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07" r:id="rId2"/>
    <p:sldId id="408" r:id="rId3"/>
    <p:sldId id="261" r:id="rId4"/>
    <p:sldId id="262" r:id="rId5"/>
    <p:sldId id="263" r:id="rId6"/>
    <p:sldId id="265" r:id="rId7"/>
    <p:sldId id="266" r:id="rId8"/>
    <p:sldId id="269" r:id="rId9"/>
    <p:sldId id="270" r:id="rId10"/>
    <p:sldId id="404" r:id="rId11"/>
    <p:sldId id="405" r:id="rId12"/>
    <p:sldId id="273" r:id="rId13"/>
    <p:sldId id="274" r:id="rId14"/>
    <p:sldId id="276" r:id="rId15"/>
    <p:sldId id="278" r:id="rId16"/>
    <p:sldId id="279" r:id="rId17"/>
    <p:sldId id="280" r:id="rId18"/>
    <p:sldId id="281" r:id="rId19"/>
    <p:sldId id="283" r:id="rId20"/>
    <p:sldId id="284" r:id="rId21"/>
    <p:sldId id="285" r:id="rId22"/>
    <p:sldId id="286" r:id="rId23"/>
    <p:sldId id="287" r:id="rId24"/>
    <p:sldId id="288" r:id="rId25"/>
    <p:sldId id="289" r:id="rId26"/>
    <p:sldId id="293" r:id="rId27"/>
    <p:sldId id="402" r:id="rId28"/>
    <p:sldId id="295" r:id="rId29"/>
    <p:sldId id="300" r:id="rId30"/>
    <p:sldId id="301" r:id="rId31"/>
    <p:sldId id="302" r:id="rId32"/>
    <p:sldId id="403" r:id="rId33"/>
    <p:sldId id="306" r:id="rId34"/>
    <p:sldId id="307" r:id="rId35"/>
    <p:sldId id="308" r:id="rId36"/>
    <p:sldId id="406" r:id="rId37"/>
    <p:sldId id="310" r:id="rId38"/>
    <p:sldId id="311" r:id="rId39"/>
    <p:sldId id="312" r:id="rId40"/>
    <p:sldId id="313" r:id="rId41"/>
    <p:sldId id="314" r:id="rId42"/>
    <p:sldId id="315" r:id="rId43"/>
    <p:sldId id="316" r:id="rId44"/>
    <p:sldId id="317" r:id="rId45"/>
    <p:sldId id="318" r:id="rId46"/>
    <p:sldId id="319" r:id="rId47"/>
    <p:sldId id="320" r:id="rId48"/>
    <p:sldId id="322" r:id="rId49"/>
    <p:sldId id="323" r:id="rId50"/>
    <p:sldId id="324" r:id="rId51"/>
    <p:sldId id="325" r:id="rId52"/>
    <p:sldId id="326" r:id="rId53"/>
    <p:sldId id="327" r:id="rId54"/>
    <p:sldId id="329" r:id="rId55"/>
    <p:sldId id="340" r:id="rId56"/>
    <p:sldId id="360" r:id="rId57"/>
    <p:sldId id="361" r:id="rId58"/>
    <p:sldId id="362" r:id="rId59"/>
    <p:sldId id="363" r:id="rId60"/>
    <p:sldId id="401" r:id="rId6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3652"/>
  </p:normalViewPr>
  <p:slideViewPr>
    <p:cSldViewPr>
      <p:cViewPr>
        <p:scale>
          <a:sx n="62" d="100"/>
          <a:sy n="62" d="100"/>
        </p:scale>
        <p:origin x="-3024" y="-1074"/>
      </p:cViewPr>
      <p:guideLst>
        <p:guide orient="horz" pos="2160"/>
        <p:guide pos="2880"/>
      </p:guideLst>
    </p:cSldViewPr>
  </p:slideViewPr>
  <p:notesTextViewPr>
    <p:cViewPr>
      <p:scale>
        <a:sx n="1" d="1"/>
        <a:sy n="1" d="1"/>
      </p:scale>
      <p:origin x="0" y="0"/>
    </p:cViewPr>
  </p:notesTextViewPr>
  <p:sorterViewPr>
    <p:cViewPr>
      <p:scale>
        <a:sx n="100" d="100"/>
        <a:sy n="100" d="100"/>
      </p:scale>
      <p:origin x="0" y="660"/>
    </p:cViewPr>
  </p:sorterViewPr>
  <p:notesViewPr>
    <p:cSldViewPr>
      <p:cViewPr varScale="1">
        <p:scale>
          <a:sx n="52" d="100"/>
          <a:sy n="52" d="100"/>
        </p:scale>
        <p:origin x="-28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cb.osha.gov.tw/uploadFile/ccbUpload/CBFile_Type0_20141231174138.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law.moj.gov.tw/LawClass/LawSingle.aspx?Pcode=N0060070&amp;FLNO=1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aw.moj.gov.tw/LawClass/LawSingle.aspx?Pcode=N0060070&amp;FLNO=1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aw.moj.gov.tw/LawClass/LawParaDeatil.aspx?Pcode=N0060054&amp;LCNOS=+++1+++&amp;LCC=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law.moj.gov.tw/LawClass/LawParaDeatil.aspx?Pcode=N0060054&amp;LCNOS=++20+++&amp;LCC=2" TargetMode="External"/><Relationship Id="rId5" Type="http://schemas.openxmlformats.org/officeDocument/2006/relationships/hyperlink" Target="http://law.moj.gov.tw/LawClass/LawParaDeatil.aspx?Pcode=N0060054&amp;LCNOS=++12+++&amp;LCC=2" TargetMode="External"/><Relationship Id="rId4" Type="http://schemas.openxmlformats.org/officeDocument/2006/relationships/hyperlink" Target="http://law.moj.gov.tw/LawClass/LawParaDeatil.aspx?Pcode=N0060054&amp;LCNOS=+++5+++&amp;LCC=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law.moj.gov.tw/LawClass/LawSingle.aspx?Pcode=N0060070&amp;FLNO=6" TargetMode="External"/><Relationship Id="rId13" Type="http://schemas.openxmlformats.org/officeDocument/2006/relationships/hyperlink" Target="http://law.moj.gov.tw/LawClass/LawSingle.aspx?Pcode=N0060070&amp;FLNO=11" TargetMode="External"/><Relationship Id="rId3" Type="http://schemas.openxmlformats.org/officeDocument/2006/relationships/hyperlink" Target="http://law.moj.gov.tw/LawClass/LawSingle.aspx?Pcode=N0060070&amp;FLNO=1" TargetMode="External"/><Relationship Id="rId7" Type="http://schemas.openxmlformats.org/officeDocument/2006/relationships/hyperlink" Target="http://law.moj.gov.tw/LawClass/LawSingle.aspx?Pcode=N0060070&amp;FLNO=5" TargetMode="External"/><Relationship Id="rId12" Type="http://schemas.openxmlformats.org/officeDocument/2006/relationships/hyperlink" Target="http://law.moj.gov.tw/LawClass/LawSingle.aspx?Pcode=N0060070&amp;FLNO=1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law.moj.gov.tw/LawClass/LawSingle.aspx?Pcode=N0060070&amp;FLNO=4" TargetMode="External"/><Relationship Id="rId11" Type="http://schemas.openxmlformats.org/officeDocument/2006/relationships/hyperlink" Target="http://law.moj.gov.tw/LawClass/LawSingle.aspx?Pcode=N0060070&amp;FLNO=9" TargetMode="External"/><Relationship Id="rId5" Type="http://schemas.openxmlformats.org/officeDocument/2006/relationships/hyperlink" Target="http://law.moj.gov.tw/LawClass/LawSingle.aspx?Pcode=N0060070&amp;FLNO=3" TargetMode="External"/><Relationship Id="rId10" Type="http://schemas.openxmlformats.org/officeDocument/2006/relationships/hyperlink" Target="http://law.moj.gov.tw/LawClass/LawSingle.aspx?Pcode=N0060070&amp;FLNO=8" TargetMode="External"/><Relationship Id="rId4" Type="http://schemas.openxmlformats.org/officeDocument/2006/relationships/hyperlink" Target="http://law.moj.gov.tw/LawClass/LawSingle.aspx?Pcode=N0060070&amp;FLNO=2" TargetMode="External"/><Relationship Id="rId9" Type="http://schemas.openxmlformats.org/officeDocument/2006/relationships/hyperlink" Target="http://law.moj.gov.tw/LawClass/LawSingle.aspx?Pcode=N0060070&amp;FLNO=7" TargetMode="External"/><Relationship Id="rId14" Type="http://schemas.openxmlformats.org/officeDocument/2006/relationships/hyperlink" Target="http://law.moj.gov.tw/LawClass/LawSingle.aspx?Pcode=N0060070&amp;FLNO=12"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law.moj.gov.tw/LawClass/LawSingle.aspx?Pcode=N0060070&amp;FLNO=6" TargetMode="External"/><Relationship Id="rId13" Type="http://schemas.openxmlformats.org/officeDocument/2006/relationships/hyperlink" Target="http://law.moj.gov.tw/LawClass/LawSingle.aspx?Pcode=N0060070&amp;FLNO=11" TargetMode="External"/><Relationship Id="rId3" Type="http://schemas.openxmlformats.org/officeDocument/2006/relationships/hyperlink" Target="http://law.moj.gov.tw/LawClass/LawSingle.aspx?Pcode=N0060070&amp;FLNO=1" TargetMode="External"/><Relationship Id="rId7" Type="http://schemas.openxmlformats.org/officeDocument/2006/relationships/hyperlink" Target="http://law.moj.gov.tw/LawClass/LawSingle.aspx?Pcode=N0060070&amp;FLNO=5" TargetMode="External"/><Relationship Id="rId12" Type="http://schemas.openxmlformats.org/officeDocument/2006/relationships/hyperlink" Target="http://law.moj.gov.tw/LawClass/LawSingle.aspx?Pcode=N0060070&amp;FLNO=1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law.moj.gov.tw/LawClass/LawSingle.aspx?Pcode=N0060070&amp;FLNO=4" TargetMode="External"/><Relationship Id="rId11" Type="http://schemas.openxmlformats.org/officeDocument/2006/relationships/hyperlink" Target="http://law.moj.gov.tw/LawClass/LawSingle.aspx?Pcode=N0060070&amp;FLNO=9" TargetMode="External"/><Relationship Id="rId5" Type="http://schemas.openxmlformats.org/officeDocument/2006/relationships/hyperlink" Target="http://law.moj.gov.tw/LawClass/LawSingle.aspx?Pcode=N0060070&amp;FLNO=3" TargetMode="External"/><Relationship Id="rId10" Type="http://schemas.openxmlformats.org/officeDocument/2006/relationships/hyperlink" Target="http://law.moj.gov.tw/LawClass/LawSingle.aspx?Pcode=N0060070&amp;FLNO=8" TargetMode="External"/><Relationship Id="rId4" Type="http://schemas.openxmlformats.org/officeDocument/2006/relationships/hyperlink" Target="http://law.moj.gov.tw/LawClass/LawSingle.aspx?Pcode=N0060070&amp;FLNO=2" TargetMode="External"/><Relationship Id="rId9" Type="http://schemas.openxmlformats.org/officeDocument/2006/relationships/hyperlink" Target="http://law.moj.gov.tw/LawClass/LawSingle.aspx?Pcode=N0060070&amp;FLNO=7" TargetMode="External"/><Relationship Id="rId14" Type="http://schemas.openxmlformats.org/officeDocument/2006/relationships/hyperlink" Target="http://law.moj.gov.tw/LawClass/LawSingle.aspx?Pcode=N0060070&amp;FLNO=1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aw.moj.gov.tw/LawClass/LawSingle.aspx?Pcode=N0060070&amp;FLNO=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aw.moj.gov.tw/LawClass/LawSingle.aspx?Pcode=N0060070&amp;FLNO=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pPr/>
              <a:t>3</a:t>
            </a:fld>
            <a:endParaRPr lang="en-US" altLang="zh-TW"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a:t>
            </a:r>
            <a:r>
              <a:rPr lang="zh-TW" altLang="en-US" dirty="0" smtClean="0"/>
              <a:t>通過培訓營認證教師使用此教材授課之教學說明：</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p>
          <a:p>
            <a:pPr rtl="0" eaLnBrk="1" fontAlgn="ctr" latinLnBrk="0" hangingPunct="1"/>
            <a:r>
              <a:rPr kumimoji="1" lang="zh-TW" altLang="zh-TW" sz="1200" b="0" i="0" u="none" strike="noStrike" kern="1200" dirty="0" smtClean="0">
                <a:solidFill>
                  <a:schemeClr val="tx1"/>
                </a:solidFill>
                <a:effectLst/>
                <a:latin typeface="Arial" charset="0"/>
                <a:ea typeface="新細明體" pitchFamily="18" charset="-120"/>
                <a:cs typeface="+mn-cs"/>
              </a:rPr>
              <a:t>初階</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zh-TW" sz="1200" b="0" i="0" u="none" strike="noStrike" kern="1200" dirty="0">
                <a:solidFill>
                  <a:schemeClr val="tx1"/>
                </a:solidFill>
                <a:effectLst/>
                <a:latin typeface="Arial" charset="0"/>
                <a:ea typeface="新細明體" pitchFamily="18" charset="-120"/>
                <a:cs typeface="+mn-cs"/>
              </a:rPr>
              <a:t>國民中小學</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en-US" sz="1200" b="0" i="0" u="none" strike="noStrike" kern="1200" dirty="0">
                <a:solidFill>
                  <a:schemeClr val="tx1"/>
                </a:solidFill>
                <a:effectLst/>
                <a:latin typeface="Arial" charset="0"/>
                <a:ea typeface="新細明體" pitchFamily="18" charset="-120"/>
                <a:cs typeface="+mn-cs"/>
              </a:rPr>
              <a:t>無</a:t>
            </a:r>
            <a:endParaRPr kumimoji="1" lang="zh-TW" altLang="zh-TW" sz="1200" b="0" i="0" u="none" strike="noStrike" kern="1200" dirty="0">
              <a:solidFill>
                <a:schemeClr val="tx1"/>
              </a:solidFill>
              <a:effectLst/>
              <a:latin typeface="Arial" charset="0"/>
              <a:ea typeface="新細明體" pitchFamily="18" charset="-120"/>
              <a:cs typeface="+mn-cs"/>
            </a:endParaRPr>
          </a:p>
          <a:p>
            <a:pPr rtl="0" eaLnBrk="1" fontAlgn="ctr" latinLnBrk="0" hangingPunct="1"/>
            <a:r>
              <a:rPr kumimoji="1" lang="zh-TW" altLang="zh-TW" sz="1200" b="0" i="0" u="none" strike="noStrike" kern="1200" dirty="0">
                <a:solidFill>
                  <a:schemeClr val="tx1"/>
                </a:solidFill>
                <a:effectLst/>
                <a:latin typeface="Arial" charset="0"/>
                <a:ea typeface="新細明體" pitchFamily="18" charset="-120"/>
                <a:cs typeface="+mn-cs"/>
              </a:rPr>
              <a:t>中階</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zh-TW" sz="1200" b="0" i="0" u="none" strike="noStrike" kern="1200" dirty="0">
                <a:solidFill>
                  <a:schemeClr val="tx1"/>
                </a:solidFill>
                <a:effectLst/>
                <a:latin typeface="Arial" charset="0"/>
                <a:ea typeface="新細明體" pitchFamily="18" charset="-120"/>
                <a:cs typeface="+mn-cs"/>
              </a:rPr>
              <a:t>高中</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zh-TW" sz="1200" b="0" i="0" u="none" strike="noStrike" kern="1200" dirty="0">
                <a:solidFill>
                  <a:schemeClr val="tx1"/>
                </a:solidFill>
                <a:effectLst/>
                <a:latin typeface="Arial" charset="0"/>
                <a:ea typeface="新細明體" pitchFamily="18" charset="-120"/>
                <a:cs typeface="+mn-cs"/>
              </a:rPr>
              <a:t>工</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zh-TW" sz="1200" b="0" i="0" u="none" strike="noStrike" kern="1200" dirty="0">
                <a:solidFill>
                  <a:schemeClr val="tx1"/>
                </a:solidFill>
                <a:effectLst/>
                <a:latin typeface="Arial" charset="0"/>
                <a:ea typeface="新細明體" pitchFamily="18" charset="-120"/>
                <a:cs typeface="+mn-cs"/>
              </a:rPr>
              <a:t>職</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en-US" sz="1200" b="0" i="0" u="none" strike="noStrike" kern="1200" dirty="0">
                <a:solidFill>
                  <a:schemeClr val="tx1"/>
                </a:solidFill>
                <a:effectLst/>
                <a:latin typeface="Arial" charset="0"/>
                <a:ea typeface="新細明體" pitchFamily="18" charset="-120"/>
                <a:cs typeface="+mn-cs"/>
              </a:rPr>
              <a:t>無</a:t>
            </a:r>
            <a:endParaRPr kumimoji="1" lang="zh-TW" altLang="zh-TW" sz="1200" b="0" i="0" u="none" strike="noStrike" kern="1200" dirty="0">
              <a:solidFill>
                <a:schemeClr val="tx1"/>
              </a:solidFill>
              <a:effectLst/>
              <a:latin typeface="Arial" charset="0"/>
              <a:ea typeface="新細明體" pitchFamily="18" charset="-120"/>
              <a:cs typeface="+mn-cs"/>
            </a:endParaRPr>
          </a:p>
          <a:p>
            <a:pPr rtl="0" eaLnBrk="1" fontAlgn="ctr" latinLnBrk="0" hangingPunct="1"/>
            <a:r>
              <a:rPr kumimoji="1" lang="zh-TW" altLang="zh-TW" sz="1200" b="0" i="0" u="none" strike="noStrike" kern="1200" dirty="0">
                <a:solidFill>
                  <a:schemeClr val="tx1"/>
                </a:solidFill>
                <a:effectLst/>
                <a:latin typeface="Arial" charset="0"/>
                <a:ea typeface="新細明體" pitchFamily="18" charset="-120"/>
                <a:cs typeface="+mn-cs"/>
              </a:rPr>
              <a:t>進階</a:t>
            </a:r>
            <a:r>
              <a:rPr kumimoji="1" lang="en-US" altLang="zh-TW" sz="1200" b="0" i="0" u="none" strike="noStrike" kern="1200" dirty="0">
                <a:solidFill>
                  <a:schemeClr val="tx1"/>
                </a:solidFill>
                <a:effectLst/>
                <a:latin typeface="Arial" charset="0"/>
                <a:ea typeface="新細明體" pitchFamily="18" charset="-120"/>
                <a:cs typeface="+mn-cs"/>
              </a:rPr>
              <a:t>(</a:t>
            </a:r>
            <a:r>
              <a:rPr kumimoji="1" lang="zh-TW" altLang="zh-TW" sz="1200" b="0" i="0" u="none" strike="noStrike" kern="1200" dirty="0">
                <a:solidFill>
                  <a:schemeClr val="tx1"/>
                </a:solidFill>
                <a:effectLst/>
                <a:latin typeface="Arial" charset="0"/>
                <a:ea typeface="新細明體" pitchFamily="18" charset="-120"/>
                <a:cs typeface="+mn-cs"/>
              </a:rPr>
              <a:t>大專校院</a:t>
            </a:r>
            <a:r>
              <a:rPr kumimoji="1" lang="en-US" altLang="zh-TW" sz="1200" b="0" i="0" u="none" strike="noStrike" kern="1200" dirty="0">
                <a:solidFill>
                  <a:schemeClr val="tx1"/>
                </a:solidFill>
                <a:effectLst/>
                <a:latin typeface="Arial" charset="0"/>
                <a:ea typeface="新細明體" pitchFamily="18" charset="-120"/>
                <a:cs typeface="+mn-cs"/>
              </a:rPr>
              <a:t>)~p1-57</a:t>
            </a:r>
            <a:r>
              <a:rPr kumimoji="1" lang="zh-TW" altLang="en-US" sz="1200" b="0" i="0" u="none" strike="noStrike" kern="1200" dirty="0">
                <a:solidFill>
                  <a:schemeClr val="tx1"/>
                </a:solidFill>
                <a:effectLst/>
                <a:latin typeface="Arial" charset="0"/>
                <a:ea typeface="新細明體" pitchFamily="18" charset="-120"/>
                <a:cs typeface="+mn-cs"/>
              </a:rPr>
              <a:t>、</a:t>
            </a:r>
            <a:r>
              <a:rPr kumimoji="1" lang="en-US" altLang="zh-TW" sz="1200" b="0" i="0" u="none" strike="noStrike" kern="1200" dirty="0">
                <a:solidFill>
                  <a:schemeClr val="tx1"/>
                </a:solidFill>
                <a:effectLst/>
                <a:latin typeface="Arial" charset="0"/>
                <a:ea typeface="新細明體" pitchFamily="18" charset="-120"/>
                <a:cs typeface="+mn-cs"/>
              </a:rPr>
              <a:t>p58-60(</a:t>
            </a:r>
            <a:r>
              <a:rPr kumimoji="1" lang="zh-TW" altLang="en-US" sz="1200" b="0" i="0" u="none" strike="noStrike" kern="1200" dirty="0">
                <a:solidFill>
                  <a:schemeClr val="tx1"/>
                </a:solidFill>
                <a:effectLst/>
                <a:latin typeface="Arial" charset="0"/>
                <a:ea typeface="新細明體" pitchFamily="18" charset="-120"/>
                <a:cs typeface="+mn-cs"/>
              </a:rPr>
              <a:t>針對有系統管理權限之人員</a:t>
            </a:r>
            <a:r>
              <a:rPr kumimoji="1" lang="en-US" altLang="zh-TW" sz="1200" b="0" i="0" u="none" strike="noStrike" kern="1200" dirty="0">
                <a:solidFill>
                  <a:schemeClr val="tx1"/>
                </a:solidFill>
                <a:effectLst/>
                <a:latin typeface="Arial" charset="0"/>
                <a:ea typeface="新細明體" pitchFamily="18" charset="-120"/>
                <a:cs typeface="+mn-cs"/>
              </a:rPr>
              <a:t>)</a:t>
            </a:r>
            <a:endParaRPr kumimoji="1" lang="zh-TW" altLang="zh-TW" sz="1200" b="0" i="0" u="none" strike="noStrike" kern="1200" dirty="0">
              <a:solidFill>
                <a:schemeClr val="tx1"/>
              </a:solidFill>
              <a:effectLst/>
              <a:latin typeface="Arial" charset="0"/>
              <a:ea typeface="新細明體" pitchFamily="18" charset="-120"/>
              <a:cs typeface="+mn-cs"/>
            </a:endParaRPr>
          </a:p>
          <a:p>
            <a:pPr eaLnBrk="1" hangingPunct="1"/>
            <a:endParaRPr lang="zh-TW" altLang="zh-TW" dirty="0"/>
          </a:p>
        </p:txBody>
      </p:sp>
    </p:spTree>
    <p:extLst>
      <p:ext uri="{BB962C8B-B14F-4D97-AF65-F5344CB8AC3E}">
        <p14:creationId xmlns:p14="http://schemas.microsoft.com/office/powerpoint/2010/main" val="174334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u="none" strike="noStrike" kern="1200" dirty="0" smtClean="0">
                <a:solidFill>
                  <a:schemeClr val="tx1"/>
                </a:solidFill>
                <a:latin typeface="Arial" charset="0"/>
                <a:ea typeface="新細明體" pitchFamily="18" charset="-120"/>
                <a:cs typeface="+mn-cs"/>
                <a:hlinkClick r:id="rId3" tooltip="『危害性化學品評估及分級管理辦法_103.12.31.pdf』"/>
              </a:rPr>
              <a:t>危害性化學品評估及分級管理辦法</a:t>
            </a:r>
            <a:r>
              <a:rPr kumimoji="1" lang="en-US" altLang="zh-TW" sz="1200" b="0" i="0" u="none" strike="noStrike" kern="1200" dirty="0" smtClean="0">
                <a:solidFill>
                  <a:schemeClr val="tx1"/>
                </a:solidFill>
                <a:latin typeface="Arial" charset="0"/>
                <a:ea typeface="新細明體" pitchFamily="18" charset="-120"/>
                <a:cs typeface="+mn-cs"/>
                <a:hlinkClick r:id="rId3" tooltip="『危害性化學品評估及分級管理辦法_103.12.31.pdf』"/>
              </a:rPr>
              <a:t>_103.12.31</a:t>
            </a:r>
            <a:endParaRPr kumimoji="1" lang="zh-TW" altLang="en-US" sz="1200" b="0" i="0" kern="1200" dirty="0" smtClean="0">
              <a:solidFill>
                <a:schemeClr val="tx1"/>
              </a:solidFill>
              <a:latin typeface="Arial" charset="0"/>
              <a:ea typeface="新細明體" pitchFamily="18" charset="-120"/>
              <a:cs typeface="+mn-cs"/>
            </a:endParaRPr>
          </a:p>
          <a:p>
            <a:endParaRPr kumimoji="1" lang="en-US" altLang="zh-TW" sz="1200" u="sng" kern="1200" dirty="0" smtClean="0">
              <a:solidFill>
                <a:schemeClr val="tx1"/>
              </a:solidFill>
              <a:latin typeface="Arial" charset="0"/>
              <a:ea typeface="新細明體" pitchFamily="18" charset="-120"/>
              <a:cs typeface="+mn-cs"/>
              <a:hlinkClick r:id="rId4"/>
            </a:endParaRPr>
          </a:p>
          <a:p>
            <a:r>
              <a:rPr kumimoji="1" lang="zh-TW" altLang="en-US" sz="1200" u="sng" kern="1200" dirty="0" smtClean="0">
                <a:solidFill>
                  <a:schemeClr val="tx1"/>
                </a:solidFill>
                <a:latin typeface="Arial" charset="0"/>
                <a:ea typeface="新細明體" pitchFamily="18" charset="-120"/>
                <a:cs typeface="+mn-cs"/>
                <a:hlinkClick r:id="rId4"/>
              </a:rPr>
              <a:t>第 </a:t>
            </a:r>
            <a:r>
              <a:rPr kumimoji="1" lang="en-US" altLang="zh-TW" sz="1200" u="sng" kern="1200" dirty="0" smtClean="0">
                <a:solidFill>
                  <a:schemeClr val="tx1"/>
                </a:solidFill>
                <a:latin typeface="Arial" charset="0"/>
                <a:ea typeface="新細明體" pitchFamily="18" charset="-120"/>
                <a:cs typeface="+mn-cs"/>
                <a:hlinkClick r:id="rId4"/>
              </a:rPr>
              <a:t>10 </a:t>
            </a:r>
            <a:r>
              <a:rPr kumimoji="1" lang="zh-TW" altLang="en-US" sz="1200" u="sng" kern="1200" dirty="0" smtClean="0">
                <a:solidFill>
                  <a:schemeClr val="tx1"/>
                </a:solidFill>
                <a:latin typeface="Arial" charset="0"/>
                <a:ea typeface="新細明體" pitchFamily="18" charset="-120"/>
                <a:cs typeface="+mn-cs"/>
                <a:hlinkClick r:id="rId4"/>
              </a:rPr>
              <a:t>條</a:t>
            </a:r>
            <a:r>
              <a:rPr lang="zh-TW" altLang="en-US" dirty="0" smtClean="0"/>
              <a:t> 雇主對於前二條化學品之暴露評估結果，應依下列風險等級，分別採取控 制或管理措施： 一、第一級管理：暴露濃度低於容許暴露標準二分之一者，除應持續維持 原有之控制或管理措施外，製程或作業內容變更時，並採行適當之變 更管理措施。 二、第二級管理：暴露濃度低於容許暴露標準但高於或等於其二分之一者 ，應就製程設備、作業程序或作業方法實施檢點，採取必要之改善措 施。 三、第三級管理：暴露濃度高於或等於容許暴露標準者，應即採取有效控 制措施，並於完成改善後重新評估，確保暴露濃度低於容許暴露標準 。 </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18</a:t>
            </a:fld>
            <a:endParaRPr lang="en-US" altLang="zh-TW"/>
          </a:p>
        </p:txBody>
      </p:sp>
    </p:spTree>
    <p:extLst>
      <p:ext uri="{BB962C8B-B14F-4D97-AF65-F5344CB8AC3E}">
        <p14:creationId xmlns:p14="http://schemas.microsoft.com/office/powerpoint/2010/main" val="20304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u="sng" kern="1200" dirty="0" smtClean="0">
                <a:solidFill>
                  <a:schemeClr val="tx1"/>
                </a:solidFill>
                <a:latin typeface="Arial" charset="0"/>
                <a:ea typeface="新細明體" pitchFamily="18" charset="-120"/>
                <a:cs typeface="+mn-cs"/>
                <a:hlinkClick r:id="rId3"/>
              </a:rPr>
              <a:t>第 </a:t>
            </a:r>
            <a:r>
              <a:rPr kumimoji="1" lang="en-US" altLang="zh-TW" sz="1200" u="sng" kern="1200" dirty="0" smtClean="0">
                <a:solidFill>
                  <a:schemeClr val="tx1"/>
                </a:solidFill>
                <a:latin typeface="Arial" charset="0"/>
                <a:ea typeface="新細明體" pitchFamily="18" charset="-120"/>
                <a:cs typeface="+mn-cs"/>
                <a:hlinkClick r:id="rId3"/>
              </a:rPr>
              <a:t>11 </a:t>
            </a:r>
            <a:r>
              <a:rPr kumimoji="1" lang="zh-TW" altLang="en-US" sz="1200" u="sng" kern="1200" dirty="0" smtClean="0">
                <a:solidFill>
                  <a:schemeClr val="tx1"/>
                </a:solidFill>
                <a:latin typeface="Arial" charset="0"/>
                <a:ea typeface="新細明體" pitchFamily="18" charset="-120"/>
                <a:cs typeface="+mn-cs"/>
                <a:hlinkClick r:id="rId3"/>
              </a:rPr>
              <a:t>條</a:t>
            </a:r>
            <a:r>
              <a:rPr lang="zh-TW" altLang="en-US" dirty="0" smtClean="0"/>
              <a:t> 雇主依本辦法採取之評估方法及分級管理措施，應作成紀錄留存備查，至 少保存三年。 </a:t>
            </a:r>
            <a:endParaRPr lang="en-US" altLang="zh-TW" dirty="0" smtClean="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19</a:t>
            </a:fld>
            <a:endParaRPr lang="en-US" altLang="zh-TW"/>
          </a:p>
        </p:txBody>
      </p:sp>
    </p:spTree>
    <p:extLst>
      <p:ext uri="{BB962C8B-B14F-4D97-AF65-F5344CB8AC3E}">
        <p14:creationId xmlns:p14="http://schemas.microsoft.com/office/powerpoint/2010/main" val="395833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職業安全衛生法 </a:t>
            </a:r>
            <a:r>
              <a:rPr lang="en-US" altLang="zh-TW" dirty="0"/>
              <a:t>(102.07.03)</a:t>
            </a:r>
          </a:p>
          <a:p>
            <a:r>
              <a:rPr lang="zh-TW" altLang="en-US" dirty="0"/>
              <a:t>第 </a:t>
            </a:r>
            <a:r>
              <a:rPr lang="en-US" altLang="zh-TW" dirty="0" smtClean="0"/>
              <a:t>12 </a:t>
            </a:r>
            <a:r>
              <a:rPr lang="zh-TW" altLang="en-US" dirty="0"/>
              <a:t>條</a:t>
            </a:r>
          </a:p>
          <a:p>
            <a:r>
              <a:rPr lang="zh-TW" altLang="en-US" dirty="0" smtClean="0"/>
              <a:t>雇主對於中央主管機關定有容許暴露標準之作業場所，應確保勞工之危害 暴露低於標準值。 前項之容許暴露標準，由中央主管機關定之。 </a:t>
            </a:r>
            <a:endParaRPr lang="en-US" altLang="zh-TW" dirty="0" smtClean="0"/>
          </a:p>
          <a:p>
            <a:r>
              <a:rPr lang="zh-TW" altLang="en-US" dirty="0" smtClean="0"/>
              <a:t>雇主對於經中央主管機關指定之作業場所，應訂定作業環境監測計畫，並 設置或委託由中央主管機關認可之作業環境監測機構實施監測。但中央主 管機關指定免經監測機構分析之監測項目，得僱用合格監測人員辦理之。 雇主對於前項監測計畫及監測結果，應公開揭示，並通報中央主管機關。 中央主管機關或勞動檢查機構得實施查核。 前二項之作業場所指定、監測計畫與監測結果揭示、通報、監測機構與監 測人員資格條件、認可、撤銷與廢止、查核方式及其他應遵行事項之辦法 ，由中央主管機關定之。</a:t>
            </a:r>
            <a:endParaRPr lang="en-US" altLang="zh-TW" dirty="0" smtClean="0"/>
          </a:p>
          <a:p>
            <a:endParaRPr lang="en-US" altLang="zh-TW" dirty="0" smtClean="0"/>
          </a:p>
          <a:p>
            <a:endParaRPr lang="en-US" altLang="zh-TW" dirty="0"/>
          </a:p>
          <a:p>
            <a:r>
              <a:rPr lang="zh-TW" altLang="en-US" dirty="0"/>
              <a:t>第 </a:t>
            </a:r>
            <a:r>
              <a:rPr lang="en-US" altLang="zh-TW" dirty="0"/>
              <a:t>43 </a:t>
            </a:r>
            <a:r>
              <a:rPr lang="zh-TW" altLang="en-US" dirty="0"/>
              <a:t>條</a:t>
            </a:r>
          </a:p>
          <a:p>
            <a:r>
              <a:rPr lang="zh-TW" altLang="en-US" dirty="0"/>
              <a:t>有下列情形之一者，處新臺幣三萬元以上三十萬元以下罰鍰：</a:t>
            </a:r>
          </a:p>
          <a:p>
            <a:r>
              <a:rPr lang="zh-TW" altLang="en-US" dirty="0"/>
              <a:t>一、違反第十條第一項、第十一條第一項、第二十三條第二項之規定，經</a:t>
            </a:r>
          </a:p>
          <a:p>
            <a:r>
              <a:rPr lang="zh-TW" altLang="en-US" dirty="0"/>
              <a:t>    通知限期改善，屆期未改善。</a:t>
            </a:r>
          </a:p>
          <a:p>
            <a:r>
              <a:rPr lang="zh-TW" altLang="en-US" dirty="0"/>
              <a:t>二、違反第六條第一項、第十二條第一項、第三項、第十四條第二項、第</a:t>
            </a:r>
          </a:p>
          <a:p>
            <a:r>
              <a:rPr lang="zh-TW" altLang="en-US" dirty="0"/>
              <a:t>    十六條第一項、第十九條第一項、第二十四條、第三十一條第一項、</a:t>
            </a:r>
          </a:p>
          <a:p>
            <a:r>
              <a:rPr lang="zh-TW" altLang="en-US" dirty="0"/>
              <a:t>    第二項或第三十七條第一項、第二項之規定；違反第六條第二項致發</a:t>
            </a:r>
          </a:p>
          <a:p>
            <a:r>
              <a:rPr lang="zh-TW" altLang="en-US" dirty="0"/>
              <a:t>    生職業病。</a:t>
            </a:r>
          </a:p>
          <a:p>
            <a:r>
              <a:rPr lang="zh-TW" altLang="en-US" dirty="0"/>
              <a:t>三、違反第十五條第一項、第二項之規定，並得按次處罰。</a:t>
            </a:r>
          </a:p>
          <a:p>
            <a:r>
              <a:rPr lang="zh-TW" altLang="en-US" dirty="0"/>
              <a:t>四、規避、妨礙或拒絕本法規定之檢查、調查、抽驗、市場查驗或查核。</a:t>
            </a:r>
          </a:p>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21</a:t>
            </a:fld>
            <a:endParaRPr lang="en-US" altLang="zh-TW" dirty="0"/>
          </a:p>
        </p:txBody>
      </p:sp>
    </p:spTree>
    <p:extLst>
      <p:ext uri="{BB962C8B-B14F-4D97-AF65-F5344CB8AC3E}">
        <p14:creationId xmlns:p14="http://schemas.microsoft.com/office/powerpoint/2010/main" val="244543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pPr eaLnBrk="0" hangingPunct="0"/>
            <a:r>
              <a:rPr kumimoji="1" lang="zh-TW" altLang="en-US" sz="1200" kern="1200" dirty="0" smtClean="0">
                <a:solidFill>
                  <a:schemeClr val="tx1"/>
                </a:solidFill>
                <a:latin typeface="Arial" charset="0"/>
                <a:ea typeface="新細明體" pitchFamily="18" charset="-120"/>
                <a:cs typeface="+mn-cs"/>
              </a:rPr>
              <a:t>二ˋ粉塵危害預防標準所稱之特定粉塵作業場所，應每六個月監測粉塵濃度一次以上。</a:t>
            </a:r>
          </a:p>
          <a:p>
            <a:pPr eaLnBrk="0" hangingPunct="0"/>
            <a:r>
              <a:rPr kumimoji="1" lang="zh-TW" altLang="en-US" sz="1200" kern="1200" dirty="0" smtClean="0">
                <a:solidFill>
                  <a:schemeClr val="tx1"/>
                </a:solidFill>
                <a:latin typeface="Arial" charset="0"/>
                <a:ea typeface="新細明體" pitchFamily="18" charset="-120"/>
                <a:cs typeface="+mn-cs"/>
              </a:rPr>
              <a:t>三、製造、處置或使用附表一所列有機溶劑之作業場所，應每六個月監測其濃度一次以上。</a:t>
            </a:r>
          </a:p>
          <a:p>
            <a:pPr eaLnBrk="0" hangingPunct="0"/>
            <a:r>
              <a:rPr kumimoji="1" lang="zh-TW" altLang="en-US" sz="1200" kern="1200" dirty="0" smtClean="0">
                <a:solidFill>
                  <a:schemeClr val="tx1"/>
                </a:solidFill>
                <a:latin typeface="Arial" charset="0"/>
                <a:ea typeface="新細明體" pitchFamily="18" charset="-120"/>
                <a:cs typeface="+mn-cs"/>
              </a:rPr>
              <a:t>四、製造、處置或使用附表二所列特定化學物質之作業場所，應每六個月監測其濃度一次以上。</a:t>
            </a:r>
          </a:p>
          <a:p>
            <a:pPr eaLnBrk="0" hangingPunct="0"/>
            <a:r>
              <a:rPr kumimoji="1" lang="zh-TW" altLang="en-US" sz="1200" kern="1200" dirty="0" smtClean="0">
                <a:solidFill>
                  <a:schemeClr val="tx1"/>
                </a:solidFill>
                <a:latin typeface="Arial" charset="0"/>
                <a:ea typeface="新細明體" pitchFamily="18" charset="-120"/>
                <a:cs typeface="+mn-cs"/>
              </a:rPr>
              <a:t>五、接近煉焦爐或於其上方從事煉焦作業之場所，應每六個月監測溶於苯之煉焦爐生成物之濃度一次以上。</a:t>
            </a:r>
          </a:p>
          <a:p>
            <a:pPr eaLnBrk="0" hangingPunct="0"/>
            <a:r>
              <a:rPr kumimoji="1" lang="zh-TW" altLang="en-US" sz="1200" kern="1200" dirty="0" smtClean="0">
                <a:solidFill>
                  <a:schemeClr val="tx1"/>
                </a:solidFill>
                <a:latin typeface="Arial" charset="0"/>
                <a:ea typeface="新細明體" pitchFamily="18" charset="-120"/>
                <a:cs typeface="+mn-cs"/>
              </a:rPr>
              <a:t>六、鉛中毒預防規則所稱鉛作業之作業場所，應每年監測鉛濃度一次以上。</a:t>
            </a:r>
          </a:p>
          <a:p>
            <a:pPr eaLnBrk="0" hangingPunct="0"/>
            <a:r>
              <a:rPr kumimoji="1" lang="zh-TW" altLang="en-US" sz="1200" kern="1200" dirty="0" smtClean="0">
                <a:solidFill>
                  <a:schemeClr val="tx1"/>
                </a:solidFill>
                <a:latin typeface="Arial" charset="0"/>
                <a:ea typeface="新細明體" pitchFamily="18" charset="-120"/>
                <a:cs typeface="+mn-cs"/>
              </a:rPr>
              <a:t>七、四烷基鉛中毒預防規則所稱四烷基鉛作業之作業場所，應每年監測四烷基鉛濃度一次以上。</a:t>
            </a:r>
          </a:p>
          <a:p>
            <a:pPr eaLnBrk="0" hangingPunct="0"/>
            <a:r>
              <a:rPr kumimoji="1" lang="zh-TW" altLang="en-US" sz="1200" kern="1200" dirty="0" smtClean="0">
                <a:solidFill>
                  <a:schemeClr val="tx1"/>
                </a:solidFill>
                <a:latin typeface="Arial" charset="0"/>
                <a:ea typeface="新細明體" pitchFamily="18" charset="-120"/>
                <a:cs typeface="+mn-cs"/>
              </a:rPr>
              <a:t>前項作業場所之作業，屬臨時性作業、作業時間短暫或作業期間短暫，且勞工不致暴露於超出勞工作業場所容許暴露標準所列有害物之短時間時量平均容許濃度，或最高容許濃度之虞者，得不受前項規定之限制。</a:t>
            </a:r>
          </a:p>
          <a:p>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22</a:t>
            </a:fld>
            <a:endParaRPr lang="en-US" altLang="zh-TW"/>
          </a:p>
        </p:txBody>
      </p:sp>
    </p:spTree>
    <p:extLst>
      <p:ext uri="{BB962C8B-B14F-4D97-AF65-F5344CB8AC3E}">
        <p14:creationId xmlns:p14="http://schemas.microsoft.com/office/powerpoint/2010/main" val="48839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毒性化學物質管理法 </a:t>
            </a:r>
            <a:r>
              <a:rPr lang="en-US" altLang="zh-TW" dirty="0"/>
              <a:t>(102.12.11)</a:t>
            </a:r>
          </a:p>
          <a:p>
            <a:r>
              <a:rPr lang="zh-TW" altLang="en-US" dirty="0"/>
              <a:t>第 </a:t>
            </a:r>
            <a:r>
              <a:rPr lang="en-US" altLang="zh-TW" dirty="0"/>
              <a:t>8 </a:t>
            </a:r>
            <a:r>
              <a:rPr lang="zh-TW" altLang="en-US" dirty="0"/>
              <a:t>條  毒性化學物質之運作及其釋放量，運作人應製作紀錄定期申報，其紀錄應</a:t>
            </a:r>
          </a:p>
          <a:p>
            <a:r>
              <a:rPr lang="zh-TW" altLang="en-US" dirty="0"/>
              <a:t>妥善保存備查。</a:t>
            </a:r>
          </a:p>
          <a:p>
            <a:r>
              <a:rPr lang="zh-TW" altLang="en-US" dirty="0"/>
              <a:t>前項紀錄之製作、格式、申報內容、頻率、方式、保存及其他應遵行事項</a:t>
            </a:r>
          </a:p>
          <a:p>
            <a:r>
              <a:rPr lang="zh-TW" altLang="en-US" dirty="0"/>
              <a:t>之辦法，由中央主管機關定之。</a:t>
            </a:r>
          </a:p>
          <a:p>
            <a:r>
              <a:rPr lang="zh-TW" altLang="en-US" dirty="0"/>
              <a:t>主管機關應將第一項毒性化學物質之釋放量紀錄分期上網公開供民眾查閱</a:t>
            </a:r>
          </a:p>
          <a:p>
            <a:r>
              <a:rPr lang="zh-TW" altLang="en-US" dirty="0"/>
              <a:t>。</a:t>
            </a:r>
          </a:p>
          <a:p>
            <a:r>
              <a:rPr lang="zh-TW" altLang="en-US" dirty="0"/>
              <a:t>第 </a:t>
            </a:r>
            <a:r>
              <a:rPr lang="en-US" altLang="zh-TW" dirty="0"/>
              <a:t>34 </a:t>
            </a:r>
            <a:r>
              <a:rPr lang="zh-TW" altLang="en-US" dirty="0"/>
              <a:t>條  有下列情形之一者，處新臺幣十萬元以上五十萬元以下罰鍰，並令其限期</a:t>
            </a:r>
          </a:p>
          <a:p>
            <a:r>
              <a:rPr lang="zh-TW" altLang="en-US" dirty="0"/>
              <a:t>改善；屆期未完成改善者，得令其停工或停業；必要時，並得勒令歇業、</a:t>
            </a:r>
          </a:p>
          <a:p>
            <a:r>
              <a:rPr lang="zh-TW" altLang="en-US" dirty="0"/>
              <a:t>撤銷、廢止登記或撤銷、廢止其許可證：</a:t>
            </a:r>
          </a:p>
          <a:p>
            <a:r>
              <a:rPr lang="zh-TW" altLang="en-US" dirty="0"/>
              <a:t>一、依第七條第四項、第八條第一項、第二十二條第一項或第二十四條第</a:t>
            </a:r>
          </a:p>
          <a:p>
            <a:r>
              <a:rPr lang="zh-TW" altLang="en-US" dirty="0"/>
              <a:t>    四項規定，有記錄、申報、保存或報告義務，而未記錄、申報、保存</a:t>
            </a:r>
          </a:p>
          <a:p>
            <a:r>
              <a:rPr lang="zh-TW" altLang="en-US" dirty="0"/>
              <a:t>    或報告。</a:t>
            </a:r>
          </a:p>
          <a:p>
            <a:r>
              <a:rPr lang="zh-TW" altLang="en-US" dirty="0"/>
              <a:t>二、違反第十條第一項、第十七條第一項、第十八條第一項或第二十三條</a:t>
            </a:r>
          </a:p>
          <a:p>
            <a:r>
              <a:rPr lang="zh-TW" altLang="en-US" dirty="0"/>
              <a:t>    規定。</a:t>
            </a:r>
          </a:p>
          <a:p>
            <a:r>
              <a:rPr lang="zh-TW" altLang="en-US" dirty="0"/>
              <a:t>三、違反第十三條第二項或第三項規定未申請登記而擅自運作。</a:t>
            </a:r>
          </a:p>
          <a:p>
            <a:r>
              <a:rPr lang="zh-TW" altLang="en-US" dirty="0"/>
              <a:t>四、違反依第十六條第二項所定辦法中有關保險標的、保險契約項目、最</a:t>
            </a:r>
          </a:p>
          <a:p>
            <a:r>
              <a:rPr lang="zh-TW" altLang="en-US" dirty="0"/>
              <a:t>    低保險金額、保險內容及文件保存之管理規定或違反第三項未積極預</a:t>
            </a:r>
          </a:p>
          <a:p>
            <a:r>
              <a:rPr lang="zh-TW" altLang="en-US" dirty="0"/>
              <a:t>    防致發生事故。</a:t>
            </a:r>
          </a:p>
          <a:p>
            <a:r>
              <a:rPr lang="zh-TW" altLang="en-US" dirty="0"/>
              <a:t>五、違反第十九條第一項規定或依同條第二項所定辦法中有關應變器材、</a:t>
            </a:r>
          </a:p>
          <a:p>
            <a:r>
              <a:rPr lang="zh-TW" altLang="en-US" dirty="0"/>
              <a:t>    偵測與警報設備之設置、構造、操作、檢查、維護、保養、校正、記</a:t>
            </a:r>
          </a:p>
          <a:p>
            <a:r>
              <a:rPr lang="zh-TW" altLang="en-US" dirty="0"/>
              <a:t>    錄及紀錄保存之管理規定。</a:t>
            </a:r>
          </a:p>
          <a:p>
            <a:r>
              <a:rPr lang="zh-TW" altLang="en-US" dirty="0"/>
              <a:t>六、違反依第二十二條第二項規定或依同條第三項所定辦法中有關運送聯</a:t>
            </a:r>
          </a:p>
          <a:p>
            <a:r>
              <a:rPr lang="zh-TW" altLang="en-US" dirty="0"/>
              <a:t>    單之申報與保存、即時追蹤系統裝設、運送時之標示、攜帶文件、安</a:t>
            </a:r>
          </a:p>
          <a:p>
            <a:r>
              <a:rPr lang="zh-TW" altLang="en-US" dirty="0"/>
              <a:t>    全裝備、事故處理之管理規定。</a:t>
            </a:r>
          </a:p>
          <a:p>
            <a:r>
              <a:rPr lang="zh-TW" altLang="en-US" dirty="0"/>
              <a:t>七、違反第二十五條第三項規定許可證檢測類別或依同項所定辦法中有關</a:t>
            </a:r>
          </a:p>
          <a:p>
            <a:r>
              <a:rPr lang="zh-TW" altLang="en-US" dirty="0"/>
              <a:t>    應具備之條件、設施、檢測人員資格、在職訓練、檢測許可證有效期</a:t>
            </a:r>
          </a:p>
          <a:p>
            <a:r>
              <a:rPr lang="zh-TW" altLang="en-US" dirty="0"/>
              <a:t>    限、資料提報及執行業務之管理規定。</a:t>
            </a:r>
          </a:p>
          <a:p>
            <a:r>
              <a:rPr lang="zh-TW" altLang="en-US" dirty="0"/>
              <a:t> </a:t>
            </a:r>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23</a:t>
            </a:fld>
            <a:endParaRPr lang="en-US" altLang="zh-TW"/>
          </a:p>
        </p:txBody>
      </p:sp>
    </p:spTree>
    <p:extLst>
      <p:ext uri="{BB962C8B-B14F-4D97-AF65-F5344CB8AC3E}">
        <p14:creationId xmlns:p14="http://schemas.microsoft.com/office/powerpoint/2010/main" val="141374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毒品危害防制條例 </a:t>
            </a:r>
            <a:r>
              <a:rPr lang="en-US" altLang="zh-TW" dirty="0"/>
              <a:t>(104.02.04)</a:t>
            </a:r>
          </a:p>
          <a:p>
            <a:r>
              <a:rPr lang="zh-TW" altLang="en-US" dirty="0"/>
              <a:t>第 </a:t>
            </a:r>
            <a:r>
              <a:rPr lang="en-US" altLang="zh-TW" dirty="0"/>
              <a:t>31 </a:t>
            </a:r>
            <a:r>
              <a:rPr lang="zh-TW" altLang="en-US" dirty="0"/>
              <a:t>條   經濟部為防制先驅化學品之工業原料流供製造毒品，得命廠商申報該項工</a:t>
            </a:r>
          </a:p>
          <a:p>
            <a:r>
              <a:rPr lang="zh-TW" altLang="en-US" dirty="0"/>
              <a:t>業原料之種類及輸出入、生產、銷售、使用、貯存之流程、數量，並得檢</a:t>
            </a:r>
          </a:p>
          <a:p>
            <a:r>
              <a:rPr lang="zh-TW" altLang="en-US" dirty="0"/>
              <a:t>查其簿冊及場所；廠商不得規避、妨礙或拒絕。</a:t>
            </a:r>
          </a:p>
          <a:p>
            <a:r>
              <a:rPr lang="zh-TW" altLang="en-US" dirty="0"/>
              <a:t>前項工業原料之種類及申報、檢查辦法，由經濟部定之。</a:t>
            </a:r>
          </a:p>
          <a:p>
            <a:r>
              <a:rPr lang="zh-TW" altLang="en-US" dirty="0"/>
              <a:t>違反第一項之規定不為申報者，處新臺幣三萬元以上三十萬元以下罰鍰，</a:t>
            </a:r>
          </a:p>
          <a:p>
            <a:r>
              <a:rPr lang="zh-TW" altLang="en-US" dirty="0"/>
              <a:t>並通知限期補報，屆期仍未補報者，按日連續處罰。</a:t>
            </a:r>
          </a:p>
          <a:p>
            <a:r>
              <a:rPr lang="zh-TW" altLang="en-US" dirty="0"/>
              <a:t> </a:t>
            </a:r>
            <a:endParaRPr lang="en-US" altLang="zh-TW" dirty="0"/>
          </a:p>
          <a:p>
            <a:endParaRPr lang="en-US" altLang="zh-TW" dirty="0"/>
          </a:p>
          <a:p>
            <a:r>
              <a:rPr lang="zh-TW" altLang="en-US" dirty="0"/>
              <a:t>先驅化學品工業原料之種類及申報檢查辦法</a:t>
            </a:r>
            <a:r>
              <a:rPr lang="en-US" altLang="zh-TW" dirty="0"/>
              <a:t>(100.04.29)</a:t>
            </a:r>
          </a:p>
          <a:p>
            <a:r>
              <a:rPr lang="zh-TW" altLang="en-US" dirty="0"/>
              <a:t>第 </a:t>
            </a:r>
            <a:r>
              <a:rPr lang="en-US" altLang="zh-TW" dirty="0"/>
              <a:t>6 </a:t>
            </a:r>
            <a:r>
              <a:rPr lang="zh-TW" altLang="en-US" dirty="0"/>
              <a:t>條</a:t>
            </a:r>
          </a:p>
          <a:p>
            <a:r>
              <a:rPr lang="zh-TW" altLang="en-US" dirty="0"/>
              <a:t>廠商應將先驅化學品工業原料，依下列事項，自行登錄，詳列簿冊，以備</a:t>
            </a:r>
          </a:p>
          <a:p>
            <a:r>
              <a:rPr lang="zh-TW" altLang="en-US" dirty="0"/>
              <a:t>檢查：</a:t>
            </a:r>
          </a:p>
          <a:p>
            <a:r>
              <a:rPr lang="zh-TW" altLang="en-US" dirty="0"/>
              <a:t>一、甲類之輸出入、生產、銷售、使用、貯存之流程、種類、數量、場所</a:t>
            </a:r>
          </a:p>
          <a:p>
            <a:r>
              <a:rPr lang="zh-TW" altLang="en-US" dirty="0"/>
              <a:t>    、交易廠商、報單號碼及發票號碼。</a:t>
            </a:r>
          </a:p>
          <a:p>
            <a:r>
              <a:rPr lang="zh-TW" altLang="en-US" dirty="0"/>
              <a:t>二、乙類之輸出入、種類、數量、場所、交易廠商、報單號碼及發票號碼</a:t>
            </a:r>
          </a:p>
          <a:p>
            <a:r>
              <a:rPr lang="zh-TW" altLang="en-US" dirty="0"/>
              <a:t>    。</a:t>
            </a:r>
          </a:p>
          <a:p>
            <a:r>
              <a:rPr lang="zh-TW" altLang="en-US" dirty="0"/>
              <a:t>廠商對於前項甲類先驅化學品工業原料，應於每季結束後一個月內將其上</a:t>
            </a:r>
          </a:p>
          <a:p>
            <a:r>
              <a:rPr lang="zh-TW" altLang="en-US" dirty="0"/>
              <a:t>一季之簿冊影本，向主管機關或其委託、授權之機關、團體申報。</a:t>
            </a:r>
          </a:p>
          <a:p>
            <a:r>
              <a:rPr lang="zh-TW" altLang="en-US" dirty="0"/>
              <a:t>本辦法所規定之簿冊格式由主管機關另以公告訂之，修正時亦同。</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26</a:t>
            </a:fld>
            <a:endParaRPr lang="en-US" altLang="zh-TW"/>
          </a:p>
        </p:txBody>
      </p:sp>
    </p:spTree>
    <p:extLst>
      <p:ext uri="{BB962C8B-B14F-4D97-AF65-F5344CB8AC3E}">
        <p14:creationId xmlns:p14="http://schemas.microsoft.com/office/powerpoint/2010/main" val="419025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u="sng" kern="1200" dirty="0" smtClean="0">
                <a:solidFill>
                  <a:schemeClr val="tx1"/>
                </a:solidFill>
                <a:latin typeface="Arial" charset="0"/>
                <a:ea typeface="新細明體" pitchFamily="18" charset="-120"/>
                <a:cs typeface="+mn-cs"/>
              </a:rPr>
              <a:t>暴露的時間跟劑量大小，會影響是否造成對人體的毒性</a:t>
            </a:r>
            <a:endParaRPr kumimoji="1" lang="en-US" altLang="zh-TW" sz="1200" u="sng" kern="1200" dirty="0" smtClean="0">
              <a:solidFill>
                <a:schemeClr val="tx1"/>
              </a:solidFill>
              <a:latin typeface="Arial" charset="0"/>
              <a:ea typeface="新細明體" pitchFamily="18" charset="-120"/>
              <a:cs typeface="+mn-cs"/>
            </a:endParaRPr>
          </a:p>
          <a:p>
            <a:endParaRPr kumimoji="1" lang="en-US" altLang="zh-TW" sz="1200" u="sng" kern="1200" dirty="0" smtClean="0">
              <a:solidFill>
                <a:schemeClr val="tx1"/>
              </a:solidFill>
              <a:latin typeface="Arial" charset="0"/>
              <a:ea typeface="新細明體" pitchFamily="18" charset="-120"/>
              <a:cs typeface="+mn-cs"/>
            </a:endParaRPr>
          </a:p>
          <a:p>
            <a:r>
              <a:rPr kumimoji="1" lang="zh-TW" altLang="en-US" sz="1200" u="sng" kern="1200" dirty="0" smtClean="0">
                <a:solidFill>
                  <a:schemeClr val="tx1"/>
                </a:solidFill>
                <a:latin typeface="Arial" charset="0"/>
                <a:ea typeface="新細明體" pitchFamily="18" charset="-120"/>
                <a:cs typeface="+mn-cs"/>
              </a:rPr>
              <a:t>劑量－效應關係 </a:t>
            </a:r>
            <a:r>
              <a:rPr kumimoji="1" lang="en-US" sz="1200" u="sng" kern="1200" dirty="0" smtClean="0">
                <a:solidFill>
                  <a:schemeClr val="tx1"/>
                </a:solidFill>
                <a:latin typeface="Arial" charset="0"/>
                <a:ea typeface="新細明體" pitchFamily="18" charset="-120"/>
                <a:cs typeface="+mn-cs"/>
              </a:rPr>
              <a:t>(Dose-Response relationship)</a:t>
            </a:r>
            <a:r>
              <a:rPr kumimoji="1" lang="zh-TW" altLang="en-US" sz="1200" kern="1200" dirty="0" smtClean="0">
                <a:solidFill>
                  <a:schemeClr val="tx1"/>
                </a:solidFill>
                <a:latin typeface="Arial" charset="0"/>
                <a:ea typeface="新細明體" pitchFamily="18" charset="-120"/>
                <a:cs typeface="+mn-cs"/>
              </a:rPr>
              <a:t>：</a:t>
            </a:r>
          </a:p>
          <a:p>
            <a:r>
              <a:rPr kumimoji="1" lang="zh-TW" altLang="en-US" sz="1200" kern="1200" dirty="0" smtClean="0">
                <a:solidFill>
                  <a:schemeClr val="tx1"/>
                </a:solidFill>
                <a:latin typeface="Arial" charset="0"/>
                <a:ea typeface="新細明體" pitchFamily="18" charset="-120"/>
                <a:cs typeface="+mn-cs"/>
              </a:rPr>
              <a:t>若特定污染物質可讓生物體造成生理機能方面之損傷，則應評估其影響效應為何，亦即此污染物質在不同的劑量下所能產生之生理危害效應程度。從動物研究之資料或從同一物質在不同暴露條件產生不同之毒效，可得到許多不同之劑量－效應關係，但這些劑量效應關係皆基於動物實驗在短時間高劑量暴露下所獲得之實驗結果，若推估至人體則會有更多的不確定性存在，但若清楚掌握生物物種間的差異，則動物毒理實驗仍有其參考價值。</a:t>
            </a:r>
          </a:p>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36</a:t>
            </a:fld>
            <a:endParaRPr lang="en-US" altLang="zh-TW"/>
          </a:p>
        </p:txBody>
      </p:sp>
    </p:spTree>
    <p:extLst>
      <p:ext uri="{BB962C8B-B14F-4D97-AF65-F5344CB8AC3E}">
        <p14:creationId xmlns:p14="http://schemas.microsoft.com/office/powerpoint/2010/main" val="44802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60</a:t>
            </a:fld>
            <a:endParaRPr lang="en-US" altLang="zh-TW"/>
          </a:p>
        </p:txBody>
      </p:sp>
    </p:spTree>
    <p:extLst>
      <p:ext uri="{BB962C8B-B14F-4D97-AF65-F5344CB8AC3E}">
        <p14:creationId xmlns:p14="http://schemas.microsoft.com/office/powerpoint/2010/main" val="96883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從工作方法、原材料選擇或場所設計時，就應該考量任何使用、儲存或處置化學品時，可能發生的任何意外或災害</a:t>
            </a:r>
            <a:endParaRPr lang="en-US" altLang="zh-TW" dirty="0" smtClean="0"/>
          </a:p>
          <a:p>
            <a:endParaRPr lang="en-US" altLang="zh-TW" dirty="0" smtClean="0"/>
          </a:p>
          <a:p>
            <a:r>
              <a:rPr lang="zh-TW" altLang="en-US" dirty="0" smtClean="0"/>
              <a:t>職業</a:t>
            </a:r>
            <a:r>
              <a:rPr lang="zh-TW" altLang="en-US" dirty="0"/>
              <a:t>安全衛生法 </a:t>
            </a:r>
            <a:r>
              <a:rPr lang="en-US" altLang="zh-TW" dirty="0"/>
              <a:t>(102.07.03)</a:t>
            </a:r>
          </a:p>
          <a:p>
            <a:r>
              <a:rPr lang="zh-TW" altLang="en-US" dirty="0"/>
              <a:t>第 </a:t>
            </a:r>
            <a:r>
              <a:rPr lang="en-US" altLang="zh-TW" dirty="0"/>
              <a:t>5 </a:t>
            </a:r>
            <a:r>
              <a:rPr lang="zh-TW" altLang="en-US" dirty="0"/>
              <a:t>條</a:t>
            </a:r>
          </a:p>
          <a:p>
            <a:r>
              <a:rPr lang="zh-TW" altLang="en-US" dirty="0"/>
              <a:t>雇主使勞工從事工作，應在合理可行範圍內，採取必要之預防設備或措施</a:t>
            </a:r>
          </a:p>
          <a:p>
            <a:r>
              <a:rPr lang="zh-TW" altLang="en-US" dirty="0"/>
              <a:t>，使勞工免於發生職業災害。</a:t>
            </a:r>
          </a:p>
          <a:p>
            <a:r>
              <a:rPr lang="zh-TW" altLang="en-US" dirty="0"/>
              <a:t>機械、設備、器具、原料、材料等物件之設計、製造或輸入者及工程之設</a:t>
            </a:r>
          </a:p>
          <a:p>
            <a:r>
              <a:rPr lang="zh-TW" altLang="en-US" dirty="0"/>
              <a:t>計或施工者，應於設計、製造、輸入或施工規劃階段實施風險評估，致力</a:t>
            </a:r>
          </a:p>
          <a:p>
            <a:r>
              <a:rPr lang="zh-TW" altLang="en-US" dirty="0"/>
              <a:t>防止此等物件於使用或工程施工時，發生職業災害。</a:t>
            </a:r>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solidFill>
                  <a:srgbClr val="000000"/>
                </a:solidFill>
              </a:rPr>
              <a:pPr>
                <a:defRPr/>
              </a:pPr>
              <a:t>7</a:t>
            </a:fld>
            <a:endParaRPr lang="en-US" altLang="zh-TW" dirty="0">
              <a:solidFill>
                <a:srgbClr val="000000"/>
              </a:solidFill>
            </a:endParaRPr>
          </a:p>
        </p:txBody>
      </p:sp>
    </p:spTree>
    <p:extLst>
      <p:ext uri="{BB962C8B-B14F-4D97-AF65-F5344CB8AC3E}">
        <p14:creationId xmlns:p14="http://schemas.microsoft.com/office/powerpoint/2010/main" val="125583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職業安全衛生法 </a:t>
            </a:r>
            <a:r>
              <a:rPr lang="en-US" altLang="zh-TW" dirty="0"/>
              <a:t>(102.07.03)</a:t>
            </a:r>
          </a:p>
          <a:p>
            <a:r>
              <a:rPr lang="zh-TW" altLang="en-US" dirty="0"/>
              <a:t>第 </a:t>
            </a:r>
            <a:r>
              <a:rPr lang="en-US" altLang="zh-TW" dirty="0"/>
              <a:t>10 </a:t>
            </a:r>
            <a:r>
              <a:rPr lang="zh-TW" altLang="en-US" dirty="0"/>
              <a:t>條  雇主對於具有危害性之化學品，應予標示、製備清單及揭示安全資料表，</a:t>
            </a:r>
          </a:p>
          <a:p>
            <a:r>
              <a:rPr lang="zh-TW" altLang="en-US" dirty="0"/>
              <a:t>並採取必要之通識措施。</a:t>
            </a:r>
          </a:p>
          <a:p>
            <a:r>
              <a:rPr lang="zh-TW" altLang="en-US" dirty="0"/>
              <a:t>製造者、輸入者或供應者，提供前項化學品與事業單位或自營作業者前，</a:t>
            </a:r>
          </a:p>
          <a:p>
            <a:r>
              <a:rPr lang="zh-TW" altLang="en-US" dirty="0"/>
              <a:t>應予標示及提供安全資料表；資料異動時，亦同。</a:t>
            </a:r>
          </a:p>
          <a:p>
            <a:r>
              <a:rPr lang="zh-TW" altLang="en-US" dirty="0"/>
              <a:t>前二項化學品之範圍、標示、清單格式、安全資料表、揭示、通識措施及</a:t>
            </a:r>
          </a:p>
          <a:p>
            <a:r>
              <a:rPr lang="zh-TW" altLang="en-US" dirty="0"/>
              <a:t>其他應遵行事項之規則，由中央主管機關定之。</a:t>
            </a:r>
          </a:p>
          <a:p>
            <a:r>
              <a:rPr lang="zh-TW" altLang="en-US" dirty="0"/>
              <a:t> </a:t>
            </a:r>
            <a:endParaRPr lang="en-US" altLang="zh-TW" dirty="0"/>
          </a:p>
          <a:p>
            <a:r>
              <a:rPr lang="zh-TW" altLang="en-US" dirty="0"/>
              <a:t>第 </a:t>
            </a:r>
            <a:r>
              <a:rPr lang="en-US" altLang="zh-TW" dirty="0"/>
              <a:t>43 </a:t>
            </a:r>
            <a:r>
              <a:rPr lang="zh-TW" altLang="en-US" dirty="0"/>
              <a:t>條  有下列情形之一者，處新臺幣三萬元以上三十萬元以下罰鍰：</a:t>
            </a:r>
          </a:p>
          <a:p>
            <a:r>
              <a:rPr lang="zh-TW" altLang="en-US" dirty="0"/>
              <a:t>一、違反第十條第一項、第十一條第一項、第二十三條第二項之規定，經</a:t>
            </a:r>
          </a:p>
          <a:p>
            <a:r>
              <a:rPr lang="zh-TW" altLang="en-US" dirty="0"/>
              <a:t>    通知限期改善，屆期未改善。</a:t>
            </a:r>
          </a:p>
          <a:p>
            <a:r>
              <a:rPr lang="zh-TW" altLang="en-US" dirty="0"/>
              <a:t>二、違反第六條第一項、第十二條第一項、第三項、第十四條第二項、第</a:t>
            </a:r>
          </a:p>
          <a:p>
            <a:r>
              <a:rPr lang="zh-TW" altLang="en-US" dirty="0"/>
              <a:t>    十六條第一項、第十九條第一項、第二十四條、第三十一條第一項、</a:t>
            </a:r>
          </a:p>
          <a:p>
            <a:r>
              <a:rPr lang="zh-TW" altLang="en-US" dirty="0"/>
              <a:t>    第二項或第三十七條第一項、第二項之規定；違反第六條第二項致發</a:t>
            </a:r>
          </a:p>
          <a:p>
            <a:r>
              <a:rPr lang="zh-TW" altLang="en-US" dirty="0"/>
              <a:t>    生職業病。</a:t>
            </a:r>
          </a:p>
          <a:p>
            <a:r>
              <a:rPr lang="zh-TW" altLang="en-US" dirty="0"/>
              <a:t>三、違反第十五條第一項、第二項之規定，並得按次處罰。</a:t>
            </a:r>
          </a:p>
          <a:p>
            <a:r>
              <a:rPr lang="zh-TW" altLang="en-US" dirty="0"/>
              <a:t>四、規避、妨礙或拒絕本法規定之檢查、調查、抽驗、市場查驗或查核。</a:t>
            </a:r>
            <a:endParaRPr lang="en-US" altLang="zh-TW" dirty="0"/>
          </a:p>
          <a:p>
            <a:endParaRPr lang="en-US" altLang="zh-TW" dirty="0"/>
          </a:p>
          <a:p>
            <a:r>
              <a:rPr lang="zh-TW" altLang="en-US" dirty="0"/>
              <a:t>第 </a:t>
            </a:r>
            <a:r>
              <a:rPr lang="en-US" altLang="zh-TW" dirty="0"/>
              <a:t>51 </a:t>
            </a:r>
            <a:r>
              <a:rPr lang="zh-TW" altLang="en-US" dirty="0"/>
              <a:t>條  自營作業者準用第五條至第七條、第九條、第十條、第十四條、第十六條</a:t>
            </a:r>
          </a:p>
          <a:p>
            <a:r>
              <a:rPr lang="zh-TW" altLang="en-US" dirty="0"/>
              <a:t>、第二十四條有關雇主之義務及罰則之規定。</a:t>
            </a:r>
          </a:p>
          <a:p>
            <a:r>
              <a:rPr lang="zh-TW" altLang="en-US" dirty="0"/>
              <a:t>第二條第一款所定受工作場所負責人指揮或監督從事勞動之人員，於事業</a:t>
            </a:r>
          </a:p>
          <a:p>
            <a:r>
              <a:rPr lang="zh-TW" altLang="en-US" dirty="0"/>
              <a:t>單位工作場所從事勞動，比照該事業單位之勞工，適用本法之規定。但第</a:t>
            </a:r>
          </a:p>
          <a:p>
            <a:r>
              <a:rPr lang="zh-TW" altLang="en-US" dirty="0"/>
              <a:t>二十條之體格檢查及在職勞工健康檢查之規定，不在此限。</a:t>
            </a:r>
          </a:p>
          <a:p>
            <a:r>
              <a:rPr lang="zh-TW" altLang="en-US" dirty="0"/>
              <a:t> </a:t>
            </a:r>
          </a:p>
          <a:p>
            <a:r>
              <a:rPr lang="zh-TW" altLang="en-US" dirty="0"/>
              <a:t> </a:t>
            </a:r>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8</a:t>
            </a:fld>
            <a:endParaRPr lang="en-US" altLang="zh-TW" dirty="0"/>
          </a:p>
        </p:txBody>
      </p:sp>
    </p:spTree>
    <p:extLst>
      <p:ext uri="{BB962C8B-B14F-4D97-AF65-F5344CB8AC3E}">
        <p14:creationId xmlns:p14="http://schemas.microsoft.com/office/powerpoint/2010/main" val="126004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u="none" strike="noStrike" kern="1200" dirty="0" smtClean="0">
                <a:solidFill>
                  <a:schemeClr val="tx1"/>
                </a:solidFill>
                <a:latin typeface="Arial" charset="0"/>
                <a:ea typeface="新細明體" pitchFamily="18" charset="-120"/>
                <a:cs typeface="+mn-cs"/>
                <a:hlinkClick r:id="rId3"/>
              </a:rPr>
              <a:t>第 一 章 總則</a:t>
            </a:r>
            <a:r>
              <a:rPr lang="zh-TW" altLang="en-US" dirty="0" smtClean="0"/>
              <a:t>　</a:t>
            </a:r>
            <a:r>
              <a:rPr lang="en-US" altLang="zh-TW" dirty="0" smtClean="0"/>
              <a:t>§1</a:t>
            </a:r>
            <a:r>
              <a:rPr kumimoji="1" lang="zh-TW" altLang="en-US" sz="1200" u="none" strike="noStrike" kern="1200" dirty="0" smtClean="0">
                <a:solidFill>
                  <a:schemeClr val="tx1"/>
                </a:solidFill>
                <a:latin typeface="Arial" charset="0"/>
                <a:ea typeface="新細明體" pitchFamily="18" charset="-120"/>
                <a:cs typeface="+mn-cs"/>
                <a:hlinkClick r:id="rId4"/>
              </a:rPr>
              <a:t> 第 二 章 標示</a:t>
            </a:r>
            <a:r>
              <a:rPr lang="zh-TW" altLang="en-US" dirty="0" smtClean="0"/>
              <a:t>　</a:t>
            </a:r>
            <a:r>
              <a:rPr lang="en-US" altLang="zh-TW" dirty="0" smtClean="0"/>
              <a:t>§5</a:t>
            </a:r>
            <a:r>
              <a:rPr kumimoji="1" lang="zh-TW" altLang="en-US" sz="1200" u="none" strike="noStrike" kern="1200" dirty="0" smtClean="0">
                <a:solidFill>
                  <a:schemeClr val="tx1"/>
                </a:solidFill>
                <a:latin typeface="Arial" charset="0"/>
                <a:ea typeface="新細明體" pitchFamily="18" charset="-120"/>
                <a:cs typeface="+mn-cs"/>
                <a:hlinkClick r:id="rId5"/>
              </a:rPr>
              <a:t> 第 三 章 安全資料表、清單、揭示及通識措施</a:t>
            </a:r>
            <a:r>
              <a:rPr lang="zh-TW" altLang="en-US" dirty="0" smtClean="0"/>
              <a:t>　</a:t>
            </a:r>
            <a:r>
              <a:rPr lang="en-US" altLang="zh-TW" dirty="0" smtClean="0"/>
              <a:t>§12</a:t>
            </a:r>
            <a:r>
              <a:rPr kumimoji="1" lang="zh-TW" altLang="en-US" sz="1200" u="none" strike="noStrike" kern="1200" dirty="0" smtClean="0">
                <a:solidFill>
                  <a:schemeClr val="tx1"/>
                </a:solidFill>
                <a:latin typeface="Arial" charset="0"/>
                <a:ea typeface="新細明體" pitchFamily="18" charset="-120"/>
                <a:cs typeface="+mn-cs"/>
                <a:hlinkClick r:id="rId6"/>
              </a:rPr>
              <a:t> 第 四 章 附則</a:t>
            </a:r>
            <a:r>
              <a:rPr lang="zh-TW" altLang="en-US" dirty="0" smtClean="0"/>
              <a:t>　</a:t>
            </a:r>
            <a:r>
              <a:rPr lang="en-US" altLang="zh-TW" dirty="0" smtClean="0"/>
              <a:t>§20</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9</a:t>
            </a:fld>
            <a:endParaRPr lang="en-US" altLang="zh-TW" dirty="0"/>
          </a:p>
        </p:txBody>
      </p:sp>
    </p:spTree>
    <p:extLst>
      <p:ext uri="{BB962C8B-B14F-4D97-AF65-F5344CB8AC3E}">
        <p14:creationId xmlns:p14="http://schemas.microsoft.com/office/powerpoint/2010/main" val="40017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A9114D-2A06-434D-8397-A0458236F01F}" type="slidenum">
              <a:rPr lang="zh-TW" altLang="en-US" smtClean="0"/>
              <a:pPr/>
              <a:t>10</a:t>
            </a:fld>
            <a:endParaRPr lang="zh-TW" altLang="en-US" dirty="0"/>
          </a:p>
        </p:txBody>
      </p:sp>
    </p:spTree>
    <p:extLst>
      <p:ext uri="{BB962C8B-B14F-4D97-AF65-F5344CB8AC3E}">
        <p14:creationId xmlns:p14="http://schemas.microsoft.com/office/powerpoint/2010/main" val="101905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endParaRPr lang="en-US" altLang="zh-TW" dirty="0" smtClean="0"/>
          </a:p>
          <a:p>
            <a:r>
              <a:rPr lang="zh-TW" altLang="en-US" dirty="0" smtClean="0"/>
              <a:t>本辦法所定化學品，優先適用特定化學物質危害預防標準、有機溶劑中毒 預防規則、四烷基鉛中毒預防規則、鉛中毒預防規則及粉塵危害預防標準 之相關設置危害控制設備或採行措施之規定。但依前開法規所定方法，仍 未能降低暴露風險者，雇主應依本辦法設置危害控制設備或採取更有效之 危害控制或管理措施。</a:t>
            </a:r>
            <a:endParaRPr lang="en-US" altLang="zh-TW" dirty="0" smtClean="0"/>
          </a:p>
          <a:p>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3"/>
              </a:rPr>
              <a:t>第 </a:t>
            </a:r>
            <a:r>
              <a:rPr kumimoji="1" lang="en-US" altLang="zh-TW" sz="1200" u="sng" kern="1200" dirty="0" smtClean="0">
                <a:solidFill>
                  <a:schemeClr val="tx1"/>
                </a:solidFill>
                <a:latin typeface="Arial" charset="0"/>
                <a:ea typeface="新細明體" pitchFamily="18" charset="-120"/>
                <a:cs typeface="+mn-cs"/>
                <a:hlinkClick r:id="rId3"/>
              </a:rPr>
              <a:t>1 </a:t>
            </a:r>
            <a:r>
              <a:rPr kumimoji="1" lang="zh-TW" altLang="en-US" sz="1200" u="sng" kern="1200" dirty="0" smtClean="0">
                <a:solidFill>
                  <a:schemeClr val="tx1"/>
                </a:solidFill>
                <a:latin typeface="Arial" charset="0"/>
                <a:ea typeface="新細明體" pitchFamily="18" charset="-120"/>
                <a:cs typeface="+mn-cs"/>
                <a:hlinkClick r:id="rId3"/>
              </a:rPr>
              <a:t>條</a:t>
            </a:r>
            <a:r>
              <a:rPr lang="zh-TW" altLang="en-US" dirty="0" smtClean="0"/>
              <a:t> 本辦法依職業安全衛生法第十一條第二項規定訂定之。</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4"/>
              </a:rPr>
              <a:t>第 </a:t>
            </a:r>
            <a:r>
              <a:rPr kumimoji="1" lang="en-US" altLang="zh-TW" sz="1200" u="sng" kern="1200" dirty="0" smtClean="0">
                <a:solidFill>
                  <a:schemeClr val="tx1"/>
                </a:solidFill>
                <a:latin typeface="Arial" charset="0"/>
                <a:ea typeface="新細明體" pitchFamily="18" charset="-120"/>
                <a:cs typeface="+mn-cs"/>
                <a:hlinkClick r:id="rId4"/>
              </a:rPr>
              <a:t>2 </a:t>
            </a:r>
            <a:r>
              <a:rPr kumimoji="1" lang="zh-TW" altLang="en-US" sz="1200" u="sng" kern="1200" dirty="0" smtClean="0">
                <a:solidFill>
                  <a:schemeClr val="tx1"/>
                </a:solidFill>
                <a:latin typeface="Arial" charset="0"/>
                <a:ea typeface="新細明體" pitchFamily="18" charset="-120"/>
                <a:cs typeface="+mn-cs"/>
                <a:hlinkClick r:id="rId4"/>
              </a:rPr>
              <a:t>條</a:t>
            </a:r>
            <a:r>
              <a:rPr lang="zh-TW" altLang="en-US" dirty="0" smtClean="0"/>
              <a:t> 本辦法用詞，定義如下： 一、暴露評估：指以定性、半定量或定量之方法，評量或估算勞工暴露於 化學品之健康危害情形。 二、分級管理：指依化學品健康危害及暴露評估結果評定風險等級，並分 級採取對應之控制或管理措施。</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5"/>
              </a:rPr>
              <a:t>第 </a:t>
            </a:r>
            <a:r>
              <a:rPr kumimoji="1" lang="en-US" altLang="zh-TW" sz="1200" u="sng" kern="1200" dirty="0" smtClean="0">
                <a:solidFill>
                  <a:schemeClr val="tx1"/>
                </a:solidFill>
                <a:latin typeface="Arial" charset="0"/>
                <a:ea typeface="新細明體" pitchFamily="18" charset="-120"/>
                <a:cs typeface="+mn-cs"/>
                <a:hlinkClick r:id="rId5"/>
              </a:rPr>
              <a:t>3 </a:t>
            </a:r>
            <a:r>
              <a:rPr kumimoji="1" lang="zh-TW" altLang="en-US" sz="1200" u="sng" kern="1200" dirty="0" smtClean="0">
                <a:solidFill>
                  <a:schemeClr val="tx1"/>
                </a:solidFill>
                <a:latin typeface="Arial" charset="0"/>
                <a:ea typeface="新細明體" pitchFamily="18" charset="-120"/>
                <a:cs typeface="+mn-cs"/>
                <a:hlinkClick r:id="rId5"/>
              </a:rPr>
              <a:t>條</a:t>
            </a:r>
            <a:r>
              <a:rPr lang="zh-TW" altLang="en-US" dirty="0" smtClean="0"/>
              <a:t> 本辦法所定化學品，優先適用特定化學物質危害預防標準、有機溶劑中毒 預防規則、四烷基鉛中毒預防規則、鉛中毒預防規則及粉塵危害預防標準 之相關設置危害控制設備或採行措施之規定。但依前開法規所定方法，仍 未能降低暴露風險者，雇主應依本辦法設置危害控制設備或採取更有效之 危害控制或管理措施。</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6"/>
              </a:rPr>
              <a:t>第 </a:t>
            </a:r>
            <a:r>
              <a:rPr kumimoji="1" lang="en-US" altLang="zh-TW" sz="1200" u="sng" kern="1200" dirty="0" smtClean="0">
                <a:solidFill>
                  <a:schemeClr val="tx1"/>
                </a:solidFill>
                <a:latin typeface="Arial" charset="0"/>
                <a:ea typeface="新細明體" pitchFamily="18" charset="-120"/>
                <a:cs typeface="+mn-cs"/>
                <a:hlinkClick r:id="rId6"/>
              </a:rPr>
              <a:t>4 </a:t>
            </a:r>
            <a:r>
              <a:rPr kumimoji="1" lang="zh-TW" altLang="en-US" sz="1200" u="sng" kern="1200" dirty="0" smtClean="0">
                <a:solidFill>
                  <a:schemeClr val="tx1"/>
                </a:solidFill>
                <a:latin typeface="Arial" charset="0"/>
                <a:ea typeface="新細明體" pitchFamily="18" charset="-120"/>
                <a:cs typeface="+mn-cs"/>
                <a:hlinkClick r:id="rId6"/>
              </a:rPr>
              <a:t>條</a:t>
            </a:r>
            <a:r>
              <a:rPr lang="zh-TW" altLang="en-US" dirty="0" smtClean="0"/>
              <a:t> 雇主使勞工製造、處置或使用之化學品，符合國家標準</a:t>
            </a:r>
            <a:r>
              <a:rPr lang="en-US" altLang="zh-TW" dirty="0" smtClean="0"/>
              <a:t>CNS15030</a:t>
            </a:r>
            <a:r>
              <a:rPr lang="zh-TW" altLang="en-US" dirty="0" smtClean="0"/>
              <a:t>化學品分 類，具有健康危害者，應評估其危害及暴露程度，劃分風險等級，並採取 對應之分級管理措施。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7"/>
              </a:rPr>
              <a:t>第 </a:t>
            </a:r>
            <a:r>
              <a:rPr kumimoji="1" lang="en-US" altLang="zh-TW" sz="1200" u="sng" kern="1200" dirty="0" smtClean="0">
                <a:solidFill>
                  <a:schemeClr val="tx1"/>
                </a:solidFill>
                <a:latin typeface="Arial" charset="0"/>
                <a:ea typeface="新細明體" pitchFamily="18" charset="-120"/>
                <a:cs typeface="+mn-cs"/>
                <a:hlinkClick r:id="rId7"/>
              </a:rPr>
              <a:t>5 </a:t>
            </a:r>
            <a:r>
              <a:rPr kumimoji="1" lang="zh-TW" altLang="en-US" sz="1200" u="sng" kern="1200" dirty="0" smtClean="0">
                <a:solidFill>
                  <a:schemeClr val="tx1"/>
                </a:solidFill>
                <a:latin typeface="Arial" charset="0"/>
                <a:ea typeface="新細明體" pitchFamily="18" charset="-120"/>
                <a:cs typeface="+mn-cs"/>
                <a:hlinkClick r:id="rId7"/>
              </a:rPr>
              <a:t>條</a:t>
            </a:r>
            <a:r>
              <a:rPr lang="zh-TW" altLang="en-US" dirty="0" smtClean="0"/>
              <a:t> 下列情形不適用本辦法： 一、製造、處置或使用下列物品者： （一）有害事業廢棄物。 （二）菸草或菸草製品。 （三）食品、飲料、藥物、化粧品。 （四）製成品。 （五）非工業用途之一般民生消費商品。 （六）滅火器。 （七）在反應槽或製程中正進行化學反應之中間產物。 二、化學品僅作為貯存用途且勞工不致有暴露危害之虞者。 三、其他經中央主管機關指定者。</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8"/>
              </a:rPr>
              <a:t>第 </a:t>
            </a:r>
            <a:r>
              <a:rPr kumimoji="1" lang="en-US" altLang="zh-TW" sz="1200" u="sng" kern="1200" dirty="0" smtClean="0">
                <a:solidFill>
                  <a:schemeClr val="tx1"/>
                </a:solidFill>
                <a:latin typeface="Arial" charset="0"/>
                <a:ea typeface="新細明體" pitchFamily="18" charset="-120"/>
                <a:cs typeface="+mn-cs"/>
                <a:hlinkClick r:id="rId8"/>
              </a:rPr>
              <a:t>6 </a:t>
            </a:r>
            <a:r>
              <a:rPr kumimoji="1" lang="zh-TW" altLang="en-US" sz="1200" u="sng" kern="1200" dirty="0" smtClean="0">
                <a:solidFill>
                  <a:schemeClr val="tx1"/>
                </a:solidFill>
                <a:latin typeface="Arial" charset="0"/>
                <a:ea typeface="新細明體" pitchFamily="18" charset="-120"/>
                <a:cs typeface="+mn-cs"/>
                <a:hlinkClick r:id="rId8"/>
              </a:rPr>
              <a:t>條</a:t>
            </a:r>
            <a:r>
              <a:rPr lang="zh-TW" altLang="en-US" dirty="0" smtClean="0"/>
              <a:t> 第四條之評估及分級管理，雇主應至少每三年執行一次，因化學品之種類 、操作程序或製程條件變更，而有增加暴露風險之虞者，應於變更前或變 更後三個月內，重新進行評估與分級。</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9"/>
              </a:rPr>
              <a:t>第 </a:t>
            </a:r>
            <a:r>
              <a:rPr kumimoji="1" lang="en-US" altLang="zh-TW" sz="1200" u="sng" kern="1200" dirty="0" smtClean="0">
                <a:solidFill>
                  <a:schemeClr val="tx1"/>
                </a:solidFill>
                <a:latin typeface="Arial" charset="0"/>
                <a:ea typeface="新細明體" pitchFamily="18" charset="-120"/>
                <a:cs typeface="+mn-cs"/>
                <a:hlinkClick r:id="rId9"/>
              </a:rPr>
              <a:t>7 </a:t>
            </a:r>
            <a:r>
              <a:rPr kumimoji="1" lang="zh-TW" altLang="en-US" sz="1200" u="sng" kern="1200" dirty="0" smtClean="0">
                <a:solidFill>
                  <a:schemeClr val="tx1"/>
                </a:solidFill>
                <a:latin typeface="Arial" charset="0"/>
                <a:ea typeface="新細明體" pitchFamily="18" charset="-120"/>
                <a:cs typeface="+mn-cs"/>
                <a:hlinkClick r:id="rId9"/>
              </a:rPr>
              <a:t>條</a:t>
            </a:r>
            <a:r>
              <a:rPr lang="zh-TW" altLang="en-US" dirty="0" smtClean="0"/>
              <a:t> 雇主辦理前條之評估及分級管理，應參照中央主管機關公告之技術指引， 或採取其他具同等科學基礎之評估及管理方法辦理。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0"/>
              </a:rPr>
              <a:t>第 </a:t>
            </a:r>
            <a:r>
              <a:rPr kumimoji="1" lang="en-US" altLang="zh-TW" sz="1200" u="sng" kern="1200" dirty="0" smtClean="0">
                <a:solidFill>
                  <a:schemeClr val="tx1"/>
                </a:solidFill>
                <a:latin typeface="Arial" charset="0"/>
                <a:ea typeface="新細明體" pitchFamily="18" charset="-120"/>
                <a:cs typeface="+mn-cs"/>
                <a:hlinkClick r:id="rId10"/>
              </a:rPr>
              <a:t>8 </a:t>
            </a:r>
            <a:r>
              <a:rPr kumimoji="1" lang="zh-TW" altLang="en-US" sz="1200" u="sng" kern="1200" dirty="0" smtClean="0">
                <a:solidFill>
                  <a:schemeClr val="tx1"/>
                </a:solidFill>
                <a:latin typeface="Arial" charset="0"/>
                <a:ea typeface="新細明體" pitchFamily="18" charset="-120"/>
                <a:cs typeface="+mn-cs"/>
                <a:hlinkClick r:id="rId10"/>
              </a:rPr>
              <a:t>條</a:t>
            </a:r>
            <a:r>
              <a:rPr lang="zh-TW" altLang="en-US" dirty="0" smtClean="0"/>
              <a:t> 中央主管機關對於第四條之化學品，定有容許暴露標準，而事業單位從事 特別危害健康作業之勞工人數在一百人以上，或總勞工人數五百人以上者 ，雇主應依有科學根據之之採樣分析方法或運用定量推估模式，實施暴露 評估。 雇主應就前項暴露評估結果，依下列規定，定期實施評估： 一、暴露濃度低於容許暴露標準二分之一之者，至少每三年評估一次。 二、暴露濃度低於容許暴露標準但高於或等於其二分之一者，至少每年評 估一次。 三、暴露濃度高於或等於容許暴露標準者，至少每三個月評估一次。 游離輻射作業不適用前二項規定。 化學品之種類、操作程序或製程條件變更，有增加暴露風險之虞者，應於 變更前或變更後三個月內，重新實施暴露評估。 </a:t>
            </a:r>
            <a:r>
              <a:rPr kumimoji="1" lang="zh-TW" altLang="en-US" sz="1200" u="sng" kern="1200" dirty="0" smtClean="0">
                <a:solidFill>
                  <a:schemeClr val="tx1"/>
                </a:solidFill>
                <a:latin typeface="Arial" charset="0"/>
                <a:ea typeface="新細明體" pitchFamily="18" charset="-120"/>
                <a:cs typeface="+mn-cs"/>
                <a:hlinkClick r:id="rId11"/>
              </a:rPr>
              <a:t>第 </a:t>
            </a:r>
            <a:r>
              <a:rPr kumimoji="1" lang="en-US" altLang="zh-TW" sz="1200" u="sng" kern="1200" dirty="0" smtClean="0">
                <a:solidFill>
                  <a:schemeClr val="tx1"/>
                </a:solidFill>
                <a:latin typeface="Arial" charset="0"/>
                <a:ea typeface="新細明體" pitchFamily="18" charset="-120"/>
                <a:cs typeface="+mn-cs"/>
                <a:hlinkClick r:id="rId11"/>
              </a:rPr>
              <a:t>9 </a:t>
            </a:r>
            <a:r>
              <a:rPr kumimoji="1" lang="zh-TW" altLang="en-US" sz="1200" u="sng" kern="1200" dirty="0" smtClean="0">
                <a:solidFill>
                  <a:schemeClr val="tx1"/>
                </a:solidFill>
                <a:latin typeface="Arial" charset="0"/>
                <a:ea typeface="新細明體" pitchFamily="18" charset="-120"/>
                <a:cs typeface="+mn-cs"/>
                <a:hlinkClick r:id="rId11"/>
              </a:rPr>
              <a:t>條</a:t>
            </a:r>
            <a:r>
              <a:rPr lang="zh-TW" altLang="en-US" dirty="0" smtClean="0"/>
              <a:t> 雇主應依勞工作業環境監測實施辦法所定之監測及期程，實施前條化學品 之暴露評估，必要時並得輔以其他半定量、定量之評估模式或工具實施之 。</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12"/>
              </a:rPr>
              <a:t>第 </a:t>
            </a:r>
            <a:r>
              <a:rPr kumimoji="1" lang="en-US" altLang="zh-TW" sz="1200" u="sng" kern="1200" dirty="0" smtClean="0">
                <a:solidFill>
                  <a:schemeClr val="tx1"/>
                </a:solidFill>
                <a:latin typeface="Arial" charset="0"/>
                <a:ea typeface="新細明體" pitchFamily="18" charset="-120"/>
                <a:cs typeface="+mn-cs"/>
                <a:hlinkClick r:id="rId12"/>
              </a:rPr>
              <a:t>10 </a:t>
            </a:r>
            <a:r>
              <a:rPr kumimoji="1" lang="zh-TW" altLang="en-US" sz="1200" u="sng" kern="1200" dirty="0" smtClean="0">
                <a:solidFill>
                  <a:schemeClr val="tx1"/>
                </a:solidFill>
                <a:latin typeface="Arial" charset="0"/>
                <a:ea typeface="新細明體" pitchFamily="18" charset="-120"/>
                <a:cs typeface="+mn-cs"/>
                <a:hlinkClick r:id="rId12"/>
              </a:rPr>
              <a:t>條</a:t>
            </a:r>
            <a:r>
              <a:rPr lang="zh-TW" altLang="en-US" dirty="0" smtClean="0"/>
              <a:t> 雇主對於前二條化學品之暴露評估結果，應依下列風險等級，分別採取控 制或管理措施： 一、第一級管理：暴露濃度低於容許暴露標準二分之一者，除應持續維持 原有之控制或管理措施外，製程或作業內容變更時，並採行適當之變 更管理措施。 二、第二級管理：暴露濃度低於容許暴露標準但高於或等於其二分之一者 ，應就製程設備、作業程序或作業方法實施檢點，採取必要之改善措 施。 三、第三級管理：暴露濃度高於或等於容許暴露標準者，應即採取有效控 制措施，並於完成改善後重新評估，確保暴露濃度低於容許暴露標準 。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3"/>
              </a:rPr>
              <a:t>第 </a:t>
            </a:r>
            <a:r>
              <a:rPr kumimoji="1" lang="en-US" altLang="zh-TW" sz="1200" u="sng" kern="1200" dirty="0" smtClean="0">
                <a:solidFill>
                  <a:schemeClr val="tx1"/>
                </a:solidFill>
                <a:latin typeface="Arial" charset="0"/>
                <a:ea typeface="新細明體" pitchFamily="18" charset="-120"/>
                <a:cs typeface="+mn-cs"/>
                <a:hlinkClick r:id="rId13"/>
              </a:rPr>
              <a:t>11 </a:t>
            </a:r>
            <a:r>
              <a:rPr kumimoji="1" lang="zh-TW" altLang="en-US" sz="1200" u="sng" kern="1200" dirty="0" smtClean="0">
                <a:solidFill>
                  <a:schemeClr val="tx1"/>
                </a:solidFill>
                <a:latin typeface="Arial" charset="0"/>
                <a:ea typeface="新細明體" pitchFamily="18" charset="-120"/>
                <a:cs typeface="+mn-cs"/>
                <a:hlinkClick r:id="rId13"/>
              </a:rPr>
              <a:t>條</a:t>
            </a:r>
            <a:r>
              <a:rPr lang="zh-TW" altLang="en-US" dirty="0" smtClean="0"/>
              <a:t> 雇主依本辦法採取之評估方法及分級管理措施，應作成紀錄留存備查，至 少保存三年。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4"/>
              </a:rPr>
              <a:t>第 </a:t>
            </a:r>
            <a:r>
              <a:rPr kumimoji="1" lang="en-US" altLang="zh-TW" sz="1200" u="sng" kern="1200" dirty="0" smtClean="0">
                <a:solidFill>
                  <a:schemeClr val="tx1"/>
                </a:solidFill>
                <a:latin typeface="Arial" charset="0"/>
                <a:ea typeface="新細明體" pitchFamily="18" charset="-120"/>
                <a:cs typeface="+mn-cs"/>
                <a:hlinkClick r:id="rId14"/>
              </a:rPr>
              <a:t>12 </a:t>
            </a:r>
            <a:r>
              <a:rPr kumimoji="1" lang="zh-TW" altLang="en-US" sz="1200" u="sng" kern="1200" dirty="0" smtClean="0">
                <a:solidFill>
                  <a:schemeClr val="tx1"/>
                </a:solidFill>
                <a:latin typeface="Arial" charset="0"/>
                <a:ea typeface="新細明體" pitchFamily="18" charset="-120"/>
                <a:cs typeface="+mn-cs"/>
                <a:hlinkClick r:id="rId14"/>
              </a:rPr>
              <a:t>條</a:t>
            </a:r>
            <a:r>
              <a:rPr lang="zh-TW" altLang="en-US" dirty="0" smtClean="0"/>
              <a:t> 本辦法自中華民國一百零四年一月一日施行。</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11</a:t>
            </a:fld>
            <a:endParaRPr lang="en-US" altLang="zh-TW" dirty="0"/>
          </a:p>
        </p:txBody>
      </p:sp>
    </p:spTree>
    <p:extLst>
      <p:ext uri="{BB962C8B-B14F-4D97-AF65-F5344CB8AC3E}">
        <p14:creationId xmlns:p14="http://schemas.microsoft.com/office/powerpoint/2010/main" val="155575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endParaRPr lang="en-US" altLang="zh-TW" dirty="0" smtClean="0"/>
          </a:p>
          <a:p>
            <a:r>
              <a:rPr lang="zh-TW" altLang="en-US" dirty="0" smtClean="0"/>
              <a:t>本辦法所定化學品，優先適用特定化學物質危害預防標準、有機溶劑中毒 預防規則、四烷基鉛中毒預防規則、鉛中毒預防規則及粉塵危害預防標準 之相關設置危害控制設備或採行措施之規定。但依前開法規所定方法，仍 未能降低暴露風險者，雇主應依本辦法設置危害控制設備或採取更有效之 危害控制或管理措施。</a:t>
            </a:r>
            <a:endParaRPr lang="en-US" altLang="zh-TW" dirty="0" smtClean="0"/>
          </a:p>
          <a:p>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3"/>
              </a:rPr>
              <a:t>第 </a:t>
            </a:r>
            <a:r>
              <a:rPr kumimoji="1" lang="en-US" altLang="zh-TW" sz="1200" u="sng" kern="1200" dirty="0" smtClean="0">
                <a:solidFill>
                  <a:schemeClr val="tx1"/>
                </a:solidFill>
                <a:latin typeface="Arial" charset="0"/>
                <a:ea typeface="新細明體" pitchFamily="18" charset="-120"/>
                <a:cs typeface="+mn-cs"/>
                <a:hlinkClick r:id="rId3"/>
              </a:rPr>
              <a:t>1 </a:t>
            </a:r>
            <a:r>
              <a:rPr kumimoji="1" lang="zh-TW" altLang="en-US" sz="1200" u="sng" kern="1200" dirty="0" smtClean="0">
                <a:solidFill>
                  <a:schemeClr val="tx1"/>
                </a:solidFill>
                <a:latin typeface="Arial" charset="0"/>
                <a:ea typeface="新細明體" pitchFamily="18" charset="-120"/>
                <a:cs typeface="+mn-cs"/>
                <a:hlinkClick r:id="rId3"/>
              </a:rPr>
              <a:t>條</a:t>
            </a:r>
            <a:r>
              <a:rPr lang="zh-TW" altLang="en-US" dirty="0" smtClean="0"/>
              <a:t> 本辦法依職業安全衛生法第十一條第二項規定訂定之。</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4"/>
              </a:rPr>
              <a:t>第 </a:t>
            </a:r>
            <a:r>
              <a:rPr kumimoji="1" lang="en-US" altLang="zh-TW" sz="1200" u="sng" kern="1200" dirty="0" smtClean="0">
                <a:solidFill>
                  <a:schemeClr val="tx1"/>
                </a:solidFill>
                <a:latin typeface="Arial" charset="0"/>
                <a:ea typeface="新細明體" pitchFamily="18" charset="-120"/>
                <a:cs typeface="+mn-cs"/>
                <a:hlinkClick r:id="rId4"/>
              </a:rPr>
              <a:t>2 </a:t>
            </a:r>
            <a:r>
              <a:rPr kumimoji="1" lang="zh-TW" altLang="en-US" sz="1200" u="sng" kern="1200" dirty="0" smtClean="0">
                <a:solidFill>
                  <a:schemeClr val="tx1"/>
                </a:solidFill>
                <a:latin typeface="Arial" charset="0"/>
                <a:ea typeface="新細明體" pitchFamily="18" charset="-120"/>
                <a:cs typeface="+mn-cs"/>
                <a:hlinkClick r:id="rId4"/>
              </a:rPr>
              <a:t>條</a:t>
            </a:r>
            <a:r>
              <a:rPr lang="zh-TW" altLang="en-US" dirty="0" smtClean="0"/>
              <a:t> 本辦法用詞，定義如下： 一、暴露評估：指以定性、半定量或定量之方法，評量或估算勞工暴露於 化學品之健康危害情形。 二、分級管理：指依化學品健康危害及暴露評估結果評定風險等級，並分 級採取對應之控制或管理措施。</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5"/>
              </a:rPr>
              <a:t>第 </a:t>
            </a:r>
            <a:r>
              <a:rPr kumimoji="1" lang="en-US" altLang="zh-TW" sz="1200" u="sng" kern="1200" dirty="0" smtClean="0">
                <a:solidFill>
                  <a:schemeClr val="tx1"/>
                </a:solidFill>
                <a:latin typeface="Arial" charset="0"/>
                <a:ea typeface="新細明體" pitchFamily="18" charset="-120"/>
                <a:cs typeface="+mn-cs"/>
                <a:hlinkClick r:id="rId5"/>
              </a:rPr>
              <a:t>3 </a:t>
            </a:r>
            <a:r>
              <a:rPr kumimoji="1" lang="zh-TW" altLang="en-US" sz="1200" u="sng" kern="1200" dirty="0" smtClean="0">
                <a:solidFill>
                  <a:schemeClr val="tx1"/>
                </a:solidFill>
                <a:latin typeface="Arial" charset="0"/>
                <a:ea typeface="新細明體" pitchFamily="18" charset="-120"/>
                <a:cs typeface="+mn-cs"/>
                <a:hlinkClick r:id="rId5"/>
              </a:rPr>
              <a:t>條</a:t>
            </a:r>
            <a:r>
              <a:rPr lang="zh-TW" altLang="en-US" dirty="0" smtClean="0"/>
              <a:t> 本辦法所定化學品，優先適用特定化學物質危害預防標準、有機溶劑中毒 預防規則、四烷基鉛中毒預防規則、鉛中毒預防規則及粉塵危害預防標準 之相關設置危害控制設備或採行措施之規定。但依前開法規所定方法，仍 未能降低暴露風險者，雇主應依本辦法設置危害控制設備或採取更有效之 危害控制或管理措施。</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6"/>
              </a:rPr>
              <a:t>第 </a:t>
            </a:r>
            <a:r>
              <a:rPr kumimoji="1" lang="en-US" altLang="zh-TW" sz="1200" u="sng" kern="1200" dirty="0" smtClean="0">
                <a:solidFill>
                  <a:schemeClr val="tx1"/>
                </a:solidFill>
                <a:latin typeface="Arial" charset="0"/>
                <a:ea typeface="新細明體" pitchFamily="18" charset="-120"/>
                <a:cs typeface="+mn-cs"/>
                <a:hlinkClick r:id="rId6"/>
              </a:rPr>
              <a:t>4 </a:t>
            </a:r>
            <a:r>
              <a:rPr kumimoji="1" lang="zh-TW" altLang="en-US" sz="1200" u="sng" kern="1200" dirty="0" smtClean="0">
                <a:solidFill>
                  <a:schemeClr val="tx1"/>
                </a:solidFill>
                <a:latin typeface="Arial" charset="0"/>
                <a:ea typeface="新細明體" pitchFamily="18" charset="-120"/>
                <a:cs typeface="+mn-cs"/>
                <a:hlinkClick r:id="rId6"/>
              </a:rPr>
              <a:t>條</a:t>
            </a:r>
            <a:r>
              <a:rPr lang="zh-TW" altLang="en-US" dirty="0" smtClean="0"/>
              <a:t> 雇主使勞工製造、處置或使用之化學品，符合國家標準</a:t>
            </a:r>
            <a:r>
              <a:rPr lang="en-US" altLang="zh-TW" dirty="0" smtClean="0"/>
              <a:t>CNS15030</a:t>
            </a:r>
            <a:r>
              <a:rPr lang="zh-TW" altLang="en-US" dirty="0" smtClean="0"/>
              <a:t>化學品分 類，具有健康危害者，應評估其危害及暴露程度，劃分風險等級，並採取 對應之分級管理措施。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7"/>
              </a:rPr>
              <a:t>第 </a:t>
            </a:r>
            <a:r>
              <a:rPr kumimoji="1" lang="en-US" altLang="zh-TW" sz="1200" u="sng" kern="1200" dirty="0" smtClean="0">
                <a:solidFill>
                  <a:schemeClr val="tx1"/>
                </a:solidFill>
                <a:latin typeface="Arial" charset="0"/>
                <a:ea typeface="新細明體" pitchFamily="18" charset="-120"/>
                <a:cs typeface="+mn-cs"/>
                <a:hlinkClick r:id="rId7"/>
              </a:rPr>
              <a:t>5 </a:t>
            </a:r>
            <a:r>
              <a:rPr kumimoji="1" lang="zh-TW" altLang="en-US" sz="1200" u="sng" kern="1200" dirty="0" smtClean="0">
                <a:solidFill>
                  <a:schemeClr val="tx1"/>
                </a:solidFill>
                <a:latin typeface="Arial" charset="0"/>
                <a:ea typeface="新細明體" pitchFamily="18" charset="-120"/>
                <a:cs typeface="+mn-cs"/>
                <a:hlinkClick r:id="rId7"/>
              </a:rPr>
              <a:t>條</a:t>
            </a:r>
            <a:r>
              <a:rPr lang="zh-TW" altLang="en-US" dirty="0" smtClean="0"/>
              <a:t> 下列情形不適用本辦法： 一、製造、處置或使用下列物品者： （一）有害事業廢棄物。 （二）菸草或菸草製品。 （三）食品、飲料、藥物、化粧品。 （四）製成品。 （五）非工業用途之一般民生消費商品。 （六）滅火器。 （七）在反應槽或製程中正進行化學反應之中間產物。 二、化學品僅作為貯存用途且勞工不致有暴露危害之虞者。 三、其他經中央主管機關指定者。</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8"/>
              </a:rPr>
              <a:t>第 </a:t>
            </a:r>
            <a:r>
              <a:rPr kumimoji="1" lang="en-US" altLang="zh-TW" sz="1200" u="sng" kern="1200" dirty="0" smtClean="0">
                <a:solidFill>
                  <a:schemeClr val="tx1"/>
                </a:solidFill>
                <a:latin typeface="Arial" charset="0"/>
                <a:ea typeface="新細明體" pitchFamily="18" charset="-120"/>
                <a:cs typeface="+mn-cs"/>
                <a:hlinkClick r:id="rId8"/>
              </a:rPr>
              <a:t>6 </a:t>
            </a:r>
            <a:r>
              <a:rPr kumimoji="1" lang="zh-TW" altLang="en-US" sz="1200" u="sng" kern="1200" dirty="0" smtClean="0">
                <a:solidFill>
                  <a:schemeClr val="tx1"/>
                </a:solidFill>
                <a:latin typeface="Arial" charset="0"/>
                <a:ea typeface="新細明體" pitchFamily="18" charset="-120"/>
                <a:cs typeface="+mn-cs"/>
                <a:hlinkClick r:id="rId8"/>
              </a:rPr>
              <a:t>條</a:t>
            </a:r>
            <a:r>
              <a:rPr lang="zh-TW" altLang="en-US" dirty="0" smtClean="0"/>
              <a:t> 第四條之評估及分級管理，雇主應至少每三年執行一次，因化學品之種類 、操作程序或製程條件變更，而有增加暴露風險之虞者，應於變更前或變 更後三個月內，重新進行評估與分級。</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9"/>
              </a:rPr>
              <a:t>第 </a:t>
            </a:r>
            <a:r>
              <a:rPr kumimoji="1" lang="en-US" altLang="zh-TW" sz="1200" u="sng" kern="1200" dirty="0" smtClean="0">
                <a:solidFill>
                  <a:schemeClr val="tx1"/>
                </a:solidFill>
                <a:latin typeface="Arial" charset="0"/>
                <a:ea typeface="新細明體" pitchFamily="18" charset="-120"/>
                <a:cs typeface="+mn-cs"/>
                <a:hlinkClick r:id="rId9"/>
              </a:rPr>
              <a:t>7 </a:t>
            </a:r>
            <a:r>
              <a:rPr kumimoji="1" lang="zh-TW" altLang="en-US" sz="1200" u="sng" kern="1200" dirty="0" smtClean="0">
                <a:solidFill>
                  <a:schemeClr val="tx1"/>
                </a:solidFill>
                <a:latin typeface="Arial" charset="0"/>
                <a:ea typeface="新細明體" pitchFamily="18" charset="-120"/>
                <a:cs typeface="+mn-cs"/>
                <a:hlinkClick r:id="rId9"/>
              </a:rPr>
              <a:t>條</a:t>
            </a:r>
            <a:r>
              <a:rPr lang="zh-TW" altLang="en-US" dirty="0" smtClean="0"/>
              <a:t> 雇主辦理前條之評估及分級管理，應參照中央主管機關公告之技術指引， 或採取其他具同等科學基礎之評估及管理方法辦理。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0"/>
              </a:rPr>
              <a:t>第 </a:t>
            </a:r>
            <a:r>
              <a:rPr kumimoji="1" lang="en-US" altLang="zh-TW" sz="1200" u="sng" kern="1200" dirty="0" smtClean="0">
                <a:solidFill>
                  <a:schemeClr val="tx1"/>
                </a:solidFill>
                <a:latin typeface="Arial" charset="0"/>
                <a:ea typeface="新細明體" pitchFamily="18" charset="-120"/>
                <a:cs typeface="+mn-cs"/>
                <a:hlinkClick r:id="rId10"/>
              </a:rPr>
              <a:t>8 </a:t>
            </a:r>
            <a:r>
              <a:rPr kumimoji="1" lang="zh-TW" altLang="en-US" sz="1200" u="sng" kern="1200" dirty="0" smtClean="0">
                <a:solidFill>
                  <a:schemeClr val="tx1"/>
                </a:solidFill>
                <a:latin typeface="Arial" charset="0"/>
                <a:ea typeface="新細明體" pitchFamily="18" charset="-120"/>
                <a:cs typeface="+mn-cs"/>
                <a:hlinkClick r:id="rId10"/>
              </a:rPr>
              <a:t>條</a:t>
            </a:r>
            <a:r>
              <a:rPr lang="zh-TW" altLang="en-US" dirty="0" smtClean="0"/>
              <a:t> 中央主管機關對於第四條之化學品，定有容許暴露標準，而事業單位從事 特別危害健康作業之勞工人數在一百人以上，或總勞工人數五百人以上者 ，雇主應依有科學根據之之採樣分析方法或運用定量推估模式，實施暴露 評估。 雇主應就前項暴露評估結果，依下列規定，定期實施評估： 一、暴露濃度低於容許暴露標準二分之一之者，至少每三年評估一次。 二、暴露濃度低於容許暴露標準但高於或等於其二分之一者，至少每年評 估一次。 三、暴露濃度高於或等於容許暴露標準者，至少每三個月評估一次。 游離輻射作業不適用前二項規定。 化學品之種類、操作程序或製程條件變更，有增加暴露風險之虞者，應於 變更前或變更後三個月內，重新實施暴露評估。 </a:t>
            </a:r>
            <a:r>
              <a:rPr kumimoji="1" lang="zh-TW" altLang="en-US" sz="1200" u="sng" kern="1200" dirty="0" smtClean="0">
                <a:solidFill>
                  <a:schemeClr val="tx1"/>
                </a:solidFill>
                <a:latin typeface="Arial" charset="0"/>
                <a:ea typeface="新細明體" pitchFamily="18" charset="-120"/>
                <a:cs typeface="+mn-cs"/>
                <a:hlinkClick r:id="rId11"/>
              </a:rPr>
              <a:t>第 </a:t>
            </a:r>
            <a:r>
              <a:rPr kumimoji="1" lang="en-US" altLang="zh-TW" sz="1200" u="sng" kern="1200" dirty="0" smtClean="0">
                <a:solidFill>
                  <a:schemeClr val="tx1"/>
                </a:solidFill>
                <a:latin typeface="Arial" charset="0"/>
                <a:ea typeface="新細明體" pitchFamily="18" charset="-120"/>
                <a:cs typeface="+mn-cs"/>
                <a:hlinkClick r:id="rId11"/>
              </a:rPr>
              <a:t>9 </a:t>
            </a:r>
            <a:r>
              <a:rPr kumimoji="1" lang="zh-TW" altLang="en-US" sz="1200" u="sng" kern="1200" dirty="0" smtClean="0">
                <a:solidFill>
                  <a:schemeClr val="tx1"/>
                </a:solidFill>
                <a:latin typeface="Arial" charset="0"/>
                <a:ea typeface="新細明體" pitchFamily="18" charset="-120"/>
                <a:cs typeface="+mn-cs"/>
                <a:hlinkClick r:id="rId11"/>
              </a:rPr>
              <a:t>條</a:t>
            </a:r>
            <a:r>
              <a:rPr lang="zh-TW" altLang="en-US" dirty="0" smtClean="0"/>
              <a:t> 雇主應依勞工作業環境監測實施辦法所定之監測及期程，實施前條化學品 之暴露評估，必要時並得輔以其他半定量、定量之評估模式或工具實施之 。</a:t>
            </a:r>
            <a:endParaRPr lang="en-US" altLang="zh-TW" dirty="0" smtClean="0"/>
          </a:p>
          <a:p>
            <a:r>
              <a:rPr lang="zh-TW" altLang="en-US" dirty="0" smtClean="0"/>
              <a:t> </a:t>
            </a:r>
            <a:r>
              <a:rPr kumimoji="1" lang="zh-TW" altLang="en-US" sz="1200" u="sng" kern="1200" dirty="0" smtClean="0">
                <a:solidFill>
                  <a:schemeClr val="tx1"/>
                </a:solidFill>
                <a:latin typeface="Arial" charset="0"/>
                <a:ea typeface="新細明體" pitchFamily="18" charset="-120"/>
                <a:cs typeface="+mn-cs"/>
                <a:hlinkClick r:id="rId12"/>
              </a:rPr>
              <a:t>第 </a:t>
            </a:r>
            <a:r>
              <a:rPr kumimoji="1" lang="en-US" altLang="zh-TW" sz="1200" u="sng" kern="1200" dirty="0" smtClean="0">
                <a:solidFill>
                  <a:schemeClr val="tx1"/>
                </a:solidFill>
                <a:latin typeface="Arial" charset="0"/>
                <a:ea typeface="新細明體" pitchFamily="18" charset="-120"/>
                <a:cs typeface="+mn-cs"/>
                <a:hlinkClick r:id="rId12"/>
              </a:rPr>
              <a:t>10 </a:t>
            </a:r>
            <a:r>
              <a:rPr kumimoji="1" lang="zh-TW" altLang="en-US" sz="1200" u="sng" kern="1200" dirty="0" smtClean="0">
                <a:solidFill>
                  <a:schemeClr val="tx1"/>
                </a:solidFill>
                <a:latin typeface="Arial" charset="0"/>
                <a:ea typeface="新細明體" pitchFamily="18" charset="-120"/>
                <a:cs typeface="+mn-cs"/>
                <a:hlinkClick r:id="rId12"/>
              </a:rPr>
              <a:t>條</a:t>
            </a:r>
            <a:r>
              <a:rPr lang="zh-TW" altLang="en-US" dirty="0" smtClean="0"/>
              <a:t> 雇主對於前二條化學品之暴露評估結果，應依下列風險等級，分別採取控 制或管理措施： 一、第一級管理：暴露濃度低於容許暴露標準二分之一者，除應持續維持 原有之控制或管理措施外，製程或作業內容變更時，並採行適當之變 更管理措施。 二、第二級管理：暴露濃度低於容許暴露標準但高於或等於其二分之一者 ，應就製程設備、作業程序或作業方法實施檢點，採取必要之改善措 施。 三、第三級管理：暴露濃度高於或等於容許暴露標準者，應即採取有效控 制措施，並於完成改善後重新評估，確保暴露濃度低於容許暴露標準 。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3"/>
              </a:rPr>
              <a:t>第 </a:t>
            </a:r>
            <a:r>
              <a:rPr kumimoji="1" lang="en-US" altLang="zh-TW" sz="1200" u="sng" kern="1200" dirty="0" smtClean="0">
                <a:solidFill>
                  <a:schemeClr val="tx1"/>
                </a:solidFill>
                <a:latin typeface="Arial" charset="0"/>
                <a:ea typeface="新細明體" pitchFamily="18" charset="-120"/>
                <a:cs typeface="+mn-cs"/>
                <a:hlinkClick r:id="rId13"/>
              </a:rPr>
              <a:t>11 </a:t>
            </a:r>
            <a:r>
              <a:rPr kumimoji="1" lang="zh-TW" altLang="en-US" sz="1200" u="sng" kern="1200" dirty="0" smtClean="0">
                <a:solidFill>
                  <a:schemeClr val="tx1"/>
                </a:solidFill>
                <a:latin typeface="Arial" charset="0"/>
                <a:ea typeface="新細明體" pitchFamily="18" charset="-120"/>
                <a:cs typeface="+mn-cs"/>
                <a:hlinkClick r:id="rId13"/>
              </a:rPr>
              <a:t>條</a:t>
            </a:r>
            <a:r>
              <a:rPr lang="zh-TW" altLang="en-US" dirty="0" smtClean="0"/>
              <a:t> 雇主依本辦法採取之評估方法及分級管理措施，應作成紀錄留存備查，至 少保存三年。 </a:t>
            </a:r>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14"/>
              </a:rPr>
              <a:t>第 </a:t>
            </a:r>
            <a:r>
              <a:rPr kumimoji="1" lang="en-US" altLang="zh-TW" sz="1200" u="sng" kern="1200" dirty="0" smtClean="0">
                <a:solidFill>
                  <a:schemeClr val="tx1"/>
                </a:solidFill>
                <a:latin typeface="Arial" charset="0"/>
                <a:ea typeface="新細明體" pitchFamily="18" charset="-120"/>
                <a:cs typeface="+mn-cs"/>
                <a:hlinkClick r:id="rId14"/>
              </a:rPr>
              <a:t>12 </a:t>
            </a:r>
            <a:r>
              <a:rPr kumimoji="1" lang="zh-TW" altLang="en-US" sz="1200" u="sng" kern="1200" dirty="0" smtClean="0">
                <a:solidFill>
                  <a:schemeClr val="tx1"/>
                </a:solidFill>
                <a:latin typeface="Arial" charset="0"/>
                <a:ea typeface="新細明體" pitchFamily="18" charset="-120"/>
                <a:cs typeface="+mn-cs"/>
                <a:hlinkClick r:id="rId14"/>
              </a:rPr>
              <a:t>條</a:t>
            </a:r>
            <a:r>
              <a:rPr lang="zh-TW" altLang="en-US" dirty="0" smtClean="0"/>
              <a:t> 本辦法自中華民國一百零四年一月一日施行。</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13</a:t>
            </a:fld>
            <a:endParaRPr lang="en-US" altLang="zh-TW" dirty="0"/>
          </a:p>
        </p:txBody>
      </p:sp>
    </p:spTree>
    <p:extLst>
      <p:ext uri="{BB962C8B-B14F-4D97-AF65-F5344CB8AC3E}">
        <p14:creationId xmlns:p14="http://schemas.microsoft.com/office/powerpoint/2010/main" val="155575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u="sng" kern="1200" dirty="0" smtClean="0">
                <a:solidFill>
                  <a:schemeClr val="tx1"/>
                </a:solidFill>
                <a:latin typeface="Arial" charset="0"/>
                <a:ea typeface="新細明體" pitchFamily="18" charset="-120"/>
                <a:cs typeface="+mn-cs"/>
                <a:hlinkClick r:id="rId3"/>
              </a:rPr>
              <a:t>第 </a:t>
            </a:r>
            <a:r>
              <a:rPr kumimoji="1" lang="en-US" altLang="zh-TW" sz="1200" u="sng" kern="1200" dirty="0" smtClean="0">
                <a:solidFill>
                  <a:schemeClr val="tx1"/>
                </a:solidFill>
                <a:latin typeface="Arial" charset="0"/>
                <a:ea typeface="新細明體" pitchFamily="18" charset="-120"/>
                <a:cs typeface="+mn-cs"/>
                <a:hlinkClick r:id="rId3"/>
              </a:rPr>
              <a:t>8 </a:t>
            </a:r>
            <a:r>
              <a:rPr kumimoji="1" lang="zh-TW" altLang="en-US" sz="1200" u="sng" kern="1200" dirty="0" smtClean="0">
                <a:solidFill>
                  <a:schemeClr val="tx1"/>
                </a:solidFill>
                <a:latin typeface="Arial" charset="0"/>
                <a:ea typeface="新細明體" pitchFamily="18" charset="-120"/>
                <a:cs typeface="+mn-cs"/>
                <a:hlinkClick r:id="rId3"/>
              </a:rPr>
              <a:t>條</a:t>
            </a:r>
            <a:r>
              <a:rPr lang="zh-TW" altLang="en-US" dirty="0" smtClean="0"/>
              <a:t> 中央主管機關對於第四條之化學品，定有容許暴露標準，而事業單位從事 特別危害健康作業之勞工人數在一百人以上，或總勞工人數五百人以上者 ，雇主應依有科學根據之之採樣分析方法或運用定量推估模式，實施暴露 評估。 雇主應就前項暴露評估結果，依下列規定，定期實施評估： 一、暴露濃度低於容許暴露標準二分之一之者，至少每三年評估一次。 二、暴露濃度低於容許暴露標準但高於或等於其二分之一者，至少每年評 估一次。 三、暴露濃度高於或等於容許暴露標準者，至少每三個月評估一次。 游離輻射作業不適用前二項規定。 化學品之種類、操作程序或製程條件變更，有增加暴露風險之虞者，應於 變更前或變更後三個月內，重新實施暴露評估。 </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15</a:t>
            </a:fld>
            <a:endParaRPr lang="en-US" altLang="zh-TW"/>
          </a:p>
        </p:txBody>
      </p:sp>
    </p:spTree>
    <p:extLst>
      <p:ext uri="{BB962C8B-B14F-4D97-AF65-F5344CB8AC3E}">
        <p14:creationId xmlns:p14="http://schemas.microsoft.com/office/powerpoint/2010/main" val="34393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a:p>
            <a:r>
              <a:rPr kumimoji="1" lang="zh-TW" altLang="en-US" sz="1200" u="sng" kern="1200" dirty="0" smtClean="0">
                <a:solidFill>
                  <a:schemeClr val="tx1"/>
                </a:solidFill>
                <a:latin typeface="Arial" charset="0"/>
                <a:ea typeface="新細明體" pitchFamily="18" charset="-120"/>
                <a:cs typeface="+mn-cs"/>
                <a:hlinkClick r:id="rId3"/>
              </a:rPr>
              <a:t>第 </a:t>
            </a:r>
            <a:r>
              <a:rPr kumimoji="1" lang="en-US" altLang="zh-TW" sz="1200" u="sng" kern="1200" dirty="0" smtClean="0">
                <a:solidFill>
                  <a:schemeClr val="tx1"/>
                </a:solidFill>
                <a:latin typeface="Arial" charset="0"/>
                <a:ea typeface="新細明體" pitchFamily="18" charset="-120"/>
                <a:cs typeface="+mn-cs"/>
                <a:hlinkClick r:id="rId3"/>
              </a:rPr>
              <a:t>8 </a:t>
            </a:r>
            <a:r>
              <a:rPr kumimoji="1" lang="zh-TW" altLang="en-US" sz="1200" u="sng" kern="1200" dirty="0" smtClean="0">
                <a:solidFill>
                  <a:schemeClr val="tx1"/>
                </a:solidFill>
                <a:latin typeface="Arial" charset="0"/>
                <a:ea typeface="新細明體" pitchFamily="18" charset="-120"/>
                <a:cs typeface="+mn-cs"/>
                <a:hlinkClick r:id="rId3"/>
              </a:rPr>
              <a:t>條</a:t>
            </a:r>
            <a:r>
              <a:rPr lang="zh-TW" altLang="en-US" dirty="0" smtClean="0"/>
              <a:t> 中央主管機關對於第四條之化學品，定有容許暴露標準，而事業單位從事 特別危害健康作業之勞工人數在一百人以上，或總勞工人數五百人以上者 ，雇主應依有科學根據之之採樣分析方法或運用定量推估模式，實施暴露 評估。 雇主應就前項暴露評估結果，依下列規定，定期實施評估： 一、暴露濃度低於容許暴露標準二分之一之者，至少每三年評估一次。 二、暴露濃度低於容許暴露標準但高於或等於其二分之一者，至少每年評 估一次。 三、暴露濃度高於或等於容許暴露標準者，至少每三個月評估一次。 游離輻射作業不適用前二項規定。 化學品之種類、操作程序或製程條件變更，有增加暴露風險之虞者，應於 變更前或變更後三個月內，重新實施暴露評估。 </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16</a:t>
            </a:fld>
            <a:endParaRPr lang="en-US" altLang="zh-TW"/>
          </a:p>
        </p:txBody>
      </p:sp>
    </p:spTree>
    <p:extLst>
      <p:ext uri="{BB962C8B-B14F-4D97-AF65-F5344CB8AC3E}">
        <p14:creationId xmlns:p14="http://schemas.microsoft.com/office/powerpoint/2010/main" val="3427646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DEFF6A34-16A3-4E56-87DE-8EC93529BA18}"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F1B9E6E2-090D-4B47-9092-198382A2D98B}"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8CA5B160-0DAC-4CC3-B422-481E267C1B32}"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686872"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0066"/>
                </a:solidFill>
                <a:latin typeface="SimSun"/>
                <a:cs typeface="SimSu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5582229-452B-4F6C-AAF6-6B7DB18FCA69}" type="datetime1">
              <a:rPr lang="zh-TW" altLang="en-US" smtClean="0"/>
              <a:t>2018/7/11</a:t>
            </a:fld>
            <a:endParaRPr lang="en-US"/>
          </a:p>
        </p:txBody>
      </p:sp>
      <p:sp>
        <p:nvSpPr>
          <p:cNvPr id="7" name="Holder 7"/>
          <p:cNvSpPr>
            <a:spLocks noGrp="1"/>
          </p:cNvSpPr>
          <p:nvPr>
            <p:ph type="sldNum" sz="quarter" idx="7"/>
          </p:nvPr>
        </p:nvSpPr>
        <p:spPr>
          <a:xfrm>
            <a:off x="6553200" y="6093296"/>
            <a:ext cx="2133600" cy="365125"/>
          </a:xfrm>
        </p:spPr>
        <p:txBody>
          <a:bodyPr lIns="0" tIns="0" rIns="0" bIns="0"/>
          <a:lstStyle>
            <a:lvl1pPr>
              <a:defRPr sz="1400" b="0" i="0">
                <a:solidFill>
                  <a:schemeClr val="tx1"/>
                </a:solidFill>
                <a:latin typeface="Calibri"/>
                <a:cs typeface="Calibri"/>
              </a:defRPr>
            </a:lvl1pPr>
          </a:lstStyle>
          <a:p>
            <a:pPr marL="25400">
              <a:lnSpc>
                <a:spcPts val="1425"/>
              </a:lnSpc>
            </a:pPr>
            <a:fld id="{81D60167-4931-47E6-BA6A-407CBD079E47}" type="slidenum">
              <a:rPr spc="-5" dirty="0"/>
              <a:pPr marL="25400">
                <a:lnSpc>
                  <a:spcPts val="1425"/>
                </a:lnSpc>
              </a:pPr>
              <a:t>‹#›</a:t>
            </a:fld>
            <a:endParaRPr spc="-5" dirty="0"/>
          </a:p>
        </p:txBody>
      </p:sp>
    </p:spTree>
    <p:extLst>
      <p:ext uri="{BB962C8B-B14F-4D97-AF65-F5344CB8AC3E}">
        <p14:creationId xmlns:p14="http://schemas.microsoft.com/office/powerpoint/2010/main" val="414182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4F271C"/>
                </a:solidFill>
                <a:latin typeface="Microsoft JhengHei"/>
                <a:cs typeface="Microsoft JhengHei"/>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EACD580-9BC1-45FA-A9C3-1083B968C100}" type="datetime1">
              <a:rPr lang="zh-TW" altLang="en-US" smtClean="0"/>
              <a:t>2018/7/11</a:t>
            </a:fld>
            <a:endParaRPr lang="en-US"/>
          </a:p>
        </p:txBody>
      </p:sp>
      <p:sp>
        <p:nvSpPr>
          <p:cNvPr id="5" name="Holder 5"/>
          <p:cNvSpPr>
            <a:spLocks noGrp="1"/>
          </p:cNvSpPr>
          <p:nvPr>
            <p:ph type="sldNum" sz="quarter" idx="7"/>
          </p:nvPr>
        </p:nvSpPr>
        <p:spPr>
          <a:xfrm>
            <a:off x="6553200" y="6093296"/>
            <a:ext cx="2133600" cy="365125"/>
          </a:xfr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075005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8" name="日期版面配置區 7"/>
          <p:cNvSpPr>
            <a:spLocks noGrp="1"/>
          </p:cNvSpPr>
          <p:nvPr>
            <p:ph type="dt" sz="half" idx="10"/>
          </p:nvPr>
        </p:nvSpPr>
        <p:spPr/>
        <p:txBody>
          <a:bodyPr/>
          <a:lstStyle/>
          <a:p>
            <a:fld id="{72503E4F-9CE6-4D4A-8E5F-15226EA7CD12}" type="datetime1">
              <a:rPr lang="zh-TW" altLang="en-US" smtClean="0"/>
              <a:t>2018/7/11</a:t>
            </a:fld>
            <a:endParaRPr lang="zh-TW" altLang="en-US" dirty="0"/>
          </a:p>
        </p:txBody>
      </p:sp>
      <p:sp>
        <p:nvSpPr>
          <p:cNvPr id="9" name="頁尾版面配置區 8"/>
          <p:cNvSpPr>
            <a:spLocks noGrp="1"/>
          </p:cNvSpPr>
          <p:nvPr>
            <p:ph type="ftr" sz="quarter" idx="11"/>
          </p:nvPr>
        </p:nvSpPr>
        <p:spPr/>
        <p:txBody>
          <a:bodyPr/>
          <a:lstStyle/>
          <a:p>
            <a:endParaRPr lang="zh-TW" altLang="en-US" dirty="0"/>
          </a:p>
        </p:txBody>
      </p:sp>
      <p:sp>
        <p:nvSpPr>
          <p:cNvPr id="10" name="投影片編號版面配置區 9"/>
          <p:cNvSpPr>
            <a:spLocks noGrp="1"/>
          </p:cNvSpPr>
          <p:nvPr>
            <p:ph type="sldNum" sz="quarter" idx="12"/>
          </p:nvPr>
        </p:nvSpPr>
        <p:spPr>
          <a:xfrm>
            <a:off x="6686872" y="6165304"/>
            <a:ext cx="2133600" cy="365125"/>
          </a:xfrm>
        </p:spPr>
        <p:txBody>
          <a:body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4925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AED5244D-9240-4469-9E25-9BF048378709}"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614864"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6EF09645-98CF-4DBE-A667-084F6BC84D3D}"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553200"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D9285A49-2FDD-4668-9CDC-F9C7AE3B2B8F}"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233B0346-970C-4BA2-B089-F7D31AF4E826}" type="datetime1">
              <a:rPr lang="zh-TW" altLang="en-US" smtClean="0"/>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2F12915C-0B71-4BB3-8833-8CC8B41D1731}" type="datetime1">
              <a:rPr lang="zh-TW" altLang="en-US" smtClean="0"/>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3BFB8C9B-7A4C-4A8F-B236-DEE23CEF4B1A}" type="datetime1">
              <a:rPr lang="zh-TW" altLang="en-US" smtClean="0"/>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0A262329-98F6-4023-AF0C-7196EE6C69BD}"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0A6A30A5-F9BE-4005-B204-36BC55E567F8}"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55320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2B0881A6-ED19-4739-9F8B-07C9A6837C56}" type="datetime1">
              <a:rPr lang="zh-TW" altLang="en-US" smtClean="0"/>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law.moj.gov.tw/LawClass/LawContent.aspx?PCODE=N006007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aw.moj.gov.tw/LawClass/LawContent.aspx?PCODE=N006007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cb.osha.gov.tw/uploadFile/ccbUpload/CBFile_Type0_20151204173706.pdf" TargetMode="External"/><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flora2.epa.gov.tw/MainSite/Index.aspx"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hyperlink" Target="https://www.prechem.org.tw/" TargetMode="External"/><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aw.moj.gov.tw/LawClass/LawContent.aspx?PCODE=N00600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p:cNvSpPr>
            <a:spLocks noGrp="1"/>
          </p:cNvSpPr>
          <p:nvPr>
            <p:ph type="subTitle" idx="1"/>
          </p:nvPr>
        </p:nvSpPr>
        <p:spPr/>
        <p:txBody>
          <a:bodyPr/>
          <a:lstStyle/>
          <a:p>
            <a:r>
              <a:rPr lang="zh-TW" altLang="en-US" dirty="0">
                <a:solidFill>
                  <a:srgbClr val="C00000"/>
                </a:solidFill>
              </a:rPr>
              <a:t>實驗場所安全衛生管理</a:t>
            </a:r>
            <a:endParaRPr lang="en-US" altLang="zh-TW" dirty="0">
              <a:solidFill>
                <a:srgbClr val="C00000"/>
              </a:solidFill>
            </a:endParaRPr>
          </a:p>
          <a:p>
            <a:r>
              <a:rPr lang="en-US" altLang="zh-TW" dirty="0">
                <a:solidFill>
                  <a:schemeClr val="tx1"/>
                </a:solidFill>
              </a:rPr>
              <a:t>A4</a:t>
            </a:r>
            <a:r>
              <a:rPr lang="zh-TW" altLang="en-US" dirty="0">
                <a:solidFill>
                  <a:schemeClr val="tx1"/>
                </a:solidFill>
                <a:latin typeface="標楷體" panose="03000509000000000000" pitchFamily="65" charset="-120"/>
              </a:rPr>
              <a:t>化學品管理</a:t>
            </a:r>
            <a:r>
              <a:rPr lang="zh-TW" altLang="en-US" dirty="0" smtClean="0">
                <a:solidFill>
                  <a:schemeClr val="tx1"/>
                </a:solidFill>
                <a:latin typeface="標楷體" panose="03000509000000000000" pitchFamily="65" charset="-120"/>
              </a:rPr>
              <a:t>系統</a:t>
            </a:r>
            <a:endParaRPr lang="en-US" altLang="zh-TW" dirty="0">
              <a:solidFill>
                <a:schemeClr val="tx1"/>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a:t>
            </a:fld>
            <a:endParaRPr lang="zh-TW" altLang="en-US" dirty="0"/>
          </a:p>
        </p:txBody>
      </p:sp>
    </p:spTree>
    <p:extLst>
      <p:ext uri="{BB962C8B-B14F-4D97-AF65-F5344CB8AC3E}">
        <p14:creationId xmlns:p14="http://schemas.microsoft.com/office/powerpoint/2010/main" val="212412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060065" cy="1852930"/>
          </a:xfrm>
          <a:custGeom>
            <a:avLst/>
            <a:gdLst/>
            <a:ahLst/>
            <a:cxnLst/>
            <a:rect l="l" t="t" r="r" b="b"/>
            <a:pathLst>
              <a:path w="3060065" h="1852930">
                <a:moveTo>
                  <a:pt x="0" y="1852802"/>
                </a:moveTo>
                <a:lnTo>
                  <a:pt x="3059811" y="1852802"/>
                </a:lnTo>
                <a:lnTo>
                  <a:pt x="3059811" y="0"/>
                </a:lnTo>
                <a:lnTo>
                  <a:pt x="0" y="0"/>
                </a:lnTo>
                <a:lnTo>
                  <a:pt x="0" y="1852802"/>
                </a:lnTo>
                <a:close/>
              </a:path>
            </a:pathLst>
          </a:custGeom>
          <a:solidFill>
            <a:srgbClr val="FFFFFF"/>
          </a:solidFill>
        </p:spPr>
        <p:txBody>
          <a:bodyPr wrap="square" lIns="0" tIns="0" rIns="0" bIns="0" rtlCol="0"/>
          <a:lstStyle/>
          <a:p>
            <a:endParaRPr/>
          </a:p>
        </p:txBody>
      </p:sp>
      <p:sp>
        <p:nvSpPr>
          <p:cNvPr id="3" name="object 3"/>
          <p:cNvSpPr txBox="1"/>
          <p:nvPr/>
        </p:nvSpPr>
        <p:spPr>
          <a:xfrm>
            <a:off x="6702043" y="787069"/>
            <a:ext cx="2072639" cy="629920"/>
          </a:xfrm>
          <a:prstGeom prst="rect">
            <a:avLst/>
          </a:prstGeom>
          <a:ln w="19050">
            <a:solidFill>
              <a:srgbClr val="3891A7"/>
            </a:solidFill>
          </a:ln>
        </p:spPr>
        <p:txBody>
          <a:bodyPr vert="horz" wrap="square" lIns="0" tIns="1270" rIns="0" bIns="0" rtlCol="0">
            <a:spAutoFit/>
          </a:bodyPr>
          <a:lstStyle/>
          <a:p>
            <a:pPr>
              <a:lnSpc>
                <a:spcPct val="100000"/>
              </a:lnSpc>
              <a:spcBef>
                <a:spcPts val="10"/>
              </a:spcBef>
            </a:pPr>
            <a:endParaRPr sz="850">
              <a:latin typeface="Times New Roman"/>
              <a:cs typeface="Times New Roman"/>
            </a:endParaRPr>
          </a:p>
          <a:p>
            <a:pPr marL="222250" marR="140970" indent="-73660">
              <a:lnSpc>
                <a:spcPct val="100000"/>
              </a:lnSpc>
              <a:spcBef>
                <a:spcPts val="5"/>
              </a:spcBef>
            </a:pPr>
            <a:r>
              <a:rPr sz="1150" b="1" dirty="0">
                <a:latin typeface="Microsoft JhengHei"/>
                <a:cs typeface="Microsoft JhengHei"/>
              </a:rPr>
              <a:t>確認設置之危害控制設備或  採行措施可降低暴露風險</a:t>
            </a:r>
            <a:endParaRPr sz="1150">
              <a:latin typeface="Microsoft JhengHei"/>
              <a:cs typeface="Microsoft JhengHei"/>
            </a:endParaRPr>
          </a:p>
        </p:txBody>
      </p:sp>
      <p:sp>
        <p:nvSpPr>
          <p:cNvPr id="4" name="object 4"/>
          <p:cNvSpPr txBox="1"/>
          <p:nvPr/>
        </p:nvSpPr>
        <p:spPr>
          <a:xfrm>
            <a:off x="3687317" y="788250"/>
            <a:ext cx="2579370" cy="628650"/>
          </a:xfrm>
          <a:prstGeom prst="rect">
            <a:avLst/>
          </a:prstGeom>
          <a:solidFill>
            <a:srgbClr val="D3EBF0"/>
          </a:solidFill>
          <a:ln w="19049">
            <a:solidFill>
              <a:srgbClr val="3891A7"/>
            </a:solidFill>
          </a:ln>
        </p:spPr>
        <p:txBody>
          <a:bodyPr vert="horz" wrap="square" lIns="0" tIns="125095" rIns="0" bIns="0" rtlCol="0">
            <a:spAutoFit/>
          </a:bodyPr>
          <a:lstStyle/>
          <a:p>
            <a:pPr marL="183515" marR="102235" indent="-73660">
              <a:lnSpc>
                <a:spcPct val="100000"/>
              </a:lnSpc>
              <a:spcBef>
                <a:spcPts val="985"/>
              </a:spcBef>
            </a:pPr>
            <a:r>
              <a:rPr sz="1150" b="1" dirty="0">
                <a:latin typeface="Microsoft JhengHei"/>
                <a:cs typeface="Microsoft JhengHei"/>
              </a:rPr>
              <a:t>依其法規辦理設置危害控制設備或採  行措施，及化學品評估及分級管理</a:t>
            </a:r>
            <a:endParaRPr sz="1150">
              <a:latin typeface="Microsoft JhengHei"/>
              <a:cs typeface="Microsoft JhengHei"/>
            </a:endParaRPr>
          </a:p>
        </p:txBody>
      </p:sp>
      <p:sp>
        <p:nvSpPr>
          <p:cNvPr id="5" name="object 5"/>
          <p:cNvSpPr/>
          <p:nvPr/>
        </p:nvSpPr>
        <p:spPr>
          <a:xfrm>
            <a:off x="6266688" y="1046733"/>
            <a:ext cx="435609" cy="111125"/>
          </a:xfrm>
          <a:custGeom>
            <a:avLst/>
            <a:gdLst/>
            <a:ahLst/>
            <a:cxnLst/>
            <a:rect l="l" t="t" r="r" b="b"/>
            <a:pathLst>
              <a:path w="435609" h="111125">
                <a:moveTo>
                  <a:pt x="19050" y="46227"/>
                </a:moveTo>
                <a:lnTo>
                  <a:pt x="0" y="46227"/>
                </a:lnTo>
                <a:lnTo>
                  <a:pt x="0" y="65277"/>
                </a:lnTo>
                <a:lnTo>
                  <a:pt x="19050" y="65277"/>
                </a:lnTo>
                <a:lnTo>
                  <a:pt x="19050" y="46227"/>
                </a:lnTo>
                <a:close/>
              </a:path>
              <a:path w="435609" h="111125">
                <a:moveTo>
                  <a:pt x="57150" y="46100"/>
                </a:moveTo>
                <a:lnTo>
                  <a:pt x="38100" y="46227"/>
                </a:lnTo>
                <a:lnTo>
                  <a:pt x="38100" y="65277"/>
                </a:lnTo>
                <a:lnTo>
                  <a:pt x="57150" y="65150"/>
                </a:lnTo>
                <a:lnTo>
                  <a:pt x="57150" y="46100"/>
                </a:lnTo>
                <a:close/>
              </a:path>
              <a:path w="435609" h="111125">
                <a:moveTo>
                  <a:pt x="95250" y="46100"/>
                </a:moveTo>
                <a:lnTo>
                  <a:pt x="76200" y="46100"/>
                </a:lnTo>
                <a:lnTo>
                  <a:pt x="76200" y="65150"/>
                </a:lnTo>
                <a:lnTo>
                  <a:pt x="95250" y="65150"/>
                </a:lnTo>
                <a:lnTo>
                  <a:pt x="95250" y="46100"/>
                </a:lnTo>
                <a:close/>
              </a:path>
              <a:path w="435609" h="111125">
                <a:moveTo>
                  <a:pt x="133350" y="46100"/>
                </a:moveTo>
                <a:lnTo>
                  <a:pt x="114300" y="46100"/>
                </a:lnTo>
                <a:lnTo>
                  <a:pt x="114300" y="65150"/>
                </a:lnTo>
                <a:lnTo>
                  <a:pt x="133350" y="65150"/>
                </a:lnTo>
                <a:lnTo>
                  <a:pt x="133350" y="46100"/>
                </a:lnTo>
                <a:close/>
              </a:path>
              <a:path w="435609" h="111125">
                <a:moveTo>
                  <a:pt x="171450" y="45974"/>
                </a:moveTo>
                <a:lnTo>
                  <a:pt x="152400" y="45974"/>
                </a:lnTo>
                <a:lnTo>
                  <a:pt x="152400" y="65024"/>
                </a:lnTo>
                <a:lnTo>
                  <a:pt x="171450" y="65024"/>
                </a:lnTo>
                <a:lnTo>
                  <a:pt x="171450" y="45974"/>
                </a:lnTo>
                <a:close/>
              </a:path>
              <a:path w="435609" h="111125">
                <a:moveTo>
                  <a:pt x="209550" y="45974"/>
                </a:moveTo>
                <a:lnTo>
                  <a:pt x="190500" y="45974"/>
                </a:lnTo>
                <a:lnTo>
                  <a:pt x="190500" y="65024"/>
                </a:lnTo>
                <a:lnTo>
                  <a:pt x="209550" y="65024"/>
                </a:lnTo>
                <a:lnTo>
                  <a:pt x="209550" y="45974"/>
                </a:lnTo>
                <a:close/>
              </a:path>
              <a:path w="435609" h="111125">
                <a:moveTo>
                  <a:pt x="247650" y="45846"/>
                </a:moveTo>
                <a:lnTo>
                  <a:pt x="228600" y="45974"/>
                </a:lnTo>
                <a:lnTo>
                  <a:pt x="228600" y="65024"/>
                </a:lnTo>
                <a:lnTo>
                  <a:pt x="247650" y="64896"/>
                </a:lnTo>
                <a:lnTo>
                  <a:pt x="247650" y="45846"/>
                </a:lnTo>
                <a:close/>
              </a:path>
              <a:path w="435609" h="111125">
                <a:moveTo>
                  <a:pt x="285750" y="45846"/>
                </a:moveTo>
                <a:lnTo>
                  <a:pt x="266700" y="45846"/>
                </a:lnTo>
                <a:lnTo>
                  <a:pt x="266700" y="64896"/>
                </a:lnTo>
                <a:lnTo>
                  <a:pt x="285750" y="64896"/>
                </a:lnTo>
                <a:lnTo>
                  <a:pt x="285750" y="45846"/>
                </a:lnTo>
                <a:close/>
              </a:path>
              <a:path w="435609" h="111125">
                <a:moveTo>
                  <a:pt x="323850" y="45719"/>
                </a:moveTo>
                <a:lnTo>
                  <a:pt x="304800" y="45846"/>
                </a:lnTo>
                <a:lnTo>
                  <a:pt x="304800" y="64896"/>
                </a:lnTo>
                <a:lnTo>
                  <a:pt x="323850" y="64769"/>
                </a:lnTo>
                <a:lnTo>
                  <a:pt x="323850" y="45719"/>
                </a:lnTo>
                <a:close/>
              </a:path>
              <a:path w="435609" h="111125">
                <a:moveTo>
                  <a:pt x="397627" y="55179"/>
                </a:moveTo>
                <a:lnTo>
                  <a:pt x="330962" y="94233"/>
                </a:lnTo>
                <a:lnTo>
                  <a:pt x="329438" y="99949"/>
                </a:lnTo>
                <a:lnTo>
                  <a:pt x="334771" y="109092"/>
                </a:lnTo>
                <a:lnTo>
                  <a:pt x="340613" y="110616"/>
                </a:lnTo>
                <a:lnTo>
                  <a:pt x="418882" y="64769"/>
                </a:lnTo>
                <a:lnTo>
                  <a:pt x="400050" y="64769"/>
                </a:lnTo>
                <a:lnTo>
                  <a:pt x="400050" y="56586"/>
                </a:lnTo>
                <a:lnTo>
                  <a:pt x="397627" y="55179"/>
                </a:lnTo>
                <a:close/>
              </a:path>
              <a:path w="435609" h="111125">
                <a:moveTo>
                  <a:pt x="361950" y="45719"/>
                </a:moveTo>
                <a:lnTo>
                  <a:pt x="342900" y="45719"/>
                </a:lnTo>
                <a:lnTo>
                  <a:pt x="342900" y="64769"/>
                </a:lnTo>
                <a:lnTo>
                  <a:pt x="361950" y="64769"/>
                </a:lnTo>
                <a:lnTo>
                  <a:pt x="361950" y="45719"/>
                </a:lnTo>
                <a:close/>
              </a:path>
              <a:path w="435609" h="111125">
                <a:moveTo>
                  <a:pt x="381342" y="45719"/>
                </a:moveTo>
                <a:lnTo>
                  <a:pt x="381000" y="45719"/>
                </a:lnTo>
                <a:lnTo>
                  <a:pt x="381000" y="64769"/>
                </a:lnTo>
                <a:lnTo>
                  <a:pt x="381256" y="64769"/>
                </a:lnTo>
                <a:lnTo>
                  <a:pt x="397627" y="55179"/>
                </a:lnTo>
                <a:lnTo>
                  <a:pt x="381342" y="45719"/>
                </a:lnTo>
                <a:close/>
              </a:path>
              <a:path w="435609" h="111125">
                <a:moveTo>
                  <a:pt x="400050" y="56586"/>
                </a:moveTo>
                <a:lnTo>
                  <a:pt x="400050" y="64769"/>
                </a:lnTo>
                <a:lnTo>
                  <a:pt x="418882" y="64769"/>
                </a:lnTo>
                <a:lnTo>
                  <a:pt x="421266" y="63373"/>
                </a:lnTo>
                <a:lnTo>
                  <a:pt x="411734" y="63373"/>
                </a:lnTo>
                <a:lnTo>
                  <a:pt x="400050" y="56586"/>
                </a:lnTo>
                <a:close/>
              </a:path>
              <a:path w="435609" h="111125">
                <a:moveTo>
                  <a:pt x="411607" y="46989"/>
                </a:moveTo>
                <a:lnTo>
                  <a:pt x="400050" y="53760"/>
                </a:lnTo>
                <a:lnTo>
                  <a:pt x="400050" y="56586"/>
                </a:lnTo>
                <a:lnTo>
                  <a:pt x="411734" y="63373"/>
                </a:lnTo>
                <a:lnTo>
                  <a:pt x="411607" y="46989"/>
                </a:lnTo>
                <a:close/>
              </a:path>
              <a:path w="435609" h="111125">
                <a:moveTo>
                  <a:pt x="421397" y="46989"/>
                </a:moveTo>
                <a:lnTo>
                  <a:pt x="411607" y="46989"/>
                </a:lnTo>
                <a:lnTo>
                  <a:pt x="411734" y="63373"/>
                </a:lnTo>
                <a:lnTo>
                  <a:pt x="421266" y="63373"/>
                </a:lnTo>
                <a:lnTo>
                  <a:pt x="435356" y="55117"/>
                </a:lnTo>
                <a:lnTo>
                  <a:pt x="421397" y="46989"/>
                </a:lnTo>
                <a:close/>
              </a:path>
              <a:path w="435609" h="111125">
                <a:moveTo>
                  <a:pt x="400050" y="53760"/>
                </a:moveTo>
                <a:lnTo>
                  <a:pt x="397627" y="55179"/>
                </a:lnTo>
                <a:lnTo>
                  <a:pt x="400050" y="56586"/>
                </a:lnTo>
                <a:lnTo>
                  <a:pt x="400050" y="53760"/>
                </a:lnTo>
                <a:close/>
              </a:path>
              <a:path w="435609" h="111125">
                <a:moveTo>
                  <a:pt x="340487" y="0"/>
                </a:moveTo>
                <a:lnTo>
                  <a:pt x="334644" y="1524"/>
                </a:lnTo>
                <a:lnTo>
                  <a:pt x="331978" y="6095"/>
                </a:lnTo>
                <a:lnTo>
                  <a:pt x="329311" y="10540"/>
                </a:lnTo>
                <a:lnTo>
                  <a:pt x="330835" y="16382"/>
                </a:lnTo>
                <a:lnTo>
                  <a:pt x="397627" y="55179"/>
                </a:lnTo>
                <a:lnTo>
                  <a:pt x="400050" y="53760"/>
                </a:lnTo>
                <a:lnTo>
                  <a:pt x="400050" y="45719"/>
                </a:lnTo>
                <a:lnTo>
                  <a:pt x="419215" y="45719"/>
                </a:lnTo>
                <a:lnTo>
                  <a:pt x="345059" y="2539"/>
                </a:lnTo>
                <a:lnTo>
                  <a:pt x="340487" y="0"/>
                </a:lnTo>
                <a:close/>
              </a:path>
              <a:path w="435609" h="111125">
                <a:moveTo>
                  <a:pt x="419215" y="45719"/>
                </a:moveTo>
                <a:lnTo>
                  <a:pt x="400050" y="45719"/>
                </a:lnTo>
                <a:lnTo>
                  <a:pt x="400050" y="53760"/>
                </a:lnTo>
                <a:lnTo>
                  <a:pt x="411607" y="46989"/>
                </a:lnTo>
                <a:lnTo>
                  <a:pt x="421397" y="46989"/>
                </a:lnTo>
                <a:lnTo>
                  <a:pt x="419215" y="45719"/>
                </a:lnTo>
                <a:close/>
              </a:path>
            </a:pathLst>
          </a:custGeom>
          <a:solidFill>
            <a:srgbClr val="3891A7"/>
          </a:solidFill>
        </p:spPr>
        <p:txBody>
          <a:bodyPr wrap="square" lIns="0" tIns="0" rIns="0" bIns="0" rtlCol="0"/>
          <a:lstStyle/>
          <a:p>
            <a:endParaRPr/>
          </a:p>
        </p:txBody>
      </p:sp>
      <p:sp>
        <p:nvSpPr>
          <p:cNvPr id="6" name="object 6"/>
          <p:cNvSpPr txBox="1"/>
          <p:nvPr/>
        </p:nvSpPr>
        <p:spPr>
          <a:xfrm>
            <a:off x="663448" y="260604"/>
            <a:ext cx="2592070" cy="339090"/>
          </a:xfrm>
          <a:prstGeom prst="rect">
            <a:avLst/>
          </a:prstGeom>
          <a:solidFill>
            <a:srgbClr val="C32C2D"/>
          </a:solidFill>
          <a:ln w="19050">
            <a:solidFill>
              <a:srgbClr val="3891A7"/>
            </a:solidFill>
          </a:ln>
        </p:spPr>
        <p:txBody>
          <a:bodyPr vert="horz" wrap="square" lIns="0" tIns="67945" rIns="0" bIns="0" rtlCol="0">
            <a:spAutoFit/>
          </a:bodyPr>
          <a:lstStyle/>
          <a:p>
            <a:pPr marL="847090">
              <a:lnSpc>
                <a:spcPct val="100000"/>
              </a:lnSpc>
              <a:spcBef>
                <a:spcPts val="535"/>
              </a:spcBef>
            </a:pPr>
            <a:r>
              <a:rPr sz="1150" b="1" dirty="0">
                <a:solidFill>
                  <a:srgbClr val="FFFFFF"/>
                </a:solidFill>
                <a:latin typeface="Microsoft JhengHei"/>
                <a:cs typeface="Microsoft JhengHei"/>
              </a:rPr>
              <a:t>危害性化學品</a:t>
            </a:r>
            <a:endParaRPr sz="1150">
              <a:latin typeface="Microsoft JhengHei"/>
              <a:cs typeface="Microsoft JhengHei"/>
            </a:endParaRPr>
          </a:p>
        </p:txBody>
      </p:sp>
      <p:sp>
        <p:nvSpPr>
          <p:cNvPr id="7" name="object 7"/>
          <p:cNvSpPr/>
          <p:nvPr/>
        </p:nvSpPr>
        <p:spPr>
          <a:xfrm>
            <a:off x="663448" y="819277"/>
            <a:ext cx="2592070" cy="629920"/>
          </a:xfrm>
          <a:custGeom>
            <a:avLst/>
            <a:gdLst/>
            <a:ahLst/>
            <a:cxnLst/>
            <a:rect l="l" t="t" r="r" b="b"/>
            <a:pathLst>
              <a:path w="2592070" h="629919">
                <a:moveTo>
                  <a:pt x="1296034" y="0"/>
                </a:moveTo>
                <a:lnTo>
                  <a:pt x="0" y="314833"/>
                </a:lnTo>
                <a:lnTo>
                  <a:pt x="1296034" y="629665"/>
                </a:lnTo>
                <a:lnTo>
                  <a:pt x="2591942" y="314833"/>
                </a:lnTo>
                <a:lnTo>
                  <a:pt x="1296034" y="0"/>
                </a:lnTo>
                <a:close/>
              </a:path>
            </a:pathLst>
          </a:custGeom>
          <a:solidFill>
            <a:srgbClr val="D9D9D9"/>
          </a:solidFill>
        </p:spPr>
        <p:txBody>
          <a:bodyPr wrap="square" lIns="0" tIns="0" rIns="0" bIns="0" rtlCol="0"/>
          <a:lstStyle/>
          <a:p>
            <a:endParaRPr/>
          </a:p>
        </p:txBody>
      </p:sp>
      <p:sp>
        <p:nvSpPr>
          <p:cNvPr id="8" name="object 8"/>
          <p:cNvSpPr/>
          <p:nvPr/>
        </p:nvSpPr>
        <p:spPr>
          <a:xfrm>
            <a:off x="663448" y="819277"/>
            <a:ext cx="2592070" cy="629920"/>
          </a:xfrm>
          <a:custGeom>
            <a:avLst/>
            <a:gdLst/>
            <a:ahLst/>
            <a:cxnLst/>
            <a:rect l="l" t="t" r="r" b="b"/>
            <a:pathLst>
              <a:path w="2592070" h="629919">
                <a:moveTo>
                  <a:pt x="0" y="314833"/>
                </a:moveTo>
                <a:lnTo>
                  <a:pt x="1296034" y="0"/>
                </a:lnTo>
                <a:lnTo>
                  <a:pt x="2591942" y="314833"/>
                </a:lnTo>
                <a:lnTo>
                  <a:pt x="1296034" y="629665"/>
                </a:lnTo>
                <a:lnTo>
                  <a:pt x="0" y="314833"/>
                </a:lnTo>
                <a:close/>
              </a:path>
            </a:pathLst>
          </a:custGeom>
          <a:ln w="19050">
            <a:solidFill>
              <a:srgbClr val="3891A7"/>
            </a:solidFill>
          </a:ln>
        </p:spPr>
        <p:txBody>
          <a:bodyPr wrap="square" lIns="0" tIns="0" rIns="0" bIns="0" rtlCol="0"/>
          <a:lstStyle/>
          <a:p>
            <a:endParaRPr/>
          </a:p>
        </p:txBody>
      </p:sp>
      <p:sp>
        <p:nvSpPr>
          <p:cNvPr id="9" name="object 9"/>
          <p:cNvSpPr/>
          <p:nvPr/>
        </p:nvSpPr>
        <p:spPr>
          <a:xfrm>
            <a:off x="663448" y="1661667"/>
            <a:ext cx="2592070" cy="629920"/>
          </a:xfrm>
          <a:custGeom>
            <a:avLst/>
            <a:gdLst/>
            <a:ahLst/>
            <a:cxnLst/>
            <a:rect l="l" t="t" r="r" b="b"/>
            <a:pathLst>
              <a:path w="2592070" h="629919">
                <a:moveTo>
                  <a:pt x="1296034" y="0"/>
                </a:moveTo>
                <a:lnTo>
                  <a:pt x="0" y="314960"/>
                </a:lnTo>
                <a:lnTo>
                  <a:pt x="1296034" y="629793"/>
                </a:lnTo>
                <a:lnTo>
                  <a:pt x="2591942" y="314960"/>
                </a:lnTo>
                <a:lnTo>
                  <a:pt x="1296034" y="0"/>
                </a:lnTo>
                <a:close/>
              </a:path>
            </a:pathLst>
          </a:custGeom>
          <a:solidFill>
            <a:srgbClr val="D9D9D9"/>
          </a:solidFill>
        </p:spPr>
        <p:txBody>
          <a:bodyPr wrap="square" lIns="0" tIns="0" rIns="0" bIns="0" rtlCol="0"/>
          <a:lstStyle/>
          <a:p>
            <a:endParaRPr/>
          </a:p>
        </p:txBody>
      </p:sp>
      <p:sp>
        <p:nvSpPr>
          <p:cNvPr id="10" name="object 10"/>
          <p:cNvSpPr/>
          <p:nvPr/>
        </p:nvSpPr>
        <p:spPr>
          <a:xfrm>
            <a:off x="663448" y="1661667"/>
            <a:ext cx="2592070" cy="629920"/>
          </a:xfrm>
          <a:custGeom>
            <a:avLst/>
            <a:gdLst/>
            <a:ahLst/>
            <a:cxnLst/>
            <a:rect l="l" t="t" r="r" b="b"/>
            <a:pathLst>
              <a:path w="2592070" h="629919">
                <a:moveTo>
                  <a:pt x="0" y="314960"/>
                </a:moveTo>
                <a:lnTo>
                  <a:pt x="1296034" y="0"/>
                </a:lnTo>
                <a:lnTo>
                  <a:pt x="2591942" y="314960"/>
                </a:lnTo>
                <a:lnTo>
                  <a:pt x="1296034" y="629793"/>
                </a:lnTo>
                <a:lnTo>
                  <a:pt x="0" y="314960"/>
                </a:lnTo>
                <a:close/>
              </a:path>
            </a:pathLst>
          </a:custGeom>
          <a:ln w="19050">
            <a:solidFill>
              <a:srgbClr val="3891A7"/>
            </a:solidFill>
          </a:ln>
        </p:spPr>
        <p:txBody>
          <a:bodyPr wrap="square" lIns="0" tIns="0" rIns="0" bIns="0" rtlCol="0"/>
          <a:lstStyle/>
          <a:p>
            <a:endParaRPr/>
          </a:p>
        </p:txBody>
      </p:sp>
      <p:sp>
        <p:nvSpPr>
          <p:cNvPr id="11" name="object 11"/>
          <p:cNvSpPr/>
          <p:nvPr/>
        </p:nvSpPr>
        <p:spPr>
          <a:xfrm>
            <a:off x="663448" y="2504185"/>
            <a:ext cx="2592070" cy="629920"/>
          </a:xfrm>
          <a:custGeom>
            <a:avLst/>
            <a:gdLst/>
            <a:ahLst/>
            <a:cxnLst/>
            <a:rect l="l" t="t" r="r" b="b"/>
            <a:pathLst>
              <a:path w="2592070" h="629919">
                <a:moveTo>
                  <a:pt x="1296034" y="0"/>
                </a:moveTo>
                <a:lnTo>
                  <a:pt x="0" y="314960"/>
                </a:lnTo>
                <a:lnTo>
                  <a:pt x="1296034" y="629792"/>
                </a:lnTo>
                <a:lnTo>
                  <a:pt x="2591942" y="314960"/>
                </a:lnTo>
                <a:lnTo>
                  <a:pt x="1296034" y="0"/>
                </a:lnTo>
                <a:close/>
              </a:path>
            </a:pathLst>
          </a:custGeom>
          <a:solidFill>
            <a:srgbClr val="D9D9D9"/>
          </a:solidFill>
        </p:spPr>
        <p:txBody>
          <a:bodyPr wrap="square" lIns="0" tIns="0" rIns="0" bIns="0" rtlCol="0"/>
          <a:lstStyle/>
          <a:p>
            <a:endParaRPr/>
          </a:p>
        </p:txBody>
      </p:sp>
      <p:sp>
        <p:nvSpPr>
          <p:cNvPr id="12" name="object 12"/>
          <p:cNvSpPr/>
          <p:nvPr/>
        </p:nvSpPr>
        <p:spPr>
          <a:xfrm>
            <a:off x="663448" y="2504185"/>
            <a:ext cx="2592070" cy="629920"/>
          </a:xfrm>
          <a:custGeom>
            <a:avLst/>
            <a:gdLst/>
            <a:ahLst/>
            <a:cxnLst/>
            <a:rect l="l" t="t" r="r" b="b"/>
            <a:pathLst>
              <a:path w="2592070" h="629919">
                <a:moveTo>
                  <a:pt x="0" y="314960"/>
                </a:moveTo>
                <a:lnTo>
                  <a:pt x="1296034" y="0"/>
                </a:lnTo>
                <a:lnTo>
                  <a:pt x="2591942" y="314960"/>
                </a:lnTo>
                <a:lnTo>
                  <a:pt x="1296034" y="629792"/>
                </a:lnTo>
                <a:lnTo>
                  <a:pt x="0" y="314960"/>
                </a:lnTo>
                <a:close/>
              </a:path>
            </a:pathLst>
          </a:custGeom>
          <a:ln w="19050">
            <a:solidFill>
              <a:srgbClr val="3891A7"/>
            </a:solidFill>
          </a:ln>
        </p:spPr>
        <p:txBody>
          <a:bodyPr wrap="square" lIns="0" tIns="0" rIns="0" bIns="0" rtlCol="0"/>
          <a:lstStyle/>
          <a:p>
            <a:endParaRPr/>
          </a:p>
        </p:txBody>
      </p:sp>
      <p:sp>
        <p:nvSpPr>
          <p:cNvPr id="13" name="object 13"/>
          <p:cNvSpPr txBox="1"/>
          <p:nvPr/>
        </p:nvSpPr>
        <p:spPr>
          <a:xfrm>
            <a:off x="1434591" y="2639821"/>
            <a:ext cx="1049655" cy="362585"/>
          </a:xfrm>
          <a:prstGeom prst="rect">
            <a:avLst/>
          </a:prstGeom>
        </p:spPr>
        <p:txBody>
          <a:bodyPr vert="horz" wrap="square" lIns="0" tIns="0" rIns="0" bIns="0" rtlCol="0">
            <a:spAutoFit/>
          </a:bodyPr>
          <a:lstStyle/>
          <a:p>
            <a:pPr marL="377825" marR="5080" indent="-365760">
              <a:lnSpc>
                <a:spcPct val="100000"/>
              </a:lnSpc>
            </a:pPr>
            <a:r>
              <a:rPr sz="1150" b="1" dirty="0">
                <a:latin typeface="Microsoft JhengHei"/>
                <a:cs typeface="Microsoft JhengHei"/>
              </a:rPr>
              <a:t>是否符合排除範  圍？</a:t>
            </a:r>
            <a:endParaRPr sz="1150">
              <a:latin typeface="Microsoft JhengHei"/>
              <a:cs typeface="Microsoft JhengHei"/>
            </a:endParaRPr>
          </a:p>
        </p:txBody>
      </p:sp>
      <p:sp>
        <p:nvSpPr>
          <p:cNvPr id="14" name="object 14"/>
          <p:cNvSpPr/>
          <p:nvPr/>
        </p:nvSpPr>
        <p:spPr>
          <a:xfrm>
            <a:off x="663448" y="3519170"/>
            <a:ext cx="2592070" cy="629920"/>
          </a:xfrm>
          <a:custGeom>
            <a:avLst/>
            <a:gdLst/>
            <a:ahLst/>
            <a:cxnLst/>
            <a:rect l="l" t="t" r="r" b="b"/>
            <a:pathLst>
              <a:path w="2592070" h="629920">
                <a:moveTo>
                  <a:pt x="1296034" y="0"/>
                </a:moveTo>
                <a:lnTo>
                  <a:pt x="0" y="314832"/>
                </a:lnTo>
                <a:lnTo>
                  <a:pt x="1296034" y="629792"/>
                </a:lnTo>
                <a:lnTo>
                  <a:pt x="2591942" y="314832"/>
                </a:lnTo>
                <a:lnTo>
                  <a:pt x="1296034" y="0"/>
                </a:lnTo>
                <a:close/>
              </a:path>
            </a:pathLst>
          </a:custGeom>
          <a:solidFill>
            <a:srgbClr val="D9D9D9"/>
          </a:solidFill>
        </p:spPr>
        <p:txBody>
          <a:bodyPr wrap="square" lIns="0" tIns="0" rIns="0" bIns="0" rtlCol="0"/>
          <a:lstStyle/>
          <a:p>
            <a:endParaRPr/>
          </a:p>
        </p:txBody>
      </p:sp>
      <p:sp>
        <p:nvSpPr>
          <p:cNvPr id="15" name="object 15"/>
          <p:cNvSpPr/>
          <p:nvPr/>
        </p:nvSpPr>
        <p:spPr>
          <a:xfrm>
            <a:off x="663448" y="3519170"/>
            <a:ext cx="2592070" cy="629920"/>
          </a:xfrm>
          <a:custGeom>
            <a:avLst/>
            <a:gdLst/>
            <a:ahLst/>
            <a:cxnLst/>
            <a:rect l="l" t="t" r="r" b="b"/>
            <a:pathLst>
              <a:path w="2592070" h="629920">
                <a:moveTo>
                  <a:pt x="0" y="314832"/>
                </a:moveTo>
                <a:lnTo>
                  <a:pt x="1296034" y="0"/>
                </a:lnTo>
                <a:lnTo>
                  <a:pt x="2591942" y="314832"/>
                </a:lnTo>
                <a:lnTo>
                  <a:pt x="1296034" y="629792"/>
                </a:lnTo>
                <a:lnTo>
                  <a:pt x="0" y="314832"/>
                </a:lnTo>
                <a:close/>
              </a:path>
            </a:pathLst>
          </a:custGeom>
          <a:ln w="19050">
            <a:solidFill>
              <a:srgbClr val="3891A7"/>
            </a:solidFill>
          </a:ln>
        </p:spPr>
        <p:txBody>
          <a:bodyPr wrap="square" lIns="0" tIns="0" rIns="0" bIns="0" rtlCol="0"/>
          <a:lstStyle/>
          <a:p>
            <a:endParaRPr/>
          </a:p>
        </p:txBody>
      </p:sp>
      <p:sp>
        <p:nvSpPr>
          <p:cNvPr id="16" name="object 16"/>
          <p:cNvSpPr/>
          <p:nvPr/>
        </p:nvSpPr>
        <p:spPr>
          <a:xfrm>
            <a:off x="1904110" y="599694"/>
            <a:ext cx="111125" cy="219710"/>
          </a:xfrm>
          <a:custGeom>
            <a:avLst/>
            <a:gdLst/>
            <a:ahLst/>
            <a:cxnLst/>
            <a:rect l="l" t="t" r="r" b="b"/>
            <a:pathLst>
              <a:path w="111125" h="219709">
                <a:moveTo>
                  <a:pt x="10668" y="113537"/>
                </a:moveTo>
                <a:lnTo>
                  <a:pt x="1524" y="118871"/>
                </a:lnTo>
                <a:lnTo>
                  <a:pt x="0" y="124713"/>
                </a:lnTo>
                <a:lnTo>
                  <a:pt x="55371" y="219582"/>
                </a:lnTo>
                <a:lnTo>
                  <a:pt x="66390" y="200659"/>
                </a:lnTo>
                <a:lnTo>
                  <a:pt x="45846" y="200659"/>
                </a:lnTo>
                <a:lnTo>
                  <a:pt x="45719" y="165353"/>
                </a:lnTo>
                <a:lnTo>
                  <a:pt x="19050" y="119633"/>
                </a:lnTo>
                <a:lnTo>
                  <a:pt x="16509" y="115188"/>
                </a:lnTo>
                <a:lnTo>
                  <a:pt x="10668" y="113537"/>
                </a:lnTo>
                <a:close/>
              </a:path>
              <a:path w="111125" h="219709">
                <a:moveTo>
                  <a:pt x="45846" y="165571"/>
                </a:moveTo>
                <a:lnTo>
                  <a:pt x="45846" y="200659"/>
                </a:lnTo>
                <a:lnTo>
                  <a:pt x="64896" y="200659"/>
                </a:lnTo>
                <a:lnTo>
                  <a:pt x="64896" y="195833"/>
                </a:lnTo>
                <a:lnTo>
                  <a:pt x="47116" y="195833"/>
                </a:lnTo>
                <a:lnTo>
                  <a:pt x="55308" y="181791"/>
                </a:lnTo>
                <a:lnTo>
                  <a:pt x="45846" y="165571"/>
                </a:lnTo>
                <a:close/>
              </a:path>
              <a:path w="111125" h="219709">
                <a:moveTo>
                  <a:pt x="100075" y="113537"/>
                </a:moveTo>
                <a:lnTo>
                  <a:pt x="94233" y="115188"/>
                </a:lnTo>
                <a:lnTo>
                  <a:pt x="91566" y="119633"/>
                </a:lnTo>
                <a:lnTo>
                  <a:pt x="64896" y="165353"/>
                </a:lnTo>
                <a:lnTo>
                  <a:pt x="64896" y="200659"/>
                </a:lnTo>
                <a:lnTo>
                  <a:pt x="66390" y="200659"/>
                </a:lnTo>
                <a:lnTo>
                  <a:pt x="110616" y="124713"/>
                </a:lnTo>
                <a:lnTo>
                  <a:pt x="109093" y="118871"/>
                </a:lnTo>
                <a:lnTo>
                  <a:pt x="104520" y="116204"/>
                </a:lnTo>
                <a:lnTo>
                  <a:pt x="100075" y="113537"/>
                </a:lnTo>
                <a:close/>
              </a:path>
              <a:path w="111125" h="219709">
                <a:moveTo>
                  <a:pt x="55308" y="181791"/>
                </a:moveTo>
                <a:lnTo>
                  <a:pt x="47116" y="195833"/>
                </a:lnTo>
                <a:lnTo>
                  <a:pt x="63500" y="195833"/>
                </a:lnTo>
                <a:lnTo>
                  <a:pt x="55308" y="181791"/>
                </a:lnTo>
                <a:close/>
              </a:path>
              <a:path w="111125" h="219709">
                <a:moveTo>
                  <a:pt x="64896" y="165353"/>
                </a:moveTo>
                <a:lnTo>
                  <a:pt x="55308" y="181791"/>
                </a:lnTo>
                <a:lnTo>
                  <a:pt x="63500" y="195833"/>
                </a:lnTo>
                <a:lnTo>
                  <a:pt x="64896" y="195833"/>
                </a:lnTo>
                <a:lnTo>
                  <a:pt x="64896" y="165353"/>
                </a:lnTo>
                <a:close/>
              </a:path>
              <a:path w="111125" h="219709">
                <a:moveTo>
                  <a:pt x="64896" y="0"/>
                </a:moveTo>
                <a:lnTo>
                  <a:pt x="45846" y="0"/>
                </a:lnTo>
                <a:lnTo>
                  <a:pt x="45846" y="165571"/>
                </a:lnTo>
                <a:lnTo>
                  <a:pt x="55308" y="181791"/>
                </a:lnTo>
                <a:lnTo>
                  <a:pt x="64769" y="165571"/>
                </a:lnTo>
                <a:lnTo>
                  <a:pt x="64896" y="0"/>
                </a:lnTo>
                <a:close/>
              </a:path>
            </a:pathLst>
          </a:custGeom>
          <a:solidFill>
            <a:srgbClr val="3891A7"/>
          </a:solidFill>
        </p:spPr>
        <p:txBody>
          <a:bodyPr wrap="square" lIns="0" tIns="0" rIns="0" bIns="0" rtlCol="0"/>
          <a:lstStyle/>
          <a:p>
            <a:endParaRPr/>
          </a:p>
        </p:txBody>
      </p:sp>
      <p:sp>
        <p:nvSpPr>
          <p:cNvPr id="17" name="object 17"/>
          <p:cNvSpPr/>
          <p:nvPr/>
        </p:nvSpPr>
        <p:spPr>
          <a:xfrm>
            <a:off x="1904110" y="1448942"/>
            <a:ext cx="111125" cy="213360"/>
          </a:xfrm>
          <a:custGeom>
            <a:avLst/>
            <a:gdLst/>
            <a:ahLst/>
            <a:cxnLst/>
            <a:rect l="l" t="t" r="r" b="b"/>
            <a:pathLst>
              <a:path w="111125" h="213360">
                <a:moveTo>
                  <a:pt x="10668" y="106807"/>
                </a:moveTo>
                <a:lnTo>
                  <a:pt x="1524" y="112141"/>
                </a:lnTo>
                <a:lnTo>
                  <a:pt x="0" y="117983"/>
                </a:lnTo>
                <a:lnTo>
                  <a:pt x="55371" y="212852"/>
                </a:lnTo>
                <a:lnTo>
                  <a:pt x="66390" y="193929"/>
                </a:lnTo>
                <a:lnTo>
                  <a:pt x="45846" y="193929"/>
                </a:lnTo>
                <a:lnTo>
                  <a:pt x="45719" y="158623"/>
                </a:lnTo>
                <a:lnTo>
                  <a:pt x="19050" y="112903"/>
                </a:lnTo>
                <a:lnTo>
                  <a:pt x="16509" y="108331"/>
                </a:lnTo>
                <a:lnTo>
                  <a:pt x="10668" y="106807"/>
                </a:lnTo>
                <a:close/>
              </a:path>
              <a:path w="111125" h="213360">
                <a:moveTo>
                  <a:pt x="45846" y="158840"/>
                </a:moveTo>
                <a:lnTo>
                  <a:pt x="45846" y="193929"/>
                </a:lnTo>
                <a:lnTo>
                  <a:pt x="64896" y="193929"/>
                </a:lnTo>
                <a:lnTo>
                  <a:pt x="64896" y="189103"/>
                </a:lnTo>
                <a:lnTo>
                  <a:pt x="47116" y="189103"/>
                </a:lnTo>
                <a:lnTo>
                  <a:pt x="55308" y="175060"/>
                </a:lnTo>
                <a:lnTo>
                  <a:pt x="45846" y="158840"/>
                </a:lnTo>
                <a:close/>
              </a:path>
              <a:path w="111125" h="213360">
                <a:moveTo>
                  <a:pt x="100075" y="106807"/>
                </a:moveTo>
                <a:lnTo>
                  <a:pt x="94233" y="108331"/>
                </a:lnTo>
                <a:lnTo>
                  <a:pt x="64896" y="158623"/>
                </a:lnTo>
                <a:lnTo>
                  <a:pt x="64896" y="193929"/>
                </a:lnTo>
                <a:lnTo>
                  <a:pt x="66390" y="193929"/>
                </a:lnTo>
                <a:lnTo>
                  <a:pt x="110616" y="117983"/>
                </a:lnTo>
                <a:lnTo>
                  <a:pt x="109093" y="112141"/>
                </a:lnTo>
                <a:lnTo>
                  <a:pt x="104520" y="109474"/>
                </a:lnTo>
                <a:lnTo>
                  <a:pt x="100075" y="106807"/>
                </a:lnTo>
                <a:close/>
              </a:path>
              <a:path w="111125" h="213360">
                <a:moveTo>
                  <a:pt x="55308" y="175060"/>
                </a:moveTo>
                <a:lnTo>
                  <a:pt x="47116" y="189103"/>
                </a:lnTo>
                <a:lnTo>
                  <a:pt x="63500" y="189103"/>
                </a:lnTo>
                <a:lnTo>
                  <a:pt x="55308" y="175060"/>
                </a:lnTo>
                <a:close/>
              </a:path>
              <a:path w="111125" h="213360">
                <a:moveTo>
                  <a:pt x="64896" y="158623"/>
                </a:moveTo>
                <a:lnTo>
                  <a:pt x="55308" y="175060"/>
                </a:lnTo>
                <a:lnTo>
                  <a:pt x="63500" y="189103"/>
                </a:lnTo>
                <a:lnTo>
                  <a:pt x="64896" y="189103"/>
                </a:lnTo>
                <a:lnTo>
                  <a:pt x="64896" y="158623"/>
                </a:lnTo>
                <a:close/>
              </a:path>
              <a:path w="111125" h="213360">
                <a:moveTo>
                  <a:pt x="64896" y="0"/>
                </a:moveTo>
                <a:lnTo>
                  <a:pt x="45846" y="0"/>
                </a:lnTo>
                <a:lnTo>
                  <a:pt x="45846" y="158840"/>
                </a:lnTo>
                <a:lnTo>
                  <a:pt x="55308" y="175060"/>
                </a:lnTo>
                <a:lnTo>
                  <a:pt x="64769" y="158840"/>
                </a:lnTo>
                <a:lnTo>
                  <a:pt x="64896" y="0"/>
                </a:lnTo>
                <a:close/>
              </a:path>
            </a:pathLst>
          </a:custGeom>
          <a:solidFill>
            <a:srgbClr val="3891A7"/>
          </a:solidFill>
        </p:spPr>
        <p:txBody>
          <a:bodyPr wrap="square" lIns="0" tIns="0" rIns="0" bIns="0" rtlCol="0"/>
          <a:lstStyle/>
          <a:p>
            <a:endParaRPr/>
          </a:p>
        </p:txBody>
      </p:sp>
      <p:sp>
        <p:nvSpPr>
          <p:cNvPr id="18" name="object 18"/>
          <p:cNvSpPr/>
          <p:nvPr/>
        </p:nvSpPr>
        <p:spPr>
          <a:xfrm>
            <a:off x="1904110" y="2291460"/>
            <a:ext cx="111125" cy="213360"/>
          </a:xfrm>
          <a:custGeom>
            <a:avLst/>
            <a:gdLst/>
            <a:ahLst/>
            <a:cxnLst/>
            <a:rect l="l" t="t" r="r" b="b"/>
            <a:pathLst>
              <a:path w="111125" h="213360">
                <a:moveTo>
                  <a:pt x="10668" y="106806"/>
                </a:moveTo>
                <a:lnTo>
                  <a:pt x="1524" y="112140"/>
                </a:lnTo>
                <a:lnTo>
                  <a:pt x="0" y="117983"/>
                </a:lnTo>
                <a:lnTo>
                  <a:pt x="2666" y="122427"/>
                </a:lnTo>
                <a:lnTo>
                  <a:pt x="55371" y="212851"/>
                </a:lnTo>
                <a:lnTo>
                  <a:pt x="66374" y="193928"/>
                </a:lnTo>
                <a:lnTo>
                  <a:pt x="45846" y="193928"/>
                </a:lnTo>
                <a:lnTo>
                  <a:pt x="45719" y="158622"/>
                </a:lnTo>
                <a:lnTo>
                  <a:pt x="19050" y="112902"/>
                </a:lnTo>
                <a:lnTo>
                  <a:pt x="16509" y="108330"/>
                </a:lnTo>
                <a:lnTo>
                  <a:pt x="10668" y="106806"/>
                </a:lnTo>
                <a:close/>
              </a:path>
              <a:path w="111125" h="213360">
                <a:moveTo>
                  <a:pt x="45846" y="158840"/>
                </a:moveTo>
                <a:lnTo>
                  <a:pt x="45846" y="193928"/>
                </a:lnTo>
                <a:lnTo>
                  <a:pt x="64896" y="193928"/>
                </a:lnTo>
                <a:lnTo>
                  <a:pt x="64896" y="189102"/>
                </a:lnTo>
                <a:lnTo>
                  <a:pt x="47116" y="189102"/>
                </a:lnTo>
                <a:lnTo>
                  <a:pt x="55308" y="175060"/>
                </a:lnTo>
                <a:lnTo>
                  <a:pt x="45846" y="158840"/>
                </a:lnTo>
                <a:close/>
              </a:path>
              <a:path w="111125" h="213360">
                <a:moveTo>
                  <a:pt x="100075" y="106806"/>
                </a:moveTo>
                <a:lnTo>
                  <a:pt x="94233" y="108330"/>
                </a:lnTo>
                <a:lnTo>
                  <a:pt x="64896" y="158622"/>
                </a:lnTo>
                <a:lnTo>
                  <a:pt x="64896" y="193928"/>
                </a:lnTo>
                <a:lnTo>
                  <a:pt x="66374" y="193928"/>
                </a:lnTo>
                <a:lnTo>
                  <a:pt x="107950" y="122427"/>
                </a:lnTo>
                <a:lnTo>
                  <a:pt x="110616" y="117983"/>
                </a:lnTo>
                <a:lnTo>
                  <a:pt x="109093" y="112140"/>
                </a:lnTo>
                <a:lnTo>
                  <a:pt x="104520" y="109474"/>
                </a:lnTo>
                <a:lnTo>
                  <a:pt x="100075" y="106806"/>
                </a:lnTo>
                <a:close/>
              </a:path>
              <a:path w="111125" h="213360">
                <a:moveTo>
                  <a:pt x="55308" y="175060"/>
                </a:moveTo>
                <a:lnTo>
                  <a:pt x="47116" y="189102"/>
                </a:lnTo>
                <a:lnTo>
                  <a:pt x="63500" y="189102"/>
                </a:lnTo>
                <a:lnTo>
                  <a:pt x="55308" y="175060"/>
                </a:lnTo>
                <a:close/>
              </a:path>
              <a:path w="111125" h="213360">
                <a:moveTo>
                  <a:pt x="64896" y="158622"/>
                </a:moveTo>
                <a:lnTo>
                  <a:pt x="55308" y="175060"/>
                </a:lnTo>
                <a:lnTo>
                  <a:pt x="63500" y="189102"/>
                </a:lnTo>
                <a:lnTo>
                  <a:pt x="64896" y="189102"/>
                </a:lnTo>
                <a:lnTo>
                  <a:pt x="64896" y="158622"/>
                </a:lnTo>
                <a:close/>
              </a:path>
              <a:path w="111125" h="213360">
                <a:moveTo>
                  <a:pt x="64896" y="0"/>
                </a:moveTo>
                <a:lnTo>
                  <a:pt x="45846" y="0"/>
                </a:lnTo>
                <a:lnTo>
                  <a:pt x="45846" y="158840"/>
                </a:lnTo>
                <a:lnTo>
                  <a:pt x="55308" y="175060"/>
                </a:lnTo>
                <a:lnTo>
                  <a:pt x="64769" y="158840"/>
                </a:lnTo>
                <a:lnTo>
                  <a:pt x="64896" y="0"/>
                </a:lnTo>
                <a:close/>
              </a:path>
            </a:pathLst>
          </a:custGeom>
          <a:solidFill>
            <a:srgbClr val="3891A7"/>
          </a:solidFill>
        </p:spPr>
        <p:txBody>
          <a:bodyPr wrap="square" lIns="0" tIns="0" rIns="0" bIns="0" rtlCol="0"/>
          <a:lstStyle/>
          <a:p>
            <a:endParaRPr/>
          </a:p>
        </p:txBody>
      </p:sp>
      <p:sp>
        <p:nvSpPr>
          <p:cNvPr id="19" name="object 19"/>
          <p:cNvSpPr/>
          <p:nvPr/>
        </p:nvSpPr>
        <p:spPr>
          <a:xfrm>
            <a:off x="1904110" y="3133979"/>
            <a:ext cx="111125" cy="385445"/>
          </a:xfrm>
          <a:custGeom>
            <a:avLst/>
            <a:gdLst/>
            <a:ahLst/>
            <a:cxnLst/>
            <a:rect l="l" t="t" r="r" b="b"/>
            <a:pathLst>
              <a:path w="111125" h="385445">
                <a:moveTo>
                  <a:pt x="10668" y="279273"/>
                </a:moveTo>
                <a:lnTo>
                  <a:pt x="1524" y="284607"/>
                </a:lnTo>
                <a:lnTo>
                  <a:pt x="0" y="290322"/>
                </a:lnTo>
                <a:lnTo>
                  <a:pt x="55371" y="385191"/>
                </a:lnTo>
                <a:lnTo>
                  <a:pt x="66390" y="366268"/>
                </a:lnTo>
                <a:lnTo>
                  <a:pt x="45846" y="366268"/>
                </a:lnTo>
                <a:lnTo>
                  <a:pt x="45719" y="331088"/>
                </a:lnTo>
                <a:lnTo>
                  <a:pt x="19050" y="285369"/>
                </a:lnTo>
                <a:lnTo>
                  <a:pt x="16509" y="280797"/>
                </a:lnTo>
                <a:lnTo>
                  <a:pt x="10668" y="279273"/>
                </a:lnTo>
                <a:close/>
              </a:path>
              <a:path w="111125" h="385445">
                <a:moveTo>
                  <a:pt x="45846" y="331306"/>
                </a:moveTo>
                <a:lnTo>
                  <a:pt x="45846" y="366268"/>
                </a:lnTo>
                <a:lnTo>
                  <a:pt x="64896" y="366268"/>
                </a:lnTo>
                <a:lnTo>
                  <a:pt x="64896" y="361569"/>
                </a:lnTo>
                <a:lnTo>
                  <a:pt x="47116" y="361569"/>
                </a:lnTo>
                <a:lnTo>
                  <a:pt x="55308" y="347526"/>
                </a:lnTo>
                <a:lnTo>
                  <a:pt x="45846" y="331306"/>
                </a:lnTo>
                <a:close/>
              </a:path>
              <a:path w="111125" h="385445">
                <a:moveTo>
                  <a:pt x="100075" y="279273"/>
                </a:moveTo>
                <a:lnTo>
                  <a:pt x="94233" y="280797"/>
                </a:lnTo>
                <a:lnTo>
                  <a:pt x="64896" y="331088"/>
                </a:lnTo>
                <a:lnTo>
                  <a:pt x="64896" y="366268"/>
                </a:lnTo>
                <a:lnTo>
                  <a:pt x="66390" y="366268"/>
                </a:lnTo>
                <a:lnTo>
                  <a:pt x="110616" y="290322"/>
                </a:lnTo>
                <a:lnTo>
                  <a:pt x="109093" y="284607"/>
                </a:lnTo>
                <a:lnTo>
                  <a:pt x="104520" y="281940"/>
                </a:lnTo>
                <a:lnTo>
                  <a:pt x="100075" y="279273"/>
                </a:lnTo>
                <a:close/>
              </a:path>
              <a:path w="111125" h="385445">
                <a:moveTo>
                  <a:pt x="55308" y="347526"/>
                </a:moveTo>
                <a:lnTo>
                  <a:pt x="47116" y="361569"/>
                </a:lnTo>
                <a:lnTo>
                  <a:pt x="63500" y="361569"/>
                </a:lnTo>
                <a:lnTo>
                  <a:pt x="55308" y="347526"/>
                </a:lnTo>
                <a:close/>
              </a:path>
              <a:path w="111125" h="385445">
                <a:moveTo>
                  <a:pt x="64896" y="331088"/>
                </a:moveTo>
                <a:lnTo>
                  <a:pt x="55308" y="347526"/>
                </a:lnTo>
                <a:lnTo>
                  <a:pt x="63500" y="361569"/>
                </a:lnTo>
                <a:lnTo>
                  <a:pt x="64896" y="361569"/>
                </a:lnTo>
                <a:lnTo>
                  <a:pt x="64896" y="331088"/>
                </a:lnTo>
                <a:close/>
              </a:path>
              <a:path w="111125" h="385445">
                <a:moveTo>
                  <a:pt x="64896" y="0"/>
                </a:moveTo>
                <a:lnTo>
                  <a:pt x="45846" y="0"/>
                </a:lnTo>
                <a:lnTo>
                  <a:pt x="45846" y="331306"/>
                </a:lnTo>
                <a:lnTo>
                  <a:pt x="55308" y="347526"/>
                </a:lnTo>
                <a:lnTo>
                  <a:pt x="64769" y="331306"/>
                </a:lnTo>
                <a:lnTo>
                  <a:pt x="64896" y="0"/>
                </a:lnTo>
                <a:close/>
              </a:path>
            </a:pathLst>
          </a:custGeom>
          <a:solidFill>
            <a:srgbClr val="3891A7"/>
          </a:solidFill>
        </p:spPr>
        <p:txBody>
          <a:bodyPr wrap="square" lIns="0" tIns="0" rIns="0" bIns="0" rtlCol="0"/>
          <a:lstStyle/>
          <a:p>
            <a:endParaRPr/>
          </a:p>
        </p:txBody>
      </p:sp>
      <p:sp>
        <p:nvSpPr>
          <p:cNvPr id="20" name="object 20"/>
          <p:cNvSpPr/>
          <p:nvPr/>
        </p:nvSpPr>
        <p:spPr>
          <a:xfrm>
            <a:off x="663448" y="4455286"/>
            <a:ext cx="2592070" cy="629920"/>
          </a:xfrm>
          <a:custGeom>
            <a:avLst/>
            <a:gdLst/>
            <a:ahLst/>
            <a:cxnLst/>
            <a:rect l="l" t="t" r="r" b="b"/>
            <a:pathLst>
              <a:path w="2592070" h="629920">
                <a:moveTo>
                  <a:pt x="1296034" y="0"/>
                </a:moveTo>
                <a:lnTo>
                  <a:pt x="0" y="314832"/>
                </a:lnTo>
                <a:lnTo>
                  <a:pt x="1296034" y="629793"/>
                </a:lnTo>
                <a:lnTo>
                  <a:pt x="2591942" y="314832"/>
                </a:lnTo>
                <a:lnTo>
                  <a:pt x="1296034" y="0"/>
                </a:lnTo>
                <a:close/>
              </a:path>
            </a:pathLst>
          </a:custGeom>
          <a:solidFill>
            <a:srgbClr val="D9D9D9"/>
          </a:solidFill>
        </p:spPr>
        <p:txBody>
          <a:bodyPr wrap="square" lIns="0" tIns="0" rIns="0" bIns="0" rtlCol="0"/>
          <a:lstStyle/>
          <a:p>
            <a:endParaRPr/>
          </a:p>
        </p:txBody>
      </p:sp>
      <p:sp>
        <p:nvSpPr>
          <p:cNvPr id="21" name="object 21"/>
          <p:cNvSpPr/>
          <p:nvPr/>
        </p:nvSpPr>
        <p:spPr>
          <a:xfrm>
            <a:off x="663448" y="4455286"/>
            <a:ext cx="2592070" cy="629920"/>
          </a:xfrm>
          <a:custGeom>
            <a:avLst/>
            <a:gdLst/>
            <a:ahLst/>
            <a:cxnLst/>
            <a:rect l="l" t="t" r="r" b="b"/>
            <a:pathLst>
              <a:path w="2592070" h="629920">
                <a:moveTo>
                  <a:pt x="0" y="314832"/>
                </a:moveTo>
                <a:lnTo>
                  <a:pt x="1296034" y="0"/>
                </a:lnTo>
                <a:lnTo>
                  <a:pt x="2591942" y="314832"/>
                </a:lnTo>
                <a:lnTo>
                  <a:pt x="1296034" y="629793"/>
                </a:lnTo>
                <a:lnTo>
                  <a:pt x="0" y="314832"/>
                </a:lnTo>
                <a:close/>
              </a:path>
            </a:pathLst>
          </a:custGeom>
          <a:ln w="19049">
            <a:solidFill>
              <a:srgbClr val="3891A7"/>
            </a:solidFill>
          </a:ln>
        </p:spPr>
        <p:txBody>
          <a:bodyPr wrap="square" lIns="0" tIns="0" rIns="0" bIns="0" rtlCol="0"/>
          <a:lstStyle/>
          <a:p>
            <a:endParaRPr/>
          </a:p>
        </p:txBody>
      </p:sp>
      <p:sp>
        <p:nvSpPr>
          <p:cNvPr id="22" name="object 22"/>
          <p:cNvSpPr txBox="1"/>
          <p:nvPr/>
        </p:nvSpPr>
        <p:spPr>
          <a:xfrm>
            <a:off x="1434591" y="4591050"/>
            <a:ext cx="1049655" cy="362585"/>
          </a:xfrm>
          <a:prstGeom prst="rect">
            <a:avLst/>
          </a:prstGeom>
        </p:spPr>
        <p:txBody>
          <a:bodyPr vert="horz" wrap="square" lIns="0" tIns="0" rIns="0" bIns="0" rtlCol="0">
            <a:spAutoFit/>
          </a:bodyPr>
          <a:lstStyle/>
          <a:p>
            <a:pPr marL="231775" marR="5080" indent="-219710">
              <a:lnSpc>
                <a:spcPct val="100000"/>
              </a:lnSpc>
            </a:pPr>
            <a:r>
              <a:rPr sz="1150" b="1" dirty="0">
                <a:latin typeface="Microsoft JhengHei"/>
                <a:cs typeface="Microsoft JhengHei"/>
              </a:rPr>
              <a:t>是否訂有容許暴  露標準？</a:t>
            </a:r>
            <a:endParaRPr sz="1150">
              <a:latin typeface="Microsoft JhengHei"/>
              <a:cs typeface="Microsoft JhengHei"/>
            </a:endParaRPr>
          </a:p>
        </p:txBody>
      </p:sp>
      <p:sp>
        <p:nvSpPr>
          <p:cNvPr id="23" name="object 23"/>
          <p:cNvSpPr/>
          <p:nvPr/>
        </p:nvSpPr>
        <p:spPr>
          <a:xfrm>
            <a:off x="1904110" y="4148963"/>
            <a:ext cx="111125" cy="306705"/>
          </a:xfrm>
          <a:custGeom>
            <a:avLst/>
            <a:gdLst/>
            <a:ahLst/>
            <a:cxnLst/>
            <a:rect l="l" t="t" r="r" b="b"/>
            <a:pathLst>
              <a:path w="111125" h="306704">
                <a:moveTo>
                  <a:pt x="10668" y="200406"/>
                </a:moveTo>
                <a:lnTo>
                  <a:pt x="1524" y="205739"/>
                </a:lnTo>
                <a:lnTo>
                  <a:pt x="0" y="211581"/>
                </a:lnTo>
                <a:lnTo>
                  <a:pt x="2666" y="216026"/>
                </a:lnTo>
                <a:lnTo>
                  <a:pt x="55371" y="306324"/>
                </a:lnTo>
                <a:lnTo>
                  <a:pt x="66316" y="287528"/>
                </a:lnTo>
                <a:lnTo>
                  <a:pt x="45846" y="287528"/>
                </a:lnTo>
                <a:lnTo>
                  <a:pt x="45719" y="252221"/>
                </a:lnTo>
                <a:lnTo>
                  <a:pt x="19050" y="206501"/>
                </a:lnTo>
                <a:lnTo>
                  <a:pt x="16509" y="201930"/>
                </a:lnTo>
                <a:lnTo>
                  <a:pt x="10668" y="200406"/>
                </a:lnTo>
                <a:close/>
              </a:path>
              <a:path w="111125" h="306704">
                <a:moveTo>
                  <a:pt x="45846" y="252439"/>
                </a:moveTo>
                <a:lnTo>
                  <a:pt x="45846" y="287528"/>
                </a:lnTo>
                <a:lnTo>
                  <a:pt x="64896" y="287528"/>
                </a:lnTo>
                <a:lnTo>
                  <a:pt x="64896" y="282701"/>
                </a:lnTo>
                <a:lnTo>
                  <a:pt x="47116" y="282701"/>
                </a:lnTo>
                <a:lnTo>
                  <a:pt x="55308" y="268659"/>
                </a:lnTo>
                <a:lnTo>
                  <a:pt x="45846" y="252439"/>
                </a:lnTo>
                <a:close/>
              </a:path>
              <a:path w="111125" h="306704">
                <a:moveTo>
                  <a:pt x="100075" y="200406"/>
                </a:moveTo>
                <a:lnTo>
                  <a:pt x="94233" y="201930"/>
                </a:lnTo>
                <a:lnTo>
                  <a:pt x="64896" y="252221"/>
                </a:lnTo>
                <a:lnTo>
                  <a:pt x="64896" y="287528"/>
                </a:lnTo>
                <a:lnTo>
                  <a:pt x="66316" y="287528"/>
                </a:lnTo>
                <a:lnTo>
                  <a:pt x="107950" y="216026"/>
                </a:lnTo>
                <a:lnTo>
                  <a:pt x="110616" y="211581"/>
                </a:lnTo>
                <a:lnTo>
                  <a:pt x="109093" y="205739"/>
                </a:lnTo>
                <a:lnTo>
                  <a:pt x="104520" y="203073"/>
                </a:lnTo>
                <a:lnTo>
                  <a:pt x="100075" y="200406"/>
                </a:lnTo>
                <a:close/>
              </a:path>
              <a:path w="111125" h="306704">
                <a:moveTo>
                  <a:pt x="55308" y="268659"/>
                </a:moveTo>
                <a:lnTo>
                  <a:pt x="47116" y="282701"/>
                </a:lnTo>
                <a:lnTo>
                  <a:pt x="63500" y="282701"/>
                </a:lnTo>
                <a:lnTo>
                  <a:pt x="55308" y="268659"/>
                </a:lnTo>
                <a:close/>
              </a:path>
              <a:path w="111125" h="306704">
                <a:moveTo>
                  <a:pt x="64896" y="252221"/>
                </a:moveTo>
                <a:lnTo>
                  <a:pt x="55308" y="268659"/>
                </a:lnTo>
                <a:lnTo>
                  <a:pt x="63500" y="282701"/>
                </a:lnTo>
                <a:lnTo>
                  <a:pt x="64896" y="282701"/>
                </a:lnTo>
                <a:lnTo>
                  <a:pt x="64896" y="252221"/>
                </a:lnTo>
                <a:close/>
              </a:path>
              <a:path w="111125" h="306704">
                <a:moveTo>
                  <a:pt x="64896" y="0"/>
                </a:moveTo>
                <a:lnTo>
                  <a:pt x="45846" y="0"/>
                </a:lnTo>
                <a:lnTo>
                  <a:pt x="45846" y="252439"/>
                </a:lnTo>
                <a:lnTo>
                  <a:pt x="55308" y="268659"/>
                </a:lnTo>
                <a:lnTo>
                  <a:pt x="64769" y="252439"/>
                </a:lnTo>
                <a:lnTo>
                  <a:pt x="64896" y="0"/>
                </a:lnTo>
                <a:close/>
              </a:path>
            </a:pathLst>
          </a:custGeom>
          <a:solidFill>
            <a:srgbClr val="3891A7"/>
          </a:solidFill>
        </p:spPr>
        <p:txBody>
          <a:bodyPr wrap="square" lIns="0" tIns="0" rIns="0" bIns="0" rtlCol="0"/>
          <a:lstStyle/>
          <a:p>
            <a:endParaRPr/>
          </a:p>
        </p:txBody>
      </p:sp>
      <p:sp>
        <p:nvSpPr>
          <p:cNvPr id="24" name="object 24"/>
          <p:cNvSpPr/>
          <p:nvPr/>
        </p:nvSpPr>
        <p:spPr>
          <a:xfrm>
            <a:off x="663448" y="5434190"/>
            <a:ext cx="2592070" cy="1019175"/>
          </a:xfrm>
          <a:custGeom>
            <a:avLst/>
            <a:gdLst/>
            <a:ahLst/>
            <a:cxnLst/>
            <a:rect l="l" t="t" r="r" b="b"/>
            <a:pathLst>
              <a:path w="2592070" h="1019175">
                <a:moveTo>
                  <a:pt x="0" y="1019149"/>
                </a:moveTo>
                <a:lnTo>
                  <a:pt x="2591942" y="1019149"/>
                </a:lnTo>
                <a:lnTo>
                  <a:pt x="2591942" y="0"/>
                </a:lnTo>
                <a:lnTo>
                  <a:pt x="0" y="0"/>
                </a:lnTo>
                <a:lnTo>
                  <a:pt x="0" y="1019149"/>
                </a:lnTo>
                <a:close/>
              </a:path>
            </a:pathLst>
          </a:custGeom>
          <a:solidFill>
            <a:srgbClr val="B8D679"/>
          </a:solidFill>
        </p:spPr>
        <p:txBody>
          <a:bodyPr wrap="square" lIns="0" tIns="0" rIns="0" bIns="0" rtlCol="0"/>
          <a:lstStyle/>
          <a:p>
            <a:endParaRPr/>
          </a:p>
        </p:txBody>
      </p:sp>
      <p:sp>
        <p:nvSpPr>
          <p:cNvPr id="25" name="object 25"/>
          <p:cNvSpPr/>
          <p:nvPr/>
        </p:nvSpPr>
        <p:spPr>
          <a:xfrm>
            <a:off x="663448" y="5444362"/>
            <a:ext cx="2592070" cy="1019175"/>
          </a:xfrm>
          <a:custGeom>
            <a:avLst/>
            <a:gdLst/>
            <a:ahLst/>
            <a:cxnLst/>
            <a:rect l="l" t="t" r="r" b="b"/>
            <a:pathLst>
              <a:path w="2592070" h="1019175">
                <a:moveTo>
                  <a:pt x="0" y="1019149"/>
                </a:moveTo>
                <a:lnTo>
                  <a:pt x="2591942" y="1019149"/>
                </a:lnTo>
                <a:lnTo>
                  <a:pt x="2591942" y="0"/>
                </a:lnTo>
                <a:lnTo>
                  <a:pt x="0" y="0"/>
                </a:lnTo>
                <a:lnTo>
                  <a:pt x="0" y="1019149"/>
                </a:lnTo>
                <a:close/>
              </a:path>
            </a:pathLst>
          </a:custGeom>
          <a:ln w="19050">
            <a:solidFill>
              <a:srgbClr val="3891A7"/>
            </a:solidFill>
          </a:ln>
        </p:spPr>
        <p:txBody>
          <a:bodyPr wrap="square" lIns="0" tIns="0" rIns="0" bIns="0" rtlCol="0"/>
          <a:lstStyle/>
          <a:p>
            <a:endParaRPr/>
          </a:p>
        </p:txBody>
      </p:sp>
      <p:sp>
        <p:nvSpPr>
          <p:cNvPr id="26" name="object 26"/>
          <p:cNvSpPr txBox="1"/>
          <p:nvPr/>
        </p:nvSpPr>
        <p:spPr>
          <a:xfrm>
            <a:off x="776731" y="5501894"/>
            <a:ext cx="2365375" cy="888365"/>
          </a:xfrm>
          <a:prstGeom prst="rect">
            <a:avLst/>
          </a:prstGeom>
        </p:spPr>
        <p:txBody>
          <a:bodyPr vert="horz" wrap="square" lIns="0" tIns="0" rIns="0" bIns="0" rtlCol="0">
            <a:spAutoFit/>
          </a:bodyPr>
          <a:lstStyle/>
          <a:p>
            <a:pPr marL="12700" marR="5080" indent="-635" algn="ctr">
              <a:lnSpc>
                <a:spcPct val="100000"/>
              </a:lnSpc>
            </a:pPr>
            <a:r>
              <a:rPr sz="1150" b="1" dirty="0">
                <a:latin typeface="Microsoft JhengHei"/>
                <a:cs typeface="Microsoft JhengHei"/>
              </a:rPr>
              <a:t>依其危害及暴露程度劃</a:t>
            </a:r>
            <a:r>
              <a:rPr sz="1150" b="1" spc="-10" dirty="0">
                <a:latin typeface="Microsoft JhengHei"/>
                <a:cs typeface="Microsoft JhengHei"/>
              </a:rPr>
              <a:t>分</a:t>
            </a:r>
            <a:r>
              <a:rPr sz="1150" b="1" dirty="0">
                <a:latin typeface="Microsoft JhengHei"/>
                <a:cs typeface="Microsoft JhengHei"/>
              </a:rPr>
              <a:t>風險</a:t>
            </a:r>
            <a:r>
              <a:rPr sz="1150" b="1" spc="-10" dirty="0">
                <a:latin typeface="Microsoft JhengHei"/>
                <a:cs typeface="Microsoft JhengHei"/>
              </a:rPr>
              <a:t>等</a:t>
            </a:r>
            <a:r>
              <a:rPr sz="1150" b="1" dirty="0">
                <a:latin typeface="Microsoft JhengHei"/>
                <a:cs typeface="Microsoft JhengHei"/>
              </a:rPr>
              <a:t>級，  並採取對應之分級管理措施  參照中央主管機關公告</a:t>
            </a:r>
            <a:r>
              <a:rPr sz="1150" b="1" spc="-10" dirty="0">
                <a:latin typeface="Microsoft JhengHei"/>
                <a:cs typeface="Microsoft JhengHei"/>
              </a:rPr>
              <a:t>之</a:t>
            </a:r>
            <a:r>
              <a:rPr sz="1150" b="1" dirty="0">
                <a:latin typeface="Microsoft JhengHei"/>
                <a:cs typeface="Microsoft JhengHei"/>
              </a:rPr>
              <a:t>技術</a:t>
            </a:r>
            <a:r>
              <a:rPr sz="1150" b="1" spc="-10" dirty="0">
                <a:latin typeface="Microsoft JhengHei"/>
                <a:cs typeface="Microsoft JhengHei"/>
              </a:rPr>
              <a:t>指</a:t>
            </a:r>
            <a:r>
              <a:rPr sz="1150" b="1" dirty="0">
                <a:latin typeface="Microsoft JhengHei"/>
                <a:cs typeface="Microsoft JhengHei"/>
              </a:rPr>
              <a:t>引，  或採取其他具同等科學</a:t>
            </a:r>
            <a:r>
              <a:rPr sz="1150" b="1" spc="-10" dirty="0">
                <a:latin typeface="Microsoft JhengHei"/>
                <a:cs typeface="Microsoft JhengHei"/>
              </a:rPr>
              <a:t>基</a:t>
            </a:r>
            <a:r>
              <a:rPr sz="1150" b="1" dirty="0">
                <a:latin typeface="Microsoft JhengHei"/>
                <a:cs typeface="Microsoft JhengHei"/>
              </a:rPr>
              <a:t>礎之</a:t>
            </a:r>
            <a:r>
              <a:rPr sz="1150" b="1" spc="-10" dirty="0">
                <a:latin typeface="Microsoft JhengHei"/>
                <a:cs typeface="Microsoft JhengHei"/>
              </a:rPr>
              <a:t>評</a:t>
            </a:r>
            <a:r>
              <a:rPr sz="1150" b="1" dirty="0">
                <a:latin typeface="Microsoft JhengHei"/>
                <a:cs typeface="Microsoft JhengHei"/>
              </a:rPr>
              <a:t>估與  管理方法進行評估及分級</a:t>
            </a:r>
            <a:endParaRPr sz="1150" dirty="0">
              <a:latin typeface="Microsoft JhengHei"/>
              <a:cs typeface="Microsoft JhengHei"/>
            </a:endParaRPr>
          </a:p>
        </p:txBody>
      </p:sp>
      <p:sp>
        <p:nvSpPr>
          <p:cNvPr id="27" name="object 27"/>
          <p:cNvSpPr/>
          <p:nvPr/>
        </p:nvSpPr>
        <p:spPr>
          <a:xfrm>
            <a:off x="1904110" y="5085079"/>
            <a:ext cx="111125" cy="349250"/>
          </a:xfrm>
          <a:custGeom>
            <a:avLst/>
            <a:gdLst/>
            <a:ahLst/>
            <a:cxnLst/>
            <a:rect l="l" t="t" r="r" b="b"/>
            <a:pathLst>
              <a:path w="111125" h="349250">
                <a:moveTo>
                  <a:pt x="10668" y="243205"/>
                </a:moveTo>
                <a:lnTo>
                  <a:pt x="6095" y="245872"/>
                </a:lnTo>
                <a:lnTo>
                  <a:pt x="1524" y="248412"/>
                </a:lnTo>
                <a:lnTo>
                  <a:pt x="0" y="254254"/>
                </a:lnTo>
                <a:lnTo>
                  <a:pt x="55371" y="349123"/>
                </a:lnTo>
                <a:lnTo>
                  <a:pt x="66390" y="330200"/>
                </a:lnTo>
                <a:lnTo>
                  <a:pt x="45846" y="330200"/>
                </a:lnTo>
                <a:lnTo>
                  <a:pt x="45719" y="295021"/>
                </a:lnTo>
                <a:lnTo>
                  <a:pt x="19050" y="249301"/>
                </a:lnTo>
                <a:lnTo>
                  <a:pt x="16509" y="244729"/>
                </a:lnTo>
                <a:lnTo>
                  <a:pt x="10668" y="243205"/>
                </a:lnTo>
                <a:close/>
              </a:path>
              <a:path w="111125" h="349250">
                <a:moveTo>
                  <a:pt x="45846" y="295238"/>
                </a:moveTo>
                <a:lnTo>
                  <a:pt x="45846" y="330200"/>
                </a:lnTo>
                <a:lnTo>
                  <a:pt x="64896" y="330200"/>
                </a:lnTo>
                <a:lnTo>
                  <a:pt x="64896" y="325501"/>
                </a:lnTo>
                <a:lnTo>
                  <a:pt x="47116" y="325501"/>
                </a:lnTo>
                <a:lnTo>
                  <a:pt x="55308" y="311458"/>
                </a:lnTo>
                <a:lnTo>
                  <a:pt x="45846" y="295238"/>
                </a:lnTo>
                <a:close/>
              </a:path>
              <a:path w="111125" h="349250">
                <a:moveTo>
                  <a:pt x="100075" y="243205"/>
                </a:moveTo>
                <a:lnTo>
                  <a:pt x="94233" y="244729"/>
                </a:lnTo>
                <a:lnTo>
                  <a:pt x="64896" y="295021"/>
                </a:lnTo>
                <a:lnTo>
                  <a:pt x="64896" y="330200"/>
                </a:lnTo>
                <a:lnTo>
                  <a:pt x="66390" y="330200"/>
                </a:lnTo>
                <a:lnTo>
                  <a:pt x="110616" y="254254"/>
                </a:lnTo>
                <a:lnTo>
                  <a:pt x="109093" y="248412"/>
                </a:lnTo>
                <a:lnTo>
                  <a:pt x="104520" y="245872"/>
                </a:lnTo>
                <a:lnTo>
                  <a:pt x="100075" y="243205"/>
                </a:lnTo>
                <a:close/>
              </a:path>
              <a:path w="111125" h="349250">
                <a:moveTo>
                  <a:pt x="55308" y="311458"/>
                </a:moveTo>
                <a:lnTo>
                  <a:pt x="47116" y="325501"/>
                </a:lnTo>
                <a:lnTo>
                  <a:pt x="63500" y="325501"/>
                </a:lnTo>
                <a:lnTo>
                  <a:pt x="55308" y="311458"/>
                </a:lnTo>
                <a:close/>
              </a:path>
              <a:path w="111125" h="349250">
                <a:moveTo>
                  <a:pt x="64896" y="295021"/>
                </a:moveTo>
                <a:lnTo>
                  <a:pt x="55308" y="311458"/>
                </a:lnTo>
                <a:lnTo>
                  <a:pt x="63500" y="325501"/>
                </a:lnTo>
                <a:lnTo>
                  <a:pt x="64896" y="325501"/>
                </a:lnTo>
                <a:lnTo>
                  <a:pt x="64896" y="295021"/>
                </a:lnTo>
                <a:close/>
              </a:path>
              <a:path w="111125" h="349250">
                <a:moveTo>
                  <a:pt x="64896" y="0"/>
                </a:moveTo>
                <a:lnTo>
                  <a:pt x="45846" y="0"/>
                </a:lnTo>
                <a:lnTo>
                  <a:pt x="45846" y="295238"/>
                </a:lnTo>
                <a:lnTo>
                  <a:pt x="55308" y="311458"/>
                </a:lnTo>
                <a:lnTo>
                  <a:pt x="64769" y="295238"/>
                </a:lnTo>
                <a:lnTo>
                  <a:pt x="64896" y="0"/>
                </a:lnTo>
                <a:close/>
              </a:path>
            </a:pathLst>
          </a:custGeom>
          <a:solidFill>
            <a:srgbClr val="3891A7"/>
          </a:solidFill>
        </p:spPr>
        <p:txBody>
          <a:bodyPr wrap="square" lIns="0" tIns="0" rIns="0" bIns="0" rtlCol="0"/>
          <a:lstStyle/>
          <a:p>
            <a:endParaRPr/>
          </a:p>
        </p:txBody>
      </p:sp>
      <p:sp>
        <p:nvSpPr>
          <p:cNvPr id="28" name="object 28"/>
          <p:cNvSpPr txBox="1"/>
          <p:nvPr/>
        </p:nvSpPr>
        <p:spPr>
          <a:xfrm>
            <a:off x="1362710" y="866902"/>
            <a:ext cx="1194435" cy="1029335"/>
          </a:xfrm>
          <a:prstGeom prst="rect">
            <a:avLst/>
          </a:prstGeom>
        </p:spPr>
        <p:txBody>
          <a:bodyPr vert="horz" wrap="square" lIns="0" tIns="0" rIns="0" bIns="0" rtlCol="0">
            <a:spAutoFit/>
          </a:bodyPr>
          <a:lstStyle/>
          <a:p>
            <a:pPr marL="24765">
              <a:lnSpc>
                <a:spcPct val="100000"/>
              </a:lnSpc>
            </a:pPr>
            <a:r>
              <a:rPr sz="1150" b="1" dirty="0">
                <a:latin typeface="Microsoft JhengHei"/>
                <a:cs typeface="Microsoft JhengHei"/>
              </a:rPr>
              <a:t>是否為特化/有機</a:t>
            </a:r>
            <a:endParaRPr sz="1150">
              <a:latin typeface="Microsoft JhengHei"/>
              <a:cs typeface="Microsoft JhengHei"/>
            </a:endParaRPr>
          </a:p>
          <a:p>
            <a:pPr marL="12700" marR="5080" indent="20320">
              <a:lnSpc>
                <a:spcPct val="100000"/>
              </a:lnSpc>
            </a:pPr>
            <a:r>
              <a:rPr sz="1150" b="1" dirty="0">
                <a:latin typeface="Microsoft JhengHei"/>
                <a:cs typeface="Microsoft JhengHei"/>
              </a:rPr>
              <a:t>/四烷基鉛/鉛/粉  塵等法</a:t>
            </a:r>
            <a:r>
              <a:rPr sz="1150" b="1" spc="-10" dirty="0">
                <a:latin typeface="Microsoft JhengHei"/>
                <a:cs typeface="Microsoft JhengHei"/>
              </a:rPr>
              <a:t>規規</a:t>
            </a:r>
            <a:r>
              <a:rPr sz="1150" b="1" dirty="0">
                <a:latin typeface="Microsoft JhengHei"/>
                <a:cs typeface="Microsoft JhengHei"/>
              </a:rPr>
              <a:t>定</a:t>
            </a:r>
            <a:r>
              <a:rPr sz="1150" b="1" spc="-5" dirty="0">
                <a:latin typeface="Microsoft JhengHei"/>
                <a:cs typeface="Microsoft JhengHei"/>
              </a:rPr>
              <a:t>者</a:t>
            </a:r>
            <a:r>
              <a:rPr sz="1150" b="1" dirty="0">
                <a:latin typeface="Microsoft JhengHei"/>
                <a:cs typeface="Microsoft JhengHei"/>
              </a:rPr>
              <a:t>？</a:t>
            </a:r>
            <a:endParaRPr sz="1150">
              <a:latin typeface="Microsoft JhengHei"/>
              <a:cs typeface="Microsoft JhengHei"/>
            </a:endParaRPr>
          </a:p>
          <a:p>
            <a:pPr marL="133985" marR="127635" indent="551815">
              <a:lnSpc>
                <a:spcPct val="135400"/>
              </a:lnSpc>
              <a:spcBef>
                <a:spcPts val="135"/>
              </a:spcBef>
            </a:pPr>
            <a:r>
              <a:rPr sz="1150" b="1" dirty="0">
                <a:solidFill>
                  <a:srgbClr val="C32C2D"/>
                </a:solidFill>
                <a:latin typeface="Microsoft JhengHei"/>
                <a:cs typeface="Microsoft JhengHei"/>
              </a:rPr>
              <a:t>否  </a:t>
            </a:r>
            <a:r>
              <a:rPr sz="1150" b="1" dirty="0">
                <a:latin typeface="Microsoft JhengHei"/>
                <a:cs typeface="Microsoft JhengHei"/>
              </a:rPr>
              <a:t>是否符合</a:t>
            </a:r>
            <a:r>
              <a:rPr sz="1150" b="1" spc="-100" dirty="0">
                <a:latin typeface="Microsoft JhengHei"/>
                <a:cs typeface="Microsoft JhengHei"/>
              </a:rPr>
              <a:t> </a:t>
            </a:r>
            <a:r>
              <a:rPr sz="1150" b="1" spc="-5" dirty="0">
                <a:latin typeface="Microsoft JhengHei"/>
                <a:cs typeface="Microsoft JhengHei"/>
              </a:rPr>
              <a:t>CNS</a:t>
            </a:r>
            <a:endParaRPr sz="1150">
              <a:latin typeface="Microsoft JhengHei"/>
              <a:cs typeface="Microsoft JhengHei"/>
            </a:endParaRPr>
          </a:p>
        </p:txBody>
      </p:sp>
      <p:sp>
        <p:nvSpPr>
          <p:cNvPr id="29" name="object 29"/>
          <p:cNvSpPr txBox="1"/>
          <p:nvPr/>
        </p:nvSpPr>
        <p:spPr>
          <a:xfrm>
            <a:off x="1417827" y="1884934"/>
            <a:ext cx="1083945" cy="616585"/>
          </a:xfrm>
          <a:prstGeom prst="rect">
            <a:avLst/>
          </a:prstGeom>
        </p:spPr>
        <p:txBody>
          <a:bodyPr vert="horz" wrap="square" lIns="0" tIns="0" rIns="0" bIns="0" rtlCol="0">
            <a:spAutoFit/>
          </a:bodyPr>
          <a:lstStyle/>
          <a:p>
            <a:pPr marL="321945" marR="5080" indent="-309880">
              <a:lnSpc>
                <a:spcPct val="100000"/>
              </a:lnSpc>
            </a:pPr>
            <a:r>
              <a:rPr sz="1150" b="1" spc="-5" dirty="0">
                <a:latin typeface="Microsoft JhengHei"/>
                <a:cs typeface="Microsoft JhengHei"/>
              </a:rPr>
              <a:t>15030</a:t>
            </a:r>
            <a:r>
              <a:rPr sz="1150" b="1" spc="-60" dirty="0">
                <a:latin typeface="Microsoft JhengHei"/>
                <a:cs typeface="Microsoft JhengHei"/>
              </a:rPr>
              <a:t> </a:t>
            </a:r>
            <a:r>
              <a:rPr sz="1150" b="1" dirty="0">
                <a:latin typeface="Microsoft JhengHei"/>
                <a:cs typeface="Microsoft JhengHei"/>
              </a:rPr>
              <a:t>具有健康  危害？</a:t>
            </a:r>
            <a:endParaRPr sz="1150">
              <a:latin typeface="Microsoft JhengHei"/>
              <a:cs typeface="Microsoft JhengHei"/>
            </a:endParaRPr>
          </a:p>
          <a:p>
            <a:pPr marL="630555">
              <a:lnSpc>
                <a:spcPct val="100000"/>
              </a:lnSpc>
              <a:spcBef>
                <a:spcPts val="625"/>
              </a:spcBef>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30" name="object 30"/>
          <p:cNvSpPr txBox="1"/>
          <p:nvPr/>
        </p:nvSpPr>
        <p:spPr>
          <a:xfrm>
            <a:off x="2036064" y="3157473"/>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否</a:t>
            </a:r>
            <a:endParaRPr sz="1150">
              <a:latin typeface="Microsoft JhengHei"/>
              <a:cs typeface="Microsoft JhengHei"/>
            </a:endParaRPr>
          </a:p>
        </p:txBody>
      </p:sp>
      <p:sp>
        <p:nvSpPr>
          <p:cNvPr id="31" name="object 31"/>
          <p:cNvSpPr txBox="1"/>
          <p:nvPr/>
        </p:nvSpPr>
        <p:spPr>
          <a:xfrm>
            <a:off x="3289046" y="1759711"/>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否</a:t>
            </a:r>
            <a:endParaRPr sz="1150">
              <a:latin typeface="Microsoft JhengHei"/>
              <a:cs typeface="Microsoft JhengHei"/>
            </a:endParaRPr>
          </a:p>
        </p:txBody>
      </p:sp>
      <p:sp>
        <p:nvSpPr>
          <p:cNvPr id="32" name="object 32"/>
          <p:cNvSpPr txBox="1"/>
          <p:nvPr/>
        </p:nvSpPr>
        <p:spPr>
          <a:xfrm>
            <a:off x="3289046" y="2599690"/>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33" name="object 33"/>
          <p:cNvSpPr txBox="1"/>
          <p:nvPr/>
        </p:nvSpPr>
        <p:spPr>
          <a:xfrm>
            <a:off x="3289046" y="3626357"/>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34" name="object 34"/>
          <p:cNvSpPr txBox="1"/>
          <p:nvPr/>
        </p:nvSpPr>
        <p:spPr>
          <a:xfrm>
            <a:off x="3289046" y="926338"/>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35" name="object 35"/>
          <p:cNvSpPr/>
          <p:nvPr/>
        </p:nvSpPr>
        <p:spPr>
          <a:xfrm>
            <a:off x="3255390" y="1078738"/>
            <a:ext cx="433070" cy="111125"/>
          </a:xfrm>
          <a:custGeom>
            <a:avLst/>
            <a:gdLst/>
            <a:ahLst/>
            <a:cxnLst/>
            <a:rect l="l" t="t" r="r" b="b"/>
            <a:pathLst>
              <a:path w="433070" h="111125">
                <a:moveTo>
                  <a:pt x="395042" y="55372"/>
                </a:moveTo>
                <a:lnTo>
                  <a:pt x="328422" y="94234"/>
                </a:lnTo>
                <a:lnTo>
                  <a:pt x="326898" y="100075"/>
                </a:lnTo>
                <a:lnTo>
                  <a:pt x="329564" y="104648"/>
                </a:lnTo>
                <a:lnTo>
                  <a:pt x="332232" y="109092"/>
                </a:lnTo>
                <a:lnTo>
                  <a:pt x="338074" y="110744"/>
                </a:lnTo>
                <a:lnTo>
                  <a:pt x="342519" y="108076"/>
                </a:lnTo>
                <a:lnTo>
                  <a:pt x="416497" y="64897"/>
                </a:lnTo>
                <a:lnTo>
                  <a:pt x="413893" y="64897"/>
                </a:lnTo>
                <a:lnTo>
                  <a:pt x="413893" y="63626"/>
                </a:lnTo>
                <a:lnTo>
                  <a:pt x="409194" y="63626"/>
                </a:lnTo>
                <a:lnTo>
                  <a:pt x="395042" y="55372"/>
                </a:lnTo>
                <a:close/>
              </a:path>
              <a:path w="433070" h="111125">
                <a:moveTo>
                  <a:pt x="378714" y="45847"/>
                </a:moveTo>
                <a:lnTo>
                  <a:pt x="0" y="45847"/>
                </a:lnTo>
                <a:lnTo>
                  <a:pt x="0" y="64897"/>
                </a:lnTo>
                <a:lnTo>
                  <a:pt x="378713" y="64897"/>
                </a:lnTo>
                <a:lnTo>
                  <a:pt x="395042" y="55372"/>
                </a:lnTo>
                <a:lnTo>
                  <a:pt x="378714" y="45847"/>
                </a:lnTo>
                <a:close/>
              </a:path>
              <a:path w="433070" h="111125">
                <a:moveTo>
                  <a:pt x="416497" y="45847"/>
                </a:moveTo>
                <a:lnTo>
                  <a:pt x="413893" y="45847"/>
                </a:lnTo>
                <a:lnTo>
                  <a:pt x="413893" y="64897"/>
                </a:lnTo>
                <a:lnTo>
                  <a:pt x="416497" y="64897"/>
                </a:lnTo>
                <a:lnTo>
                  <a:pt x="432816" y="55372"/>
                </a:lnTo>
                <a:lnTo>
                  <a:pt x="416497" y="45847"/>
                </a:lnTo>
                <a:close/>
              </a:path>
              <a:path w="433070" h="111125">
                <a:moveTo>
                  <a:pt x="409194" y="47116"/>
                </a:moveTo>
                <a:lnTo>
                  <a:pt x="395042" y="55372"/>
                </a:lnTo>
                <a:lnTo>
                  <a:pt x="409194" y="63626"/>
                </a:lnTo>
                <a:lnTo>
                  <a:pt x="409194" y="47116"/>
                </a:lnTo>
                <a:close/>
              </a:path>
              <a:path w="433070" h="111125">
                <a:moveTo>
                  <a:pt x="413893" y="47116"/>
                </a:moveTo>
                <a:lnTo>
                  <a:pt x="409194" y="47116"/>
                </a:lnTo>
                <a:lnTo>
                  <a:pt x="409194" y="63626"/>
                </a:lnTo>
                <a:lnTo>
                  <a:pt x="413893" y="63626"/>
                </a:lnTo>
                <a:lnTo>
                  <a:pt x="413893" y="47116"/>
                </a:lnTo>
                <a:close/>
              </a:path>
              <a:path w="433070" h="111125">
                <a:moveTo>
                  <a:pt x="338074" y="0"/>
                </a:moveTo>
                <a:lnTo>
                  <a:pt x="332232" y="1524"/>
                </a:lnTo>
                <a:lnTo>
                  <a:pt x="326898" y="10667"/>
                </a:lnTo>
                <a:lnTo>
                  <a:pt x="328422" y="16510"/>
                </a:lnTo>
                <a:lnTo>
                  <a:pt x="395042" y="55372"/>
                </a:lnTo>
                <a:lnTo>
                  <a:pt x="409194" y="47116"/>
                </a:lnTo>
                <a:lnTo>
                  <a:pt x="413893" y="47116"/>
                </a:lnTo>
                <a:lnTo>
                  <a:pt x="413893" y="45847"/>
                </a:lnTo>
                <a:lnTo>
                  <a:pt x="416497" y="45847"/>
                </a:lnTo>
                <a:lnTo>
                  <a:pt x="342519" y="2666"/>
                </a:lnTo>
                <a:lnTo>
                  <a:pt x="338074" y="0"/>
                </a:lnTo>
                <a:close/>
              </a:path>
            </a:pathLst>
          </a:custGeom>
          <a:solidFill>
            <a:srgbClr val="3891A7"/>
          </a:solidFill>
        </p:spPr>
        <p:txBody>
          <a:bodyPr wrap="square" lIns="0" tIns="0" rIns="0" bIns="0" rtlCol="0"/>
          <a:lstStyle/>
          <a:p>
            <a:endParaRPr/>
          </a:p>
        </p:txBody>
      </p:sp>
      <p:sp>
        <p:nvSpPr>
          <p:cNvPr id="36" name="object 36"/>
          <p:cNvSpPr/>
          <p:nvPr/>
        </p:nvSpPr>
        <p:spPr>
          <a:xfrm>
            <a:off x="3255390" y="2147189"/>
            <a:ext cx="1771014" cy="681990"/>
          </a:xfrm>
          <a:custGeom>
            <a:avLst/>
            <a:gdLst/>
            <a:ahLst/>
            <a:cxnLst/>
            <a:rect l="l" t="t" r="r" b="b"/>
            <a:pathLst>
              <a:path w="1771014" h="681989">
                <a:moveTo>
                  <a:pt x="1705864" y="662432"/>
                </a:moveTo>
                <a:lnTo>
                  <a:pt x="0" y="662432"/>
                </a:lnTo>
                <a:lnTo>
                  <a:pt x="0" y="681482"/>
                </a:lnTo>
                <a:lnTo>
                  <a:pt x="1720596" y="681482"/>
                </a:lnTo>
                <a:lnTo>
                  <a:pt x="1724914" y="677163"/>
                </a:lnTo>
                <a:lnTo>
                  <a:pt x="1724914" y="671957"/>
                </a:lnTo>
                <a:lnTo>
                  <a:pt x="1705864" y="671957"/>
                </a:lnTo>
                <a:lnTo>
                  <a:pt x="1705864" y="662432"/>
                </a:lnTo>
                <a:close/>
              </a:path>
              <a:path w="1771014" h="681989">
                <a:moveTo>
                  <a:pt x="1715325" y="37791"/>
                </a:moveTo>
                <a:lnTo>
                  <a:pt x="1705864" y="54011"/>
                </a:lnTo>
                <a:lnTo>
                  <a:pt x="1705864" y="671957"/>
                </a:lnTo>
                <a:lnTo>
                  <a:pt x="1715389" y="662432"/>
                </a:lnTo>
                <a:lnTo>
                  <a:pt x="1724914" y="662432"/>
                </a:lnTo>
                <a:lnTo>
                  <a:pt x="1724787" y="54011"/>
                </a:lnTo>
                <a:lnTo>
                  <a:pt x="1715325" y="37791"/>
                </a:lnTo>
                <a:close/>
              </a:path>
              <a:path w="1771014" h="681989">
                <a:moveTo>
                  <a:pt x="1724914" y="662432"/>
                </a:moveTo>
                <a:lnTo>
                  <a:pt x="1715389" y="662432"/>
                </a:lnTo>
                <a:lnTo>
                  <a:pt x="1705864" y="671957"/>
                </a:lnTo>
                <a:lnTo>
                  <a:pt x="1724914" y="671957"/>
                </a:lnTo>
                <a:lnTo>
                  <a:pt x="1724914" y="662432"/>
                </a:lnTo>
                <a:close/>
              </a:path>
              <a:path w="1771014" h="681989">
                <a:moveTo>
                  <a:pt x="1715389" y="0"/>
                </a:moveTo>
                <a:lnTo>
                  <a:pt x="1660017" y="94869"/>
                </a:lnTo>
                <a:lnTo>
                  <a:pt x="1661541" y="100711"/>
                </a:lnTo>
                <a:lnTo>
                  <a:pt x="1666113" y="103377"/>
                </a:lnTo>
                <a:lnTo>
                  <a:pt x="1670685" y="105918"/>
                </a:lnTo>
                <a:lnTo>
                  <a:pt x="1676527" y="104394"/>
                </a:lnTo>
                <a:lnTo>
                  <a:pt x="1679067" y="99949"/>
                </a:lnTo>
                <a:lnTo>
                  <a:pt x="1705737" y="54228"/>
                </a:lnTo>
                <a:lnTo>
                  <a:pt x="1705864" y="18923"/>
                </a:lnTo>
                <a:lnTo>
                  <a:pt x="1726407" y="18923"/>
                </a:lnTo>
                <a:lnTo>
                  <a:pt x="1715389" y="0"/>
                </a:lnTo>
                <a:close/>
              </a:path>
              <a:path w="1771014" h="681989">
                <a:moveTo>
                  <a:pt x="1726407" y="18923"/>
                </a:moveTo>
                <a:lnTo>
                  <a:pt x="1724914" y="18923"/>
                </a:lnTo>
                <a:lnTo>
                  <a:pt x="1724914" y="54228"/>
                </a:lnTo>
                <a:lnTo>
                  <a:pt x="1751584" y="99949"/>
                </a:lnTo>
                <a:lnTo>
                  <a:pt x="1754251" y="104394"/>
                </a:lnTo>
                <a:lnTo>
                  <a:pt x="1760093" y="105918"/>
                </a:lnTo>
                <a:lnTo>
                  <a:pt x="1764538" y="103377"/>
                </a:lnTo>
                <a:lnTo>
                  <a:pt x="1769110" y="100711"/>
                </a:lnTo>
                <a:lnTo>
                  <a:pt x="1770634" y="94869"/>
                </a:lnTo>
                <a:lnTo>
                  <a:pt x="1726407" y="18923"/>
                </a:lnTo>
                <a:close/>
              </a:path>
              <a:path w="1771014" h="681989">
                <a:moveTo>
                  <a:pt x="1724914" y="23749"/>
                </a:moveTo>
                <a:lnTo>
                  <a:pt x="1723517" y="23749"/>
                </a:lnTo>
                <a:lnTo>
                  <a:pt x="1715325" y="37791"/>
                </a:lnTo>
                <a:lnTo>
                  <a:pt x="1724914" y="54228"/>
                </a:lnTo>
                <a:lnTo>
                  <a:pt x="1724914" y="23749"/>
                </a:lnTo>
                <a:close/>
              </a:path>
              <a:path w="1771014" h="681989">
                <a:moveTo>
                  <a:pt x="1724914" y="18923"/>
                </a:moveTo>
                <a:lnTo>
                  <a:pt x="1705864" y="18923"/>
                </a:lnTo>
                <a:lnTo>
                  <a:pt x="1705864" y="54011"/>
                </a:lnTo>
                <a:lnTo>
                  <a:pt x="1715325" y="37791"/>
                </a:lnTo>
                <a:lnTo>
                  <a:pt x="1707134" y="23749"/>
                </a:lnTo>
                <a:lnTo>
                  <a:pt x="1724914" y="23749"/>
                </a:lnTo>
                <a:lnTo>
                  <a:pt x="1724914" y="18923"/>
                </a:lnTo>
                <a:close/>
              </a:path>
              <a:path w="1771014" h="681989">
                <a:moveTo>
                  <a:pt x="1723517" y="23749"/>
                </a:moveTo>
                <a:lnTo>
                  <a:pt x="1707134" y="23749"/>
                </a:lnTo>
                <a:lnTo>
                  <a:pt x="1715325" y="37791"/>
                </a:lnTo>
                <a:lnTo>
                  <a:pt x="1723517" y="23749"/>
                </a:lnTo>
                <a:close/>
              </a:path>
            </a:pathLst>
          </a:custGeom>
          <a:solidFill>
            <a:srgbClr val="348FA6"/>
          </a:solidFill>
        </p:spPr>
        <p:txBody>
          <a:bodyPr wrap="square" lIns="0" tIns="0" rIns="0" bIns="0" rtlCol="0"/>
          <a:lstStyle/>
          <a:p>
            <a:endParaRPr/>
          </a:p>
        </p:txBody>
      </p:sp>
      <p:sp>
        <p:nvSpPr>
          <p:cNvPr id="37" name="object 37"/>
          <p:cNvSpPr/>
          <p:nvPr/>
        </p:nvSpPr>
        <p:spPr>
          <a:xfrm>
            <a:off x="3765296" y="4456810"/>
            <a:ext cx="2592070" cy="629920"/>
          </a:xfrm>
          <a:custGeom>
            <a:avLst/>
            <a:gdLst/>
            <a:ahLst/>
            <a:cxnLst/>
            <a:rect l="l" t="t" r="r" b="b"/>
            <a:pathLst>
              <a:path w="2592070" h="629920">
                <a:moveTo>
                  <a:pt x="1296034" y="0"/>
                </a:moveTo>
                <a:lnTo>
                  <a:pt x="0" y="314832"/>
                </a:lnTo>
                <a:lnTo>
                  <a:pt x="1296034" y="629793"/>
                </a:lnTo>
                <a:lnTo>
                  <a:pt x="2591942" y="314832"/>
                </a:lnTo>
                <a:lnTo>
                  <a:pt x="1296034" y="0"/>
                </a:lnTo>
                <a:close/>
              </a:path>
            </a:pathLst>
          </a:custGeom>
          <a:solidFill>
            <a:srgbClr val="D9D9D9"/>
          </a:solidFill>
        </p:spPr>
        <p:txBody>
          <a:bodyPr wrap="square" lIns="0" tIns="0" rIns="0" bIns="0" rtlCol="0"/>
          <a:lstStyle/>
          <a:p>
            <a:endParaRPr/>
          </a:p>
        </p:txBody>
      </p:sp>
      <p:sp>
        <p:nvSpPr>
          <p:cNvPr id="38" name="object 38"/>
          <p:cNvSpPr/>
          <p:nvPr/>
        </p:nvSpPr>
        <p:spPr>
          <a:xfrm>
            <a:off x="3765296" y="4456810"/>
            <a:ext cx="2592070" cy="629920"/>
          </a:xfrm>
          <a:custGeom>
            <a:avLst/>
            <a:gdLst/>
            <a:ahLst/>
            <a:cxnLst/>
            <a:rect l="l" t="t" r="r" b="b"/>
            <a:pathLst>
              <a:path w="2592070" h="629920">
                <a:moveTo>
                  <a:pt x="0" y="314832"/>
                </a:moveTo>
                <a:lnTo>
                  <a:pt x="1296034" y="0"/>
                </a:lnTo>
                <a:lnTo>
                  <a:pt x="2591942" y="314832"/>
                </a:lnTo>
                <a:lnTo>
                  <a:pt x="1296034" y="629793"/>
                </a:lnTo>
                <a:lnTo>
                  <a:pt x="0" y="314832"/>
                </a:lnTo>
                <a:close/>
              </a:path>
            </a:pathLst>
          </a:custGeom>
          <a:ln w="19049">
            <a:solidFill>
              <a:srgbClr val="3891A7"/>
            </a:solidFill>
          </a:ln>
        </p:spPr>
        <p:txBody>
          <a:bodyPr wrap="square" lIns="0" tIns="0" rIns="0" bIns="0" rtlCol="0"/>
          <a:lstStyle/>
          <a:p>
            <a:endParaRPr/>
          </a:p>
        </p:txBody>
      </p:sp>
      <p:sp>
        <p:nvSpPr>
          <p:cNvPr id="39" name="object 39"/>
          <p:cNvSpPr/>
          <p:nvPr/>
        </p:nvSpPr>
        <p:spPr>
          <a:xfrm>
            <a:off x="3255390" y="3778250"/>
            <a:ext cx="500380" cy="111125"/>
          </a:xfrm>
          <a:custGeom>
            <a:avLst/>
            <a:gdLst/>
            <a:ahLst/>
            <a:cxnLst/>
            <a:rect l="l" t="t" r="r" b="b"/>
            <a:pathLst>
              <a:path w="500379" h="111125">
                <a:moveTo>
                  <a:pt x="484001" y="45719"/>
                </a:moveTo>
                <a:lnTo>
                  <a:pt x="481457" y="45719"/>
                </a:lnTo>
                <a:lnTo>
                  <a:pt x="481457" y="64769"/>
                </a:lnTo>
                <a:lnTo>
                  <a:pt x="446174" y="64807"/>
                </a:lnTo>
                <a:lnTo>
                  <a:pt x="400431" y="91567"/>
                </a:lnTo>
                <a:lnTo>
                  <a:pt x="395986" y="94233"/>
                </a:lnTo>
                <a:lnTo>
                  <a:pt x="394462" y="100075"/>
                </a:lnTo>
                <a:lnTo>
                  <a:pt x="397001" y="104520"/>
                </a:lnTo>
                <a:lnTo>
                  <a:pt x="399669" y="109093"/>
                </a:lnTo>
                <a:lnTo>
                  <a:pt x="405511" y="110617"/>
                </a:lnTo>
                <a:lnTo>
                  <a:pt x="500380" y="55244"/>
                </a:lnTo>
                <a:lnTo>
                  <a:pt x="484001" y="45719"/>
                </a:lnTo>
                <a:close/>
              </a:path>
              <a:path w="500379" h="111125">
                <a:moveTo>
                  <a:pt x="446214" y="45757"/>
                </a:moveTo>
                <a:lnTo>
                  <a:pt x="0" y="46227"/>
                </a:lnTo>
                <a:lnTo>
                  <a:pt x="0" y="65277"/>
                </a:lnTo>
                <a:lnTo>
                  <a:pt x="446174" y="64807"/>
                </a:lnTo>
                <a:lnTo>
                  <a:pt x="462499" y="55256"/>
                </a:lnTo>
                <a:lnTo>
                  <a:pt x="446214" y="45757"/>
                </a:lnTo>
                <a:close/>
              </a:path>
              <a:path w="500379" h="111125">
                <a:moveTo>
                  <a:pt x="462499" y="55256"/>
                </a:moveTo>
                <a:lnTo>
                  <a:pt x="446174" y="64807"/>
                </a:lnTo>
                <a:lnTo>
                  <a:pt x="481457" y="64769"/>
                </a:lnTo>
                <a:lnTo>
                  <a:pt x="481457" y="63500"/>
                </a:lnTo>
                <a:lnTo>
                  <a:pt x="476631" y="63500"/>
                </a:lnTo>
                <a:lnTo>
                  <a:pt x="462499" y="55256"/>
                </a:lnTo>
                <a:close/>
              </a:path>
              <a:path w="500379" h="111125">
                <a:moveTo>
                  <a:pt x="476631" y="46989"/>
                </a:moveTo>
                <a:lnTo>
                  <a:pt x="462499" y="55256"/>
                </a:lnTo>
                <a:lnTo>
                  <a:pt x="476631" y="63500"/>
                </a:lnTo>
                <a:lnTo>
                  <a:pt x="476631" y="46989"/>
                </a:lnTo>
                <a:close/>
              </a:path>
              <a:path w="500379" h="111125">
                <a:moveTo>
                  <a:pt x="481457" y="46989"/>
                </a:moveTo>
                <a:lnTo>
                  <a:pt x="476631" y="46989"/>
                </a:lnTo>
                <a:lnTo>
                  <a:pt x="476631" y="63500"/>
                </a:lnTo>
                <a:lnTo>
                  <a:pt x="481457" y="63500"/>
                </a:lnTo>
                <a:lnTo>
                  <a:pt x="481457" y="46989"/>
                </a:lnTo>
                <a:close/>
              </a:path>
              <a:path w="500379" h="111125">
                <a:moveTo>
                  <a:pt x="481457" y="45719"/>
                </a:moveTo>
                <a:lnTo>
                  <a:pt x="446214" y="45757"/>
                </a:lnTo>
                <a:lnTo>
                  <a:pt x="462499" y="55256"/>
                </a:lnTo>
                <a:lnTo>
                  <a:pt x="476631" y="46989"/>
                </a:lnTo>
                <a:lnTo>
                  <a:pt x="481457" y="46989"/>
                </a:lnTo>
                <a:lnTo>
                  <a:pt x="481457" y="45719"/>
                </a:lnTo>
                <a:close/>
              </a:path>
              <a:path w="500379" h="111125">
                <a:moveTo>
                  <a:pt x="405384" y="0"/>
                </a:moveTo>
                <a:lnTo>
                  <a:pt x="399542" y="1524"/>
                </a:lnTo>
                <a:lnTo>
                  <a:pt x="397001" y="6095"/>
                </a:lnTo>
                <a:lnTo>
                  <a:pt x="394335" y="10668"/>
                </a:lnTo>
                <a:lnTo>
                  <a:pt x="395859" y="16382"/>
                </a:lnTo>
                <a:lnTo>
                  <a:pt x="446214" y="45757"/>
                </a:lnTo>
                <a:lnTo>
                  <a:pt x="484001" y="45719"/>
                </a:lnTo>
                <a:lnTo>
                  <a:pt x="405384" y="0"/>
                </a:lnTo>
                <a:close/>
              </a:path>
            </a:pathLst>
          </a:custGeom>
          <a:solidFill>
            <a:srgbClr val="3891A7"/>
          </a:solidFill>
        </p:spPr>
        <p:txBody>
          <a:bodyPr wrap="square" lIns="0" tIns="0" rIns="0" bIns="0" rtlCol="0"/>
          <a:lstStyle/>
          <a:p>
            <a:endParaRPr/>
          </a:p>
        </p:txBody>
      </p:sp>
      <p:sp>
        <p:nvSpPr>
          <p:cNvPr id="40" name="object 40"/>
          <p:cNvSpPr/>
          <p:nvPr/>
        </p:nvSpPr>
        <p:spPr>
          <a:xfrm>
            <a:off x="6357239" y="4715764"/>
            <a:ext cx="404495" cy="111125"/>
          </a:xfrm>
          <a:custGeom>
            <a:avLst/>
            <a:gdLst/>
            <a:ahLst/>
            <a:cxnLst/>
            <a:rect l="l" t="t" r="r" b="b"/>
            <a:pathLst>
              <a:path w="404495" h="111125">
                <a:moveTo>
                  <a:pt x="387697" y="45593"/>
                </a:moveTo>
                <a:lnTo>
                  <a:pt x="385190" y="45593"/>
                </a:lnTo>
                <a:lnTo>
                  <a:pt x="385190" y="64643"/>
                </a:lnTo>
                <a:lnTo>
                  <a:pt x="350113" y="64712"/>
                </a:lnTo>
                <a:lnTo>
                  <a:pt x="299719" y="94234"/>
                </a:lnTo>
                <a:lnTo>
                  <a:pt x="298195" y="100075"/>
                </a:lnTo>
                <a:lnTo>
                  <a:pt x="300863" y="104521"/>
                </a:lnTo>
                <a:lnTo>
                  <a:pt x="303530" y="109093"/>
                </a:lnTo>
                <a:lnTo>
                  <a:pt x="309371" y="110617"/>
                </a:lnTo>
                <a:lnTo>
                  <a:pt x="404113" y="55118"/>
                </a:lnTo>
                <a:lnTo>
                  <a:pt x="387697" y="45593"/>
                </a:lnTo>
                <a:close/>
              </a:path>
              <a:path w="404495" h="111125">
                <a:moveTo>
                  <a:pt x="349917" y="45662"/>
                </a:moveTo>
                <a:lnTo>
                  <a:pt x="0" y="46355"/>
                </a:lnTo>
                <a:lnTo>
                  <a:pt x="126" y="65405"/>
                </a:lnTo>
                <a:lnTo>
                  <a:pt x="350113" y="64712"/>
                </a:lnTo>
                <a:lnTo>
                  <a:pt x="366332" y="55210"/>
                </a:lnTo>
                <a:lnTo>
                  <a:pt x="349917" y="45662"/>
                </a:lnTo>
                <a:close/>
              </a:path>
              <a:path w="404495" h="111125">
                <a:moveTo>
                  <a:pt x="366332" y="55210"/>
                </a:moveTo>
                <a:lnTo>
                  <a:pt x="350113" y="64712"/>
                </a:lnTo>
                <a:lnTo>
                  <a:pt x="385190" y="64643"/>
                </a:lnTo>
                <a:lnTo>
                  <a:pt x="385190" y="63373"/>
                </a:lnTo>
                <a:lnTo>
                  <a:pt x="380364" y="63373"/>
                </a:lnTo>
                <a:lnTo>
                  <a:pt x="366332" y="55210"/>
                </a:lnTo>
                <a:close/>
              </a:path>
              <a:path w="404495" h="111125">
                <a:moveTo>
                  <a:pt x="380364" y="46990"/>
                </a:moveTo>
                <a:lnTo>
                  <a:pt x="366332" y="55210"/>
                </a:lnTo>
                <a:lnTo>
                  <a:pt x="380364" y="63373"/>
                </a:lnTo>
                <a:lnTo>
                  <a:pt x="380364" y="46990"/>
                </a:lnTo>
                <a:close/>
              </a:path>
              <a:path w="404495" h="111125">
                <a:moveTo>
                  <a:pt x="385190" y="46990"/>
                </a:moveTo>
                <a:lnTo>
                  <a:pt x="380364" y="46990"/>
                </a:lnTo>
                <a:lnTo>
                  <a:pt x="380364" y="63373"/>
                </a:lnTo>
                <a:lnTo>
                  <a:pt x="385190" y="63373"/>
                </a:lnTo>
                <a:lnTo>
                  <a:pt x="385190" y="46990"/>
                </a:lnTo>
                <a:close/>
              </a:path>
              <a:path w="404495" h="111125">
                <a:moveTo>
                  <a:pt x="385190" y="45593"/>
                </a:moveTo>
                <a:lnTo>
                  <a:pt x="349917" y="45662"/>
                </a:lnTo>
                <a:lnTo>
                  <a:pt x="366332" y="55210"/>
                </a:lnTo>
                <a:lnTo>
                  <a:pt x="380364" y="46990"/>
                </a:lnTo>
                <a:lnTo>
                  <a:pt x="385190" y="46990"/>
                </a:lnTo>
                <a:lnTo>
                  <a:pt x="385190" y="45593"/>
                </a:lnTo>
                <a:close/>
              </a:path>
              <a:path w="404495" h="111125">
                <a:moveTo>
                  <a:pt x="309117" y="0"/>
                </a:moveTo>
                <a:lnTo>
                  <a:pt x="303276" y="1524"/>
                </a:lnTo>
                <a:lnTo>
                  <a:pt x="300736" y="6096"/>
                </a:lnTo>
                <a:lnTo>
                  <a:pt x="298068" y="10668"/>
                </a:lnTo>
                <a:lnTo>
                  <a:pt x="299592" y="16510"/>
                </a:lnTo>
                <a:lnTo>
                  <a:pt x="304164" y="19050"/>
                </a:lnTo>
                <a:lnTo>
                  <a:pt x="349917" y="45662"/>
                </a:lnTo>
                <a:lnTo>
                  <a:pt x="387697" y="45593"/>
                </a:lnTo>
                <a:lnTo>
                  <a:pt x="309117" y="0"/>
                </a:lnTo>
                <a:close/>
              </a:path>
            </a:pathLst>
          </a:custGeom>
          <a:solidFill>
            <a:srgbClr val="3891A7"/>
          </a:solidFill>
        </p:spPr>
        <p:txBody>
          <a:bodyPr wrap="square" lIns="0" tIns="0" rIns="0" bIns="0" rtlCol="0"/>
          <a:lstStyle/>
          <a:p>
            <a:endParaRPr/>
          </a:p>
        </p:txBody>
      </p:sp>
      <p:sp>
        <p:nvSpPr>
          <p:cNvPr id="41" name="object 41"/>
          <p:cNvSpPr txBox="1"/>
          <p:nvPr/>
        </p:nvSpPr>
        <p:spPr>
          <a:xfrm>
            <a:off x="6761353" y="4456645"/>
            <a:ext cx="2106295" cy="628650"/>
          </a:xfrm>
          <a:prstGeom prst="rect">
            <a:avLst/>
          </a:prstGeom>
          <a:solidFill>
            <a:srgbClr val="FDD36C"/>
          </a:solidFill>
          <a:ln w="19050">
            <a:solidFill>
              <a:srgbClr val="3891A7"/>
            </a:solidFill>
          </a:ln>
        </p:spPr>
        <p:txBody>
          <a:bodyPr vert="horz" wrap="square" lIns="0" tIns="38100" rIns="0" bIns="0" rtlCol="0">
            <a:spAutoFit/>
          </a:bodyPr>
          <a:lstStyle/>
          <a:p>
            <a:pPr marL="92710" marR="84455" algn="ctr">
              <a:lnSpc>
                <a:spcPct val="100000"/>
              </a:lnSpc>
              <a:spcBef>
                <a:spcPts val="300"/>
              </a:spcBef>
            </a:pPr>
            <a:r>
              <a:rPr sz="1150" b="1" dirty="0">
                <a:latin typeface="Microsoft JhengHei"/>
                <a:cs typeface="Microsoft JhengHei"/>
              </a:rPr>
              <a:t>參照中央主管機關公告</a:t>
            </a:r>
            <a:r>
              <a:rPr sz="1150" b="1" spc="-10" dirty="0">
                <a:latin typeface="Microsoft JhengHei"/>
                <a:cs typeface="Microsoft JhengHei"/>
              </a:rPr>
              <a:t>之</a:t>
            </a:r>
            <a:r>
              <a:rPr sz="1150" b="1" dirty="0">
                <a:latin typeface="Microsoft JhengHei"/>
                <a:cs typeface="Microsoft JhengHei"/>
              </a:rPr>
              <a:t>採樣  分析建議方法，或運用</a:t>
            </a:r>
            <a:r>
              <a:rPr sz="1150" b="1" spc="-10" dirty="0">
                <a:latin typeface="Microsoft JhengHei"/>
                <a:cs typeface="Microsoft JhengHei"/>
              </a:rPr>
              <a:t>定</a:t>
            </a:r>
            <a:r>
              <a:rPr sz="1150" b="1" dirty="0">
                <a:latin typeface="Microsoft JhengHei"/>
                <a:cs typeface="Microsoft JhengHei"/>
              </a:rPr>
              <a:t>量推  估模式實施暴露評估</a:t>
            </a:r>
            <a:endParaRPr sz="1150">
              <a:latin typeface="Microsoft JhengHei"/>
              <a:cs typeface="Microsoft JhengHei"/>
            </a:endParaRPr>
          </a:p>
        </p:txBody>
      </p:sp>
      <p:sp>
        <p:nvSpPr>
          <p:cNvPr id="42" name="object 42"/>
          <p:cNvSpPr txBox="1"/>
          <p:nvPr/>
        </p:nvSpPr>
        <p:spPr>
          <a:xfrm>
            <a:off x="6415278" y="4539995"/>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43" name="object 43"/>
          <p:cNvSpPr/>
          <p:nvPr/>
        </p:nvSpPr>
        <p:spPr>
          <a:xfrm>
            <a:off x="1904110" y="5086603"/>
            <a:ext cx="3166745" cy="347980"/>
          </a:xfrm>
          <a:custGeom>
            <a:avLst/>
            <a:gdLst/>
            <a:ahLst/>
            <a:cxnLst/>
            <a:rect l="l" t="t" r="r" b="b"/>
            <a:pathLst>
              <a:path w="3166745" h="347979">
                <a:moveTo>
                  <a:pt x="10668" y="241681"/>
                </a:moveTo>
                <a:lnTo>
                  <a:pt x="6095" y="244348"/>
                </a:lnTo>
                <a:lnTo>
                  <a:pt x="1524" y="246888"/>
                </a:lnTo>
                <a:lnTo>
                  <a:pt x="0" y="252730"/>
                </a:lnTo>
                <a:lnTo>
                  <a:pt x="55371" y="347599"/>
                </a:lnTo>
                <a:lnTo>
                  <a:pt x="66390" y="328676"/>
                </a:lnTo>
                <a:lnTo>
                  <a:pt x="45846" y="328676"/>
                </a:lnTo>
                <a:lnTo>
                  <a:pt x="45719" y="293497"/>
                </a:lnTo>
                <a:lnTo>
                  <a:pt x="19050" y="247777"/>
                </a:lnTo>
                <a:lnTo>
                  <a:pt x="16509" y="243205"/>
                </a:lnTo>
                <a:lnTo>
                  <a:pt x="10668" y="241681"/>
                </a:lnTo>
                <a:close/>
              </a:path>
              <a:path w="3166745" h="347979">
                <a:moveTo>
                  <a:pt x="45846" y="293714"/>
                </a:moveTo>
                <a:lnTo>
                  <a:pt x="45846" y="328676"/>
                </a:lnTo>
                <a:lnTo>
                  <a:pt x="64896" y="328676"/>
                </a:lnTo>
                <a:lnTo>
                  <a:pt x="64896" y="323977"/>
                </a:lnTo>
                <a:lnTo>
                  <a:pt x="47116" y="323977"/>
                </a:lnTo>
                <a:lnTo>
                  <a:pt x="55308" y="309934"/>
                </a:lnTo>
                <a:lnTo>
                  <a:pt x="45846" y="293714"/>
                </a:lnTo>
                <a:close/>
              </a:path>
              <a:path w="3166745" h="347979">
                <a:moveTo>
                  <a:pt x="100075" y="241681"/>
                </a:moveTo>
                <a:lnTo>
                  <a:pt x="94233" y="243205"/>
                </a:lnTo>
                <a:lnTo>
                  <a:pt x="64896" y="293497"/>
                </a:lnTo>
                <a:lnTo>
                  <a:pt x="64896" y="328676"/>
                </a:lnTo>
                <a:lnTo>
                  <a:pt x="66390" y="328676"/>
                </a:lnTo>
                <a:lnTo>
                  <a:pt x="110616" y="252730"/>
                </a:lnTo>
                <a:lnTo>
                  <a:pt x="109093" y="246888"/>
                </a:lnTo>
                <a:lnTo>
                  <a:pt x="104520" y="244348"/>
                </a:lnTo>
                <a:lnTo>
                  <a:pt x="100075" y="241681"/>
                </a:lnTo>
                <a:close/>
              </a:path>
              <a:path w="3166745" h="347979">
                <a:moveTo>
                  <a:pt x="55308" y="309934"/>
                </a:moveTo>
                <a:lnTo>
                  <a:pt x="47116" y="323977"/>
                </a:lnTo>
                <a:lnTo>
                  <a:pt x="63500" y="323977"/>
                </a:lnTo>
                <a:lnTo>
                  <a:pt x="55308" y="309934"/>
                </a:lnTo>
                <a:close/>
              </a:path>
              <a:path w="3166745" h="347979">
                <a:moveTo>
                  <a:pt x="64896" y="293497"/>
                </a:moveTo>
                <a:lnTo>
                  <a:pt x="55308" y="309934"/>
                </a:lnTo>
                <a:lnTo>
                  <a:pt x="63500" y="323977"/>
                </a:lnTo>
                <a:lnTo>
                  <a:pt x="64896" y="323977"/>
                </a:lnTo>
                <a:lnTo>
                  <a:pt x="64896" y="293497"/>
                </a:lnTo>
                <a:close/>
              </a:path>
              <a:path w="3166745" h="347979">
                <a:moveTo>
                  <a:pt x="3147694" y="164211"/>
                </a:moveTo>
                <a:lnTo>
                  <a:pt x="50037" y="164211"/>
                </a:lnTo>
                <a:lnTo>
                  <a:pt x="45846" y="168529"/>
                </a:lnTo>
                <a:lnTo>
                  <a:pt x="45846" y="293714"/>
                </a:lnTo>
                <a:lnTo>
                  <a:pt x="55308" y="309934"/>
                </a:lnTo>
                <a:lnTo>
                  <a:pt x="64769" y="293714"/>
                </a:lnTo>
                <a:lnTo>
                  <a:pt x="64896" y="183261"/>
                </a:lnTo>
                <a:lnTo>
                  <a:pt x="55371" y="183261"/>
                </a:lnTo>
                <a:lnTo>
                  <a:pt x="64896" y="173736"/>
                </a:lnTo>
                <a:lnTo>
                  <a:pt x="3147694" y="173736"/>
                </a:lnTo>
                <a:lnTo>
                  <a:pt x="3147694" y="164211"/>
                </a:lnTo>
                <a:close/>
              </a:path>
              <a:path w="3166745" h="347979">
                <a:moveTo>
                  <a:pt x="64896" y="173736"/>
                </a:moveTo>
                <a:lnTo>
                  <a:pt x="55371" y="183261"/>
                </a:lnTo>
                <a:lnTo>
                  <a:pt x="64896" y="183261"/>
                </a:lnTo>
                <a:lnTo>
                  <a:pt x="64896" y="173736"/>
                </a:lnTo>
                <a:close/>
              </a:path>
              <a:path w="3166745" h="347979">
                <a:moveTo>
                  <a:pt x="3166744" y="164211"/>
                </a:moveTo>
                <a:lnTo>
                  <a:pt x="3157219" y="164211"/>
                </a:lnTo>
                <a:lnTo>
                  <a:pt x="3147694" y="173736"/>
                </a:lnTo>
                <a:lnTo>
                  <a:pt x="64896" y="173736"/>
                </a:lnTo>
                <a:lnTo>
                  <a:pt x="64896" y="183261"/>
                </a:lnTo>
                <a:lnTo>
                  <a:pt x="3162427" y="183261"/>
                </a:lnTo>
                <a:lnTo>
                  <a:pt x="3166744" y="179070"/>
                </a:lnTo>
                <a:lnTo>
                  <a:pt x="3166744" y="164211"/>
                </a:lnTo>
                <a:close/>
              </a:path>
              <a:path w="3166745" h="347979">
                <a:moveTo>
                  <a:pt x="3166744" y="0"/>
                </a:moveTo>
                <a:lnTo>
                  <a:pt x="3147694" y="0"/>
                </a:lnTo>
                <a:lnTo>
                  <a:pt x="3147694" y="173736"/>
                </a:lnTo>
                <a:lnTo>
                  <a:pt x="3157219" y="164211"/>
                </a:lnTo>
                <a:lnTo>
                  <a:pt x="3166744" y="164211"/>
                </a:lnTo>
                <a:lnTo>
                  <a:pt x="3166744" y="0"/>
                </a:lnTo>
                <a:close/>
              </a:path>
            </a:pathLst>
          </a:custGeom>
          <a:solidFill>
            <a:srgbClr val="348FA6"/>
          </a:solidFill>
        </p:spPr>
        <p:txBody>
          <a:bodyPr wrap="square" lIns="0" tIns="0" rIns="0" bIns="0" rtlCol="0"/>
          <a:lstStyle/>
          <a:p>
            <a:endParaRPr/>
          </a:p>
        </p:txBody>
      </p:sp>
      <p:sp>
        <p:nvSpPr>
          <p:cNvPr id="44" name="object 44"/>
          <p:cNvSpPr txBox="1"/>
          <p:nvPr/>
        </p:nvSpPr>
        <p:spPr>
          <a:xfrm>
            <a:off x="3755644" y="3519131"/>
            <a:ext cx="2592070" cy="628650"/>
          </a:xfrm>
          <a:prstGeom prst="rect">
            <a:avLst/>
          </a:prstGeom>
          <a:solidFill>
            <a:srgbClr val="FDD36C"/>
          </a:solidFill>
          <a:ln w="19050">
            <a:solidFill>
              <a:srgbClr val="3891A7"/>
            </a:solidFill>
          </a:ln>
        </p:spPr>
        <p:txBody>
          <a:bodyPr vert="horz" wrap="square" lIns="0" tIns="38100" rIns="0" bIns="0" rtlCol="0">
            <a:spAutoFit/>
          </a:bodyPr>
          <a:lstStyle/>
          <a:p>
            <a:pPr marL="116205" marR="108585" algn="ctr">
              <a:lnSpc>
                <a:spcPct val="100000"/>
              </a:lnSpc>
              <a:spcBef>
                <a:spcPts val="300"/>
              </a:spcBef>
            </a:pPr>
            <a:r>
              <a:rPr sz="1150" b="1" dirty="0">
                <a:latin typeface="Microsoft JhengHei"/>
                <a:cs typeface="Microsoft JhengHei"/>
              </a:rPr>
              <a:t>依規定之監測及期程實</a:t>
            </a:r>
            <a:r>
              <a:rPr sz="1150" b="1" spc="-10" dirty="0">
                <a:latin typeface="Microsoft JhengHei"/>
                <a:cs typeface="Microsoft JhengHei"/>
              </a:rPr>
              <a:t>施</a:t>
            </a:r>
            <a:r>
              <a:rPr sz="1150" b="1" dirty="0">
                <a:latin typeface="Microsoft JhengHei"/>
                <a:cs typeface="Microsoft JhengHei"/>
              </a:rPr>
              <a:t>暴露</a:t>
            </a:r>
            <a:r>
              <a:rPr sz="1150" b="1" spc="-10" dirty="0">
                <a:latin typeface="Microsoft JhengHei"/>
                <a:cs typeface="Microsoft JhengHei"/>
              </a:rPr>
              <a:t>評</a:t>
            </a:r>
            <a:r>
              <a:rPr sz="1150" b="1" dirty="0">
                <a:latin typeface="Microsoft JhengHei"/>
                <a:cs typeface="Microsoft JhengHei"/>
              </a:rPr>
              <a:t>估，  必要時輔以其他定量、</a:t>
            </a:r>
            <a:r>
              <a:rPr sz="1150" b="1" spc="-10" dirty="0">
                <a:latin typeface="Microsoft JhengHei"/>
                <a:cs typeface="Microsoft JhengHei"/>
              </a:rPr>
              <a:t>半</a:t>
            </a:r>
            <a:r>
              <a:rPr sz="1150" b="1" dirty="0">
                <a:latin typeface="Microsoft JhengHei"/>
                <a:cs typeface="Microsoft JhengHei"/>
              </a:rPr>
              <a:t>定量</a:t>
            </a:r>
            <a:r>
              <a:rPr sz="1150" b="1" spc="-10" dirty="0">
                <a:latin typeface="Microsoft JhengHei"/>
                <a:cs typeface="Microsoft JhengHei"/>
              </a:rPr>
              <a:t>評</a:t>
            </a:r>
            <a:r>
              <a:rPr sz="1150" b="1" dirty="0">
                <a:latin typeface="Microsoft JhengHei"/>
                <a:cs typeface="Microsoft JhengHei"/>
              </a:rPr>
              <a:t>估模  式或工具實施之</a:t>
            </a:r>
            <a:endParaRPr sz="1150" dirty="0">
              <a:latin typeface="Microsoft JhengHei"/>
              <a:cs typeface="Microsoft JhengHei"/>
            </a:endParaRPr>
          </a:p>
        </p:txBody>
      </p:sp>
      <p:sp>
        <p:nvSpPr>
          <p:cNvPr id="45" name="object 45"/>
          <p:cNvSpPr/>
          <p:nvPr/>
        </p:nvSpPr>
        <p:spPr>
          <a:xfrm>
            <a:off x="3255390" y="4716017"/>
            <a:ext cx="509905" cy="111125"/>
          </a:xfrm>
          <a:custGeom>
            <a:avLst/>
            <a:gdLst/>
            <a:ahLst/>
            <a:cxnLst/>
            <a:rect l="l" t="t" r="r" b="b"/>
            <a:pathLst>
              <a:path w="509904" h="111125">
                <a:moveTo>
                  <a:pt x="455765" y="65041"/>
                </a:moveTo>
                <a:lnTo>
                  <a:pt x="405384" y="94233"/>
                </a:lnTo>
                <a:lnTo>
                  <a:pt x="403860" y="100075"/>
                </a:lnTo>
                <a:lnTo>
                  <a:pt x="406526" y="104647"/>
                </a:lnTo>
                <a:lnTo>
                  <a:pt x="409067" y="109092"/>
                </a:lnTo>
                <a:lnTo>
                  <a:pt x="414909" y="110743"/>
                </a:lnTo>
                <a:lnTo>
                  <a:pt x="493488" y="65150"/>
                </a:lnTo>
                <a:lnTo>
                  <a:pt x="455765" y="65041"/>
                </a:lnTo>
                <a:close/>
              </a:path>
              <a:path w="509904" h="111125">
                <a:moveTo>
                  <a:pt x="472168" y="55543"/>
                </a:moveTo>
                <a:lnTo>
                  <a:pt x="455765" y="65041"/>
                </a:lnTo>
                <a:lnTo>
                  <a:pt x="490982" y="65150"/>
                </a:lnTo>
                <a:lnTo>
                  <a:pt x="490991" y="63753"/>
                </a:lnTo>
                <a:lnTo>
                  <a:pt x="486156" y="63753"/>
                </a:lnTo>
                <a:lnTo>
                  <a:pt x="472168" y="55543"/>
                </a:lnTo>
                <a:close/>
              </a:path>
              <a:path w="509904" h="111125">
                <a:moveTo>
                  <a:pt x="415289" y="0"/>
                </a:moveTo>
                <a:lnTo>
                  <a:pt x="409448" y="1523"/>
                </a:lnTo>
                <a:lnTo>
                  <a:pt x="404113" y="10667"/>
                </a:lnTo>
                <a:lnTo>
                  <a:pt x="405638" y="16509"/>
                </a:lnTo>
                <a:lnTo>
                  <a:pt x="455894" y="45991"/>
                </a:lnTo>
                <a:lnTo>
                  <a:pt x="491109" y="46100"/>
                </a:lnTo>
                <a:lnTo>
                  <a:pt x="490982" y="65150"/>
                </a:lnTo>
                <a:lnTo>
                  <a:pt x="493488" y="65150"/>
                </a:lnTo>
                <a:lnTo>
                  <a:pt x="509905" y="55625"/>
                </a:lnTo>
                <a:lnTo>
                  <a:pt x="419735" y="2666"/>
                </a:lnTo>
                <a:lnTo>
                  <a:pt x="415289" y="0"/>
                </a:lnTo>
                <a:close/>
              </a:path>
              <a:path w="509904" h="111125">
                <a:moveTo>
                  <a:pt x="126" y="44576"/>
                </a:moveTo>
                <a:lnTo>
                  <a:pt x="0" y="63626"/>
                </a:lnTo>
                <a:lnTo>
                  <a:pt x="455765" y="65041"/>
                </a:lnTo>
                <a:lnTo>
                  <a:pt x="472168" y="55543"/>
                </a:lnTo>
                <a:lnTo>
                  <a:pt x="455894" y="45991"/>
                </a:lnTo>
                <a:lnTo>
                  <a:pt x="126" y="44576"/>
                </a:lnTo>
                <a:close/>
              </a:path>
              <a:path w="509904" h="111125">
                <a:moveTo>
                  <a:pt x="486283" y="47370"/>
                </a:moveTo>
                <a:lnTo>
                  <a:pt x="472168" y="55543"/>
                </a:lnTo>
                <a:lnTo>
                  <a:pt x="486156" y="63753"/>
                </a:lnTo>
                <a:lnTo>
                  <a:pt x="486283" y="47370"/>
                </a:lnTo>
                <a:close/>
              </a:path>
              <a:path w="509904" h="111125">
                <a:moveTo>
                  <a:pt x="491100" y="47370"/>
                </a:moveTo>
                <a:lnTo>
                  <a:pt x="486283" y="47370"/>
                </a:lnTo>
                <a:lnTo>
                  <a:pt x="486156" y="63753"/>
                </a:lnTo>
                <a:lnTo>
                  <a:pt x="490991" y="63753"/>
                </a:lnTo>
                <a:lnTo>
                  <a:pt x="491100" y="47370"/>
                </a:lnTo>
                <a:close/>
              </a:path>
              <a:path w="509904" h="111125">
                <a:moveTo>
                  <a:pt x="455894" y="45991"/>
                </a:moveTo>
                <a:lnTo>
                  <a:pt x="472168" y="55543"/>
                </a:lnTo>
                <a:lnTo>
                  <a:pt x="486283" y="47370"/>
                </a:lnTo>
                <a:lnTo>
                  <a:pt x="491100" y="47370"/>
                </a:lnTo>
                <a:lnTo>
                  <a:pt x="491109" y="46100"/>
                </a:lnTo>
                <a:lnTo>
                  <a:pt x="455894" y="45991"/>
                </a:lnTo>
                <a:close/>
              </a:path>
            </a:pathLst>
          </a:custGeom>
          <a:solidFill>
            <a:srgbClr val="3891A7"/>
          </a:solidFill>
        </p:spPr>
        <p:txBody>
          <a:bodyPr wrap="square" lIns="0" tIns="0" rIns="0" bIns="0" rtlCol="0"/>
          <a:lstStyle/>
          <a:p>
            <a:endParaRPr/>
          </a:p>
        </p:txBody>
      </p:sp>
      <p:sp>
        <p:nvSpPr>
          <p:cNvPr id="46" name="object 46"/>
          <p:cNvSpPr txBox="1"/>
          <p:nvPr/>
        </p:nvSpPr>
        <p:spPr>
          <a:xfrm>
            <a:off x="4476750" y="4417314"/>
            <a:ext cx="1170305" cy="979805"/>
          </a:xfrm>
          <a:prstGeom prst="rect">
            <a:avLst/>
          </a:prstGeom>
        </p:spPr>
        <p:txBody>
          <a:bodyPr vert="horz" wrap="square" lIns="0" tIns="0" rIns="0" bIns="0" rtlCol="0">
            <a:spAutoFit/>
          </a:bodyPr>
          <a:lstStyle/>
          <a:p>
            <a:pPr marL="12065" marR="5080" indent="-32384" algn="ctr">
              <a:lnSpc>
                <a:spcPct val="100000"/>
              </a:lnSpc>
            </a:pPr>
            <a:r>
              <a:rPr sz="1150" b="1" dirty="0">
                <a:latin typeface="Microsoft JhengHei"/>
                <a:cs typeface="Microsoft JhengHei"/>
              </a:rPr>
              <a:t>從事特別危害健  康作業人數 ≧  </a:t>
            </a:r>
            <a:r>
              <a:rPr sz="1150" b="1" spc="-5" dirty="0">
                <a:latin typeface="Microsoft JhengHei"/>
                <a:cs typeface="Microsoft JhengHei"/>
              </a:rPr>
              <a:t>100人，或總勞  </a:t>
            </a:r>
            <a:r>
              <a:rPr sz="1150" b="1" dirty="0">
                <a:latin typeface="Microsoft JhengHei"/>
                <a:cs typeface="Microsoft JhengHei"/>
              </a:rPr>
              <a:t>工人數 ≧</a:t>
            </a:r>
            <a:r>
              <a:rPr sz="1150" b="1" spc="-90" dirty="0">
                <a:latin typeface="Microsoft JhengHei"/>
                <a:cs typeface="Microsoft JhengHei"/>
              </a:rPr>
              <a:t> </a:t>
            </a:r>
            <a:r>
              <a:rPr sz="1150" b="1" spc="-5" dirty="0">
                <a:latin typeface="Microsoft JhengHei"/>
                <a:cs typeface="Microsoft JhengHei"/>
              </a:rPr>
              <a:t>500人？</a:t>
            </a:r>
            <a:endParaRPr sz="1150">
              <a:latin typeface="Microsoft JhengHei"/>
              <a:cs typeface="Microsoft JhengHei"/>
            </a:endParaRPr>
          </a:p>
          <a:p>
            <a:pPr marL="174625" algn="ctr">
              <a:lnSpc>
                <a:spcPct val="100000"/>
              </a:lnSpc>
              <a:spcBef>
                <a:spcPts val="720"/>
              </a:spcBef>
            </a:pPr>
            <a:r>
              <a:rPr sz="1150" b="1" dirty="0">
                <a:solidFill>
                  <a:srgbClr val="C32C2D"/>
                </a:solidFill>
                <a:latin typeface="Microsoft JhengHei"/>
                <a:cs typeface="Microsoft JhengHei"/>
              </a:rPr>
              <a:t>否</a:t>
            </a:r>
            <a:endParaRPr sz="1150">
              <a:latin typeface="Microsoft JhengHei"/>
              <a:cs typeface="Microsoft JhengHei"/>
            </a:endParaRPr>
          </a:p>
        </p:txBody>
      </p:sp>
      <p:sp>
        <p:nvSpPr>
          <p:cNvPr id="47" name="object 47"/>
          <p:cNvSpPr txBox="1"/>
          <p:nvPr/>
        </p:nvSpPr>
        <p:spPr>
          <a:xfrm>
            <a:off x="1434591" y="3567176"/>
            <a:ext cx="1049655" cy="810895"/>
          </a:xfrm>
          <a:prstGeom prst="rect">
            <a:avLst/>
          </a:prstGeom>
        </p:spPr>
        <p:txBody>
          <a:bodyPr vert="horz" wrap="square" lIns="0" tIns="0" rIns="0" bIns="0" rtlCol="0">
            <a:spAutoFit/>
          </a:bodyPr>
          <a:lstStyle/>
          <a:p>
            <a:pPr marL="12065" marR="5080" algn="ctr">
              <a:lnSpc>
                <a:spcPct val="100000"/>
              </a:lnSpc>
            </a:pPr>
            <a:r>
              <a:rPr sz="1150" b="1" dirty="0">
                <a:latin typeface="Microsoft JhengHei"/>
                <a:cs typeface="Microsoft JhengHei"/>
              </a:rPr>
              <a:t>是否為依監測辦  法規定，應辦理  監測者？</a:t>
            </a:r>
            <a:endParaRPr sz="1150">
              <a:latin typeface="Microsoft JhengHei"/>
              <a:cs typeface="Microsoft JhengHei"/>
            </a:endParaRPr>
          </a:p>
          <a:p>
            <a:pPr marL="601345">
              <a:lnSpc>
                <a:spcPct val="100000"/>
              </a:lnSpc>
              <a:spcBef>
                <a:spcPts val="770"/>
              </a:spcBef>
            </a:pPr>
            <a:r>
              <a:rPr sz="1150" b="1" dirty="0">
                <a:solidFill>
                  <a:srgbClr val="C32C2D"/>
                </a:solidFill>
                <a:latin typeface="Microsoft JhengHei"/>
                <a:cs typeface="Microsoft JhengHei"/>
              </a:rPr>
              <a:t>否</a:t>
            </a:r>
            <a:endParaRPr sz="1150">
              <a:latin typeface="Microsoft JhengHei"/>
              <a:cs typeface="Microsoft JhengHei"/>
            </a:endParaRPr>
          </a:p>
        </p:txBody>
      </p:sp>
      <p:sp>
        <p:nvSpPr>
          <p:cNvPr id="48" name="object 48"/>
          <p:cNvSpPr/>
          <p:nvPr/>
        </p:nvSpPr>
        <p:spPr>
          <a:xfrm>
            <a:off x="6347714" y="3778250"/>
            <a:ext cx="414020" cy="111125"/>
          </a:xfrm>
          <a:custGeom>
            <a:avLst/>
            <a:gdLst/>
            <a:ahLst/>
            <a:cxnLst/>
            <a:rect l="l" t="t" r="r" b="b"/>
            <a:pathLst>
              <a:path w="414020" h="111125">
                <a:moveTo>
                  <a:pt x="375828" y="55297"/>
                </a:moveTo>
                <a:lnTo>
                  <a:pt x="309117" y="94106"/>
                </a:lnTo>
                <a:lnTo>
                  <a:pt x="307593" y="99949"/>
                </a:lnTo>
                <a:lnTo>
                  <a:pt x="312928" y="109093"/>
                </a:lnTo>
                <a:lnTo>
                  <a:pt x="318769" y="110617"/>
                </a:lnTo>
                <a:lnTo>
                  <a:pt x="397319" y="64769"/>
                </a:lnTo>
                <a:lnTo>
                  <a:pt x="394715" y="64769"/>
                </a:lnTo>
                <a:lnTo>
                  <a:pt x="394715" y="63500"/>
                </a:lnTo>
                <a:lnTo>
                  <a:pt x="389889" y="63500"/>
                </a:lnTo>
                <a:lnTo>
                  <a:pt x="375828" y="55297"/>
                </a:lnTo>
                <a:close/>
              </a:path>
              <a:path w="414020" h="111125">
                <a:moveTo>
                  <a:pt x="359410" y="45719"/>
                </a:moveTo>
                <a:lnTo>
                  <a:pt x="0" y="45719"/>
                </a:lnTo>
                <a:lnTo>
                  <a:pt x="0" y="64769"/>
                </a:lnTo>
                <a:lnTo>
                  <a:pt x="359545" y="64769"/>
                </a:lnTo>
                <a:lnTo>
                  <a:pt x="375828" y="55297"/>
                </a:lnTo>
                <a:lnTo>
                  <a:pt x="359410" y="45719"/>
                </a:lnTo>
                <a:close/>
              </a:path>
              <a:path w="414020" h="111125">
                <a:moveTo>
                  <a:pt x="397320" y="45719"/>
                </a:moveTo>
                <a:lnTo>
                  <a:pt x="394715" y="45719"/>
                </a:lnTo>
                <a:lnTo>
                  <a:pt x="394715" y="64769"/>
                </a:lnTo>
                <a:lnTo>
                  <a:pt x="397319" y="64769"/>
                </a:lnTo>
                <a:lnTo>
                  <a:pt x="413638" y="55244"/>
                </a:lnTo>
                <a:lnTo>
                  <a:pt x="397320" y="45719"/>
                </a:lnTo>
                <a:close/>
              </a:path>
              <a:path w="414020" h="111125">
                <a:moveTo>
                  <a:pt x="389889" y="47117"/>
                </a:moveTo>
                <a:lnTo>
                  <a:pt x="375828" y="55297"/>
                </a:lnTo>
                <a:lnTo>
                  <a:pt x="389889" y="63500"/>
                </a:lnTo>
                <a:lnTo>
                  <a:pt x="389889" y="47117"/>
                </a:lnTo>
                <a:close/>
              </a:path>
              <a:path w="414020" h="111125">
                <a:moveTo>
                  <a:pt x="394715" y="47117"/>
                </a:moveTo>
                <a:lnTo>
                  <a:pt x="389889" y="47117"/>
                </a:lnTo>
                <a:lnTo>
                  <a:pt x="389889" y="63500"/>
                </a:lnTo>
                <a:lnTo>
                  <a:pt x="394715" y="63500"/>
                </a:lnTo>
                <a:lnTo>
                  <a:pt x="394715" y="47117"/>
                </a:lnTo>
                <a:close/>
              </a:path>
              <a:path w="414020" h="111125">
                <a:moveTo>
                  <a:pt x="318769" y="0"/>
                </a:moveTo>
                <a:lnTo>
                  <a:pt x="312928" y="1524"/>
                </a:lnTo>
                <a:lnTo>
                  <a:pt x="310261" y="5968"/>
                </a:lnTo>
                <a:lnTo>
                  <a:pt x="307593" y="10541"/>
                </a:lnTo>
                <a:lnTo>
                  <a:pt x="309244" y="16382"/>
                </a:lnTo>
                <a:lnTo>
                  <a:pt x="313689" y="19050"/>
                </a:lnTo>
                <a:lnTo>
                  <a:pt x="375828" y="55297"/>
                </a:lnTo>
                <a:lnTo>
                  <a:pt x="389889" y="47117"/>
                </a:lnTo>
                <a:lnTo>
                  <a:pt x="394715" y="47117"/>
                </a:lnTo>
                <a:lnTo>
                  <a:pt x="394715" y="45719"/>
                </a:lnTo>
                <a:lnTo>
                  <a:pt x="397320" y="45719"/>
                </a:lnTo>
                <a:lnTo>
                  <a:pt x="323341" y="2539"/>
                </a:lnTo>
                <a:lnTo>
                  <a:pt x="318769" y="0"/>
                </a:lnTo>
                <a:close/>
              </a:path>
            </a:pathLst>
          </a:custGeom>
          <a:solidFill>
            <a:srgbClr val="3891A7"/>
          </a:solidFill>
        </p:spPr>
        <p:txBody>
          <a:bodyPr wrap="square" lIns="0" tIns="0" rIns="0" bIns="0" rtlCol="0"/>
          <a:lstStyle/>
          <a:p>
            <a:endParaRPr/>
          </a:p>
        </p:txBody>
      </p:sp>
      <p:sp>
        <p:nvSpPr>
          <p:cNvPr id="49" name="object 49"/>
          <p:cNvSpPr/>
          <p:nvPr/>
        </p:nvSpPr>
        <p:spPr>
          <a:xfrm>
            <a:off x="7758938" y="4003040"/>
            <a:ext cx="111125" cy="454025"/>
          </a:xfrm>
          <a:custGeom>
            <a:avLst/>
            <a:gdLst/>
            <a:ahLst/>
            <a:cxnLst/>
            <a:rect l="l" t="t" r="r" b="b"/>
            <a:pathLst>
              <a:path w="111125" h="454025">
                <a:moveTo>
                  <a:pt x="55371" y="37900"/>
                </a:moveTo>
                <a:lnTo>
                  <a:pt x="45846" y="54229"/>
                </a:lnTo>
                <a:lnTo>
                  <a:pt x="45846" y="453644"/>
                </a:lnTo>
                <a:lnTo>
                  <a:pt x="64896" y="453644"/>
                </a:lnTo>
                <a:lnTo>
                  <a:pt x="64896" y="54228"/>
                </a:lnTo>
                <a:lnTo>
                  <a:pt x="55371" y="37900"/>
                </a:lnTo>
                <a:close/>
              </a:path>
              <a:path w="111125" h="454025">
                <a:moveTo>
                  <a:pt x="55371" y="0"/>
                </a:moveTo>
                <a:lnTo>
                  <a:pt x="0" y="94868"/>
                </a:lnTo>
                <a:lnTo>
                  <a:pt x="1523" y="100711"/>
                </a:lnTo>
                <a:lnTo>
                  <a:pt x="10667" y="106045"/>
                </a:lnTo>
                <a:lnTo>
                  <a:pt x="16509" y="104393"/>
                </a:lnTo>
                <a:lnTo>
                  <a:pt x="19176" y="99949"/>
                </a:lnTo>
                <a:lnTo>
                  <a:pt x="45846" y="54229"/>
                </a:lnTo>
                <a:lnTo>
                  <a:pt x="45846" y="18923"/>
                </a:lnTo>
                <a:lnTo>
                  <a:pt x="66417" y="18923"/>
                </a:lnTo>
                <a:lnTo>
                  <a:pt x="55371" y="0"/>
                </a:lnTo>
                <a:close/>
              </a:path>
              <a:path w="111125" h="454025">
                <a:moveTo>
                  <a:pt x="66417" y="18923"/>
                </a:moveTo>
                <a:lnTo>
                  <a:pt x="64896" y="18923"/>
                </a:lnTo>
                <a:lnTo>
                  <a:pt x="64897" y="54229"/>
                </a:lnTo>
                <a:lnTo>
                  <a:pt x="91566" y="99949"/>
                </a:lnTo>
                <a:lnTo>
                  <a:pt x="94233" y="104393"/>
                </a:lnTo>
                <a:lnTo>
                  <a:pt x="100075" y="106045"/>
                </a:lnTo>
                <a:lnTo>
                  <a:pt x="104647" y="103378"/>
                </a:lnTo>
                <a:lnTo>
                  <a:pt x="109092" y="100711"/>
                </a:lnTo>
                <a:lnTo>
                  <a:pt x="110743" y="94868"/>
                </a:lnTo>
                <a:lnTo>
                  <a:pt x="66417" y="18923"/>
                </a:lnTo>
                <a:close/>
              </a:path>
              <a:path w="111125" h="454025">
                <a:moveTo>
                  <a:pt x="64896" y="18923"/>
                </a:moveTo>
                <a:lnTo>
                  <a:pt x="45846" y="18923"/>
                </a:lnTo>
                <a:lnTo>
                  <a:pt x="45846" y="54229"/>
                </a:lnTo>
                <a:lnTo>
                  <a:pt x="55371" y="37900"/>
                </a:lnTo>
                <a:lnTo>
                  <a:pt x="47116" y="23749"/>
                </a:lnTo>
                <a:lnTo>
                  <a:pt x="64896" y="23749"/>
                </a:lnTo>
                <a:lnTo>
                  <a:pt x="64896" y="18923"/>
                </a:lnTo>
                <a:close/>
              </a:path>
              <a:path w="111125" h="454025">
                <a:moveTo>
                  <a:pt x="64896" y="23749"/>
                </a:moveTo>
                <a:lnTo>
                  <a:pt x="63626" y="23749"/>
                </a:lnTo>
                <a:lnTo>
                  <a:pt x="55371" y="37900"/>
                </a:lnTo>
                <a:lnTo>
                  <a:pt x="64897" y="54229"/>
                </a:lnTo>
                <a:lnTo>
                  <a:pt x="64896" y="23749"/>
                </a:lnTo>
                <a:close/>
              </a:path>
              <a:path w="111125" h="454025">
                <a:moveTo>
                  <a:pt x="63626" y="23749"/>
                </a:moveTo>
                <a:lnTo>
                  <a:pt x="47116" y="23749"/>
                </a:lnTo>
                <a:lnTo>
                  <a:pt x="55371" y="37900"/>
                </a:lnTo>
                <a:lnTo>
                  <a:pt x="63626" y="23749"/>
                </a:lnTo>
                <a:close/>
              </a:path>
            </a:pathLst>
          </a:custGeom>
          <a:solidFill>
            <a:srgbClr val="3891A7"/>
          </a:solidFill>
        </p:spPr>
        <p:txBody>
          <a:bodyPr wrap="square" lIns="0" tIns="0" rIns="0" bIns="0" rtlCol="0"/>
          <a:lstStyle/>
          <a:p>
            <a:endParaRPr/>
          </a:p>
        </p:txBody>
      </p:sp>
      <p:sp>
        <p:nvSpPr>
          <p:cNvPr id="50" name="object 50"/>
          <p:cNvSpPr txBox="1"/>
          <p:nvPr/>
        </p:nvSpPr>
        <p:spPr>
          <a:xfrm>
            <a:off x="3315208" y="4539742"/>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是</a:t>
            </a:r>
            <a:endParaRPr sz="1150">
              <a:latin typeface="Microsoft JhengHei"/>
              <a:cs typeface="Microsoft JhengHei"/>
            </a:endParaRPr>
          </a:p>
        </p:txBody>
      </p:sp>
      <p:sp>
        <p:nvSpPr>
          <p:cNvPr id="51" name="object 51"/>
          <p:cNvSpPr/>
          <p:nvPr/>
        </p:nvSpPr>
        <p:spPr>
          <a:xfrm>
            <a:off x="3635883" y="5589244"/>
            <a:ext cx="4417060" cy="721995"/>
          </a:xfrm>
          <a:custGeom>
            <a:avLst/>
            <a:gdLst/>
            <a:ahLst/>
            <a:cxnLst/>
            <a:rect l="l" t="t" r="r" b="b"/>
            <a:pathLst>
              <a:path w="4417059" h="721995">
                <a:moveTo>
                  <a:pt x="0" y="721740"/>
                </a:moveTo>
                <a:lnTo>
                  <a:pt x="4416678" y="721740"/>
                </a:lnTo>
                <a:lnTo>
                  <a:pt x="4416678" y="0"/>
                </a:lnTo>
                <a:lnTo>
                  <a:pt x="0" y="0"/>
                </a:lnTo>
                <a:lnTo>
                  <a:pt x="0" y="721740"/>
                </a:lnTo>
                <a:close/>
              </a:path>
            </a:pathLst>
          </a:custGeom>
          <a:solidFill>
            <a:srgbClr val="FFFFFF"/>
          </a:solidFill>
        </p:spPr>
        <p:txBody>
          <a:bodyPr wrap="square" lIns="0" tIns="0" rIns="0" bIns="0" rtlCol="0"/>
          <a:lstStyle/>
          <a:p>
            <a:endParaRPr/>
          </a:p>
        </p:txBody>
      </p:sp>
      <p:sp>
        <p:nvSpPr>
          <p:cNvPr id="52" name="object 52"/>
          <p:cNvSpPr txBox="1"/>
          <p:nvPr/>
        </p:nvSpPr>
        <p:spPr>
          <a:xfrm>
            <a:off x="3635883" y="5589244"/>
            <a:ext cx="4417060" cy="721995"/>
          </a:xfrm>
          <a:prstGeom prst="rect">
            <a:avLst/>
          </a:prstGeom>
          <a:solidFill>
            <a:srgbClr val="FFFFFF"/>
          </a:solidFill>
          <a:ln w="19050">
            <a:solidFill>
              <a:srgbClr val="BEBEBE"/>
            </a:solidFill>
          </a:ln>
        </p:spPr>
        <p:txBody>
          <a:bodyPr vert="horz" wrap="square" lIns="0" tIns="3810" rIns="0" bIns="0" rtlCol="0">
            <a:spAutoFit/>
          </a:bodyPr>
          <a:lstStyle/>
          <a:p>
            <a:pPr>
              <a:lnSpc>
                <a:spcPct val="100000"/>
              </a:lnSpc>
              <a:spcBef>
                <a:spcPts val="30"/>
              </a:spcBef>
            </a:pPr>
            <a:endParaRPr sz="1150">
              <a:latin typeface="Times New Roman"/>
              <a:cs typeface="Times New Roman"/>
            </a:endParaRPr>
          </a:p>
          <a:p>
            <a:pPr marL="264795" marR="165735" indent="-182880">
              <a:lnSpc>
                <a:spcPct val="100000"/>
              </a:lnSpc>
              <a:spcBef>
                <a:spcPts val="5"/>
              </a:spcBef>
            </a:pPr>
            <a:r>
              <a:rPr sz="1150" b="1" dirty="0">
                <a:solidFill>
                  <a:srgbClr val="7E7E7E"/>
                </a:solidFill>
                <a:latin typeface="Microsoft JhengHei"/>
                <a:cs typeface="Microsoft JhengHei"/>
              </a:rPr>
              <a:t>※ 如化學品種類、操作程序或操作條件變更，有增加暴露風險之  </a:t>
            </a:r>
            <a:r>
              <a:rPr sz="1150" b="1" spc="-5" dirty="0">
                <a:solidFill>
                  <a:srgbClr val="7E7E7E"/>
                </a:solidFill>
                <a:latin typeface="Microsoft JhengHei"/>
                <a:cs typeface="Microsoft JhengHei"/>
              </a:rPr>
              <a:t>虞者，應於</a:t>
            </a:r>
            <a:r>
              <a:rPr sz="1150" b="1" spc="-5" dirty="0">
                <a:solidFill>
                  <a:srgbClr val="6F2F9F"/>
                </a:solidFill>
                <a:latin typeface="Microsoft JhengHei"/>
                <a:cs typeface="Microsoft JhengHei"/>
              </a:rPr>
              <a:t>變更前或變更後三個月內</a:t>
            </a:r>
            <a:r>
              <a:rPr sz="1150" b="1" spc="-5" dirty="0">
                <a:solidFill>
                  <a:srgbClr val="7E7E7E"/>
                </a:solidFill>
                <a:latin typeface="Microsoft JhengHei"/>
                <a:cs typeface="Microsoft JhengHei"/>
              </a:rPr>
              <a:t>重新實施暴露評估。</a:t>
            </a:r>
            <a:endParaRPr sz="1150">
              <a:latin typeface="Microsoft JhengHei"/>
              <a:cs typeface="Microsoft JhengHei"/>
            </a:endParaRPr>
          </a:p>
        </p:txBody>
      </p:sp>
      <p:sp>
        <p:nvSpPr>
          <p:cNvPr id="53" name="object 53"/>
          <p:cNvSpPr/>
          <p:nvPr/>
        </p:nvSpPr>
        <p:spPr>
          <a:xfrm>
            <a:off x="6727952" y="2106688"/>
            <a:ext cx="2031364" cy="842644"/>
          </a:xfrm>
          <a:custGeom>
            <a:avLst/>
            <a:gdLst/>
            <a:ahLst/>
            <a:cxnLst/>
            <a:rect l="l" t="t" r="r" b="b"/>
            <a:pathLst>
              <a:path w="2031365" h="842644">
                <a:moveTo>
                  <a:pt x="0" y="842251"/>
                </a:moveTo>
                <a:lnTo>
                  <a:pt x="2031111" y="842251"/>
                </a:lnTo>
                <a:lnTo>
                  <a:pt x="2031111" y="0"/>
                </a:lnTo>
                <a:lnTo>
                  <a:pt x="0" y="0"/>
                </a:lnTo>
                <a:lnTo>
                  <a:pt x="0" y="842251"/>
                </a:lnTo>
                <a:close/>
              </a:path>
            </a:pathLst>
          </a:custGeom>
          <a:solidFill>
            <a:srgbClr val="FFFFFF"/>
          </a:solidFill>
        </p:spPr>
        <p:txBody>
          <a:bodyPr wrap="square" lIns="0" tIns="0" rIns="0" bIns="0" rtlCol="0"/>
          <a:lstStyle/>
          <a:p>
            <a:endParaRPr/>
          </a:p>
        </p:txBody>
      </p:sp>
      <p:sp>
        <p:nvSpPr>
          <p:cNvPr id="54" name="object 54"/>
          <p:cNvSpPr/>
          <p:nvPr/>
        </p:nvSpPr>
        <p:spPr>
          <a:xfrm>
            <a:off x="6727952" y="2106688"/>
            <a:ext cx="2031364" cy="842644"/>
          </a:xfrm>
          <a:custGeom>
            <a:avLst/>
            <a:gdLst/>
            <a:ahLst/>
            <a:cxnLst/>
            <a:rect l="l" t="t" r="r" b="b"/>
            <a:pathLst>
              <a:path w="2031365" h="842644">
                <a:moveTo>
                  <a:pt x="0" y="842251"/>
                </a:moveTo>
                <a:lnTo>
                  <a:pt x="2031111" y="842251"/>
                </a:lnTo>
                <a:lnTo>
                  <a:pt x="2031111" y="0"/>
                </a:lnTo>
                <a:lnTo>
                  <a:pt x="0" y="0"/>
                </a:lnTo>
                <a:lnTo>
                  <a:pt x="0" y="842251"/>
                </a:lnTo>
                <a:close/>
              </a:path>
            </a:pathLst>
          </a:custGeom>
          <a:ln w="19050">
            <a:solidFill>
              <a:srgbClr val="BEBEBE"/>
            </a:solidFill>
          </a:ln>
        </p:spPr>
        <p:txBody>
          <a:bodyPr wrap="square" lIns="0" tIns="0" rIns="0" bIns="0" rtlCol="0"/>
          <a:lstStyle/>
          <a:p>
            <a:endParaRPr/>
          </a:p>
        </p:txBody>
      </p:sp>
      <p:sp>
        <p:nvSpPr>
          <p:cNvPr id="55" name="object 55"/>
          <p:cNvSpPr txBox="1"/>
          <p:nvPr/>
        </p:nvSpPr>
        <p:spPr>
          <a:xfrm>
            <a:off x="6807200" y="2260853"/>
            <a:ext cx="1793239" cy="537845"/>
          </a:xfrm>
          <a:prstGeom prst="rect">
            <a:avLst/>
          </a:prstGeom>
        </p:spPr>
        <p:txBody>
          <a:bodyPr vert="horz" wrap="square" lIns="0" tIns="0" rIns="0" bIns="0" rtlCol="0">
            <a:spAutoFit/>
          </a:bodyPr>
          <a:lstStyle/>
          <a:p>
            <a:pPr marL="12700" marR="5080" algn="just">
              <a:lnSpc>
                <a:spcPct val="100000"/>
              </a:lnSpc>
            </a:pPr>
            <a:r>
              <a:rPr sz="1150" b="1" dirty="0">
                <a:solidFill>
                  <a:srgbClr val="7E7E7E"/>
                </a:solidFill>
                <a:latin typeface="Microsoft JhengHei"/>
                <a:cs typeface="Microsoft JhengHei"/>
              </a:rPr>
              <a:t>※</a:t>
            </a:r>
            <a:r>
              <a:rPr sz="1150" b="1" spc="-85" dirty="0">
                <a:solidFill>
                  <a:srgbClr val="7E7E7E"/>
                </a:solidFill>
                <a:latin typeface="Microsoft JhengHei"/>
                <a:cs typeface="Microsoft JhengHei"/>
              </a:rPr>
              <a:t> </a:t>
            </a:r>
            <a:r>
              <a:rPr sz="1150" b="1" dirty="0">
                <a:solidFill>
                  <a:srgbClr val="7E7E7E"/>
                </a:solidFill>
                <a:latin typeface="Microsoft JhengHei"/>
                <a:cs typeface="Microsoft JhengHei"/>
              </a:rPr>
              <a:t>依本辦法採取之評估分法  及分級管理措施，應</a:t>
            </a:r>
            <a:r>
              <a:rPr sz="1150" b="1" dirty="0">
                <a:solidFill>
                  <a:srgbClr val="6F2F9F"/>
                </a:solidFill>
                <a:latin typeface="Microsoft JhengHei"/>
                <a:cs typeface="Microsoft JhengHei"/>
              </a:rPr>
              <a:t>留</a:t>
            </a:r>
            <a:r>
              <a:rPr sz="1150" b="1" spc="-10" dirty="0">
                <a:solidFill>
                  <a:srgbClr val="6F2F9F"/>
                </a:solidFill>
                <a:latin typeface="Microsoft JhengHei"/>
                <a:cs typeface="Microsoft JhengHei"/>
              </a:rPr>
              <a:t>存</a:t>
            </a:r>
            <a:r>
              <a:rPr sz="1150" b="1" dirty="0">
                <a:solidFill>
                  <a:srgbClr val="6F2F9F"/>
                </a:solidFill>
                <a:latin typeface="Microsoft JhengHei"/>
                <a:cs typeface="Microsoft JhengHei"/>
              </a:rPr>
              <a:t>紀  錄備查</a:t>
            </a:r>
            <a:r>
              <a:rPr sz="1150" b="1" dirty="0">
                <a:solidFill>
                  <a:srgbClr val="7E7E7E"/>
                </a:solidFill>
                <a:latin typeface="Microsoft JhengHei"/>
                <a:cs typeface="Microsoft JhengHei"/>
              </a:rPr>
              <a:t>，並</a:t>
            </a:r>
            <a:r>
              <a:rPr sz="1150" b="1" dirty="0">
                <a:solidFill>
                  <a:srgbClr val="6F2F9F"/>
                </a:solidFill>
                <a:latin typeface="Microsoft JhengHei"/>
                <a:cs typeface="Microsoft JhengHei"/>
              </a:rPr>
              <a:t>保存三年</a:t>
            </a:r>
            <a:r>
              <a:rPr sz="1150" b="1" dirty="0">
                <a:solidFill>
                  <a:srgbClr val="7E7E7E"/>
                </a:solidFill>
                <a:latin typeface="Microsoft JhengHei"/>
                <a:cs typeface="Microsoft JhengHei"/>
              </a:rPr>
              <a:t>。</a:t>
            </a:r>
            <a:endParaRPr sz="1150">
              <a:latin typeface="Microsoft JhengHei"/>
              <a:cs typeface="Microsoft JhengHei"/>
            </a:endParaRPr>
          </a:p>
        </p:txBody>
      </p:sp>
      <p:sp>
        <p:nvSpPr>
          <p:cNvPr id="56" name="object 56"/>
          <p:cNvSpPr/>
          <p:nvPr/>
        </p:nvSpPr>
        <p:spPr>
          <a:xfrm>
            <a:off x="532993" y="974725"/>
            <a:ext cx="360045" cy="318770"/>
          </a:xfrm>
          <a:custGeom>
            <a:avLst/>
            <a:gdLst/>
            <a:ahLst/>
            <a:cxnLst/>
            <a:rect l="l" t="t" r="r" b="b"/>
            <a:pathLst>
              <a:path w="360044" h="318769">
                <a:moveTo>
                  <a:pt x="179997" y="0"/>
                </a:moveTo>
                <a:lnTo>
                  <a:pt x="132144" y="5694"/>
                </a:lnTo>
                <a:lnTo>
                  <a:pt x="89146" y="21764"/>
                </a:lnTo>
                <a:lnTo>
                  <a:pt x="52717" y="46688"/>
                </a:lnTo>
                <a:lnTo>
                  <a:pt x="24573" y="78946"/>
                </a:lnTo>
                <a:lnTo>
                  <a:pt x="6429" y="117019"/>
                </a:lnTo>
                <a:lnTo>
                  <a:pt x="0" y="159385"/>
                </a:lnTo>
                <a:lnTo>
                  <a:pt x="6429" y="201741"/>
                </a:lnTo>
                <a:lnTo>
                  <a:pt x="24573" y="239790"/>
                </a:lnTo>
                <a:lnTo>
                  <a:pt x="52717" y="272018"/>
                </a:lnTo>
                <a:lnTo>
                  <a:pt x="89146" y="296911"/>
                </a:lnTo>
                <a:lnTo>
                  <a:pt x="132144" y="312957"/>
                </a:lnTo>
                <a:lnTo>
                  <a:pt x="179997" y="318642"/>
                </a:lnTo>
                <a:lnTo>
                  <a:pt x="227845" y="312957"/>
                </a:lnTo>
                <a:lnTo>
                  <a:pt x="270842" y="296911"/>
                </a:lnTo>
                <a:lnTo>
                  <a:pt x="307271" y="272018"/>
                </a:lnTo>
                <a:lnTo>
                  <a:pt x="335417" y="239790"/>
                </a:lnTo>
                <a:lnTo>
                  <a:pt x="353564" y="201741"/>
                </a:lnTo>
                <a:lnTo>
                  <a:pt x="359994" y="159385"/>
                </a:lnTo>
                <a:lnTo>
                  <a:pt x="353564" y="117019"/>
                </a:lnTo>
                <a:lnTo>
                  <a:pt x="335417" y="78946"/>
                </a:lnTo>
                <a:lnTo>
                  <a:pt x="307271" y="46688"/>
                </a:lnTo>
                <a:lnTo>
                  <a:pt x="270842" y="21764"/>
                </a:lnTo>
                <a:lnTo>
                  <a:pt x="227845" y="5694"/>
                </a:lnTo>
                <a:lnTo>
                  <a:pt x="179997" y="0"/>
                </a:lnTo>
                <a:close/>
              </a:path>
            </a:pathLst>
          </a:custGeom>
          <a:solidFill>
            <a:srgbClr val="FFFFFF"/>
          </a:solidFill>
        </p:spPr>
        <p:txBody>
          <a:bodyPr wrap="square" lIns="0" tIns="0" rIns="0" bIns="0" rtlCol="0"/>
          <a:lstStyle/>
          <a:p>
            <a:endParaRPr/>
          </a:p>
        </p:txBody>
      </p:sp>
      <p:sp>
        <p:nvSpPr>
          <p:cNvPr id="57" name="object 57"/>
          <p:cNvSpPr/>
          <p:nvPr/>
        </p:nvSpPr>
        <p:spPr>
          <a:xfrm>
            <a:off x="532993" y="974725"/>
            <a:ext cx="360045" cy="318770"/>
          </a:xfrm>
          <a:custGeom>
            <a:avLst/>
            <a:gdLst/>
            <a:ahLst/>
            <a:cxnLst/>
            <a:rect l="l" t="t" r="r" b="b"/>
            <a:pathLst>
              <a:path w="360044" h="318769">
                <a:moveTo>
                  <a:pt x="0" y="159385"/>
                </a:moveTo>
                <a:lnTo>
                  <a:pt x="6429" y="117019"/>
                </a:lnTo>
                <a:lnTo>
                  <a:pt x="24573" y="78946"/>
                </a:lnTo>
                <a:lnTo>
                  <a:pt x="52717" y="46688"/>
                </a:lnTo>
                <a:lnTo>
                  <a:pt x="89146" y="21764"/>
                </a:lnTo>
                <a:lnTo>
                  <a:pt x="132144" y="5694"/>
                </a:lnTo>
                <a:lnTo>
                  <a:pt x="179997" y="0"/>
                </a:lnTo>
                <a:lnTo>
                  <a:pt x="227845" y="5694"/>
                </a:lnTo>
                <a:lnTo>
                  <a:pt x="270842" y="21764"/>
                </a:lnTo>
                <a:lnTo>
                  <a:pt x="307271" y="46688"/>
                </a:lnTo>
                <a:lnTo>
                  <a:pt x="335417" y="78946"/>
                </a:lnTo>
                <a:lnTo>
                  <a:pt x="353564" y="117019"/>
                </a:lnTo>
                <a:lnTo>
                  <a:pt x="359994" y="159385"/>
                </a:lnTo>
                <a:lnTo>
                  <a:pt x="353564" y="201741"/>
                </a:lnTo>
                <a:lnTo>
                  <a:pt x="335417" y="239790"/>
                </a:lnTo>
                <a:lnTo>
                  <a:pt x="307271" y="272018"/>
                </a:lnTo>
                <a:lnTo>
                  <a:pt x="270842" y="296911"/>
                </a:lnTo>
                <a:lnTo>
                  <a:pt x="227845" y="312957"/>
                </a:lnTo>
                <a:lnTo>
                  <a:pt x="179997" y="318642"/>
                </a:lnTo>
                <a:lnTo>
                  <a:pt x="132144" y="312957"/>
                </a:lnTo>
                <a:lnTo>
                  <a:pt x="89146" y="296911"/>
                </a:lnTo>
                <a:lnTo>
                  <a:pt x="52717" y="272018"/>
                </a:lnTo>
                <a:lnTo>
                  <a:pt x="24573" y="239790"/>
                </a:lnTo>
                <a:lnTo>
                  <a:pt x="6429" y="201741"/>
                </a:lnTo>
                <a:lnTo>
                  <a:pt x="0" y="159385"/>
                </a:lnTo>
                <a:close/>
              </a:path>
            </a:pathLst>
          </a:custGeom>
          <a:ln w="25400">
            <a:solidFill>
              <a:srgbClr val="FDB809"/>
            </a:solidFill>
          </a:ln>
        </p:spPr>
        <p:txBody>
          <a:bodyPr wrap="square" lIns="0" tIns="0" rIns="0" bIns="0" rtlCol="0"/>
          <a:lstStyle/>
          <a:p>
            <a:endParaRPr/>
          </a:p>
        </p:txBody>
      </p:sp>
      <p:sp>
        <p:nvSpPr>
          <p:cNvPr id="58" name="object 58"/>
          <p:cNvSpPr txBox="1"/>
          <p:nvPr/>
        </p:nvSpPr>
        <p:spPr>
          <a:xfrm>
            <a:off x="622045" y="1054353"/>
            <a:ext cx="18351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#3</a:t>
            </a:r>
            <a:endParaRPr sz="1000">
              <a:latin typeface="Microsoft JhengHei"/>
              <a:cs typeface="Microsoft JhengHei"/>
            </a:endParaRPr>
          </a:p>
        </p:txBody>
      </p:sp>
      <p:sp>
        <p:nvSpPr>
          <p:cNvPr id="59" name="object 59"/>
          <p:cNvSpPr/>
          <p:nvPr/>
        </p:nvSpPr>
        <p:spPr>
          <a:xfrm>
            <a:off x="532993" y="1817242"/>
            <a:ext cx="360045" cy="318770"/>
          </a:xfrm>
          <a:custGeom>
            <a:avLst/>
            <a:gdLst/>
            <a:ahLst/>
            <a:cxnLst/>
            <a:rect l="l" t="t" r="r" b="b"/>
            <a:pathLst>
              <a:path w="360044" h="318769">
                <a:moveTo>
                  <a:pt x="179997" y="0"/>
                </a:moveTo>
                <a:lnTo>
                  <a:pt x="132144" y="5694"/>
                </a:lnTo>
                <a:lnTo>
                  <a:pt x="89146" y="21764"/>
                </a:lnTo>
                <a:lnTo>
                  <a:pt x="52717" y="46688"/>
                </a:lnTo>
                <a:lnTo>
                  <a:pt x="24573" y="78946"/>
                </a:lnTo>
                <a:lnTo>
                  <a:pt x="6429" y="117019"/>
                </a:lnTo>
                <a:lnTo>
                  <a:pt x="0" y="159385"/>
                </a:lnTo>
                <a:lnTo>
                  <a:pt x="6429" y="201741"/>
                </a:lnTo>
                <a:lnTo>
                  <a:pt x="24573" y="239790"/>
                </a:lnTo>
                <a:lnTo>
                  <a:pt x="52717" y="272018"/>
                </a:lnTo>
                <a:lnTo>
                  <a:pt x="89146" y="296911"/>
                </a:lnTo>
                <a:lnTo>
                  <a:pt x="132144" y="312957"/>
                </a:lnTo>
                <a:lnTo>
                  <a:pt x="179997" y="318643"/>
                </a:lnTo>
                <a:lnTo>
                  <a:pt x="227845" y="312957"/>
                </a:lnTo>
                <a:lnTo>
                  <a:pt x="270842" y="296911"/>
                </a:lnTo>
                <a:lnTo>
                  <a:pt x="307271" y="272018"/>
                </a:lnTo>
                <a:lnTo>
                  <a:pt x="335417" y="239790"/>
                </a:lnTo>
                <a:lnTo>
                  <a:pt x="353564" y="201741"/>
                </a:lnTo>
                <a:lnTo>
                  <a:pt x="359994" y="159385"/>
                </a:lnTo>
                <a:lnTo>
                  <a:pt x="353564" y="117019"/>
                </a:lnTo>
                <a:lnTo>
                  <a:pt x="335417" y="78946"/>
                </a:lnTo>
                <a:lnTo>
                  <a:pt x="307271" y="46688"/>
                </a:lnTo>
                <a:lnTo>
                  <a:pt x="270842" y="21764"/>
                </a:lnTo>
                <a:lnTo>
                  <a:pt x="227845" y="5694"/>
                </a:lnTo>
                <a:lnTo>
                  <a:pt x="179997" y="0"/>
                </a:lnTo>
                <a:close/>
              </a:path>
            </a:pathLst>
          </a:custGeom>
          <a:solidFill>
            <a:srgbClr val="FFFFFF"/>
          </a:solidFill>
        </p:spPr>
        <p:txBody>
          <a:bodyPr wrap="square" lIns="0" tIns="0" rIns="0" bIns="0" rtlCol="0"/>
          <a:lstStyle/>
          <a:p>
            <a:endParaRPr/>
          </a:p>
        </p:txBody>
      </p:sp>
      <p:sp>
        <p:nvSpPr>
          <p:cNvPr id="60" name="object 60"/>
          <p:cNvSpPr/>
          <p:nvPr/>
        </p:nvSpPr>
        <p:spPr>
          <a:xfrm>
            <a:off x="532993" y="1817242"/>
            <a:ext cx="360045" cy="318770"/>
          </a:xfrm>
          <a:custGeom>
            <a:avLst/>
            <a:gdLst/>
            <a:ahLst/>
            <a:cxnLst/>
            <a:rect l="l" t="t" r="r" b="b"/>
            <a:pathLst>
              <a:path w="360044" h="318769">
                <a:moveTo>
                  <a:pt x="0" y="159385"/>
                </a:moveTo>
                <a:lnTo>
                  <a:pt x="6429" y="117019"/>
                </a:lnTo>
                <a:lnTo>
                  <a:pt x="24573" y="78946"/>
                </a:lnTo>
                <a:lnTo>
                  <a:pt x="52717" y="46688"/>
                </a:lnTo>
                <a:lnTo>
                  <a:pt x="89146" y="21764"/>
                </a:lnTo>
                <a:lnTo>
                  <a:pt x="132144" y="5694"/>
                </a:lnTo>
                <a:lnTo>
                  <a:pt x="179997" y="0"/>
                </a:lnTo>
                <a:lnTo>
                  <a:pt x="227845" y="5694"/>
                </a:lnTo>
                <a:lnTo>
                  <a:pt x="270842" y="21764"/>
                </a:lnTo>
                <a:lnTo>
                  <a:pt x="307271" y="46688"/>
                </a:lnTo>
                <a:lnTo>
                  <a:pt x="335417" y="78946"/>
                </a:lnTo>
                <a:lnTo>
                  <a:pt x="353564" y="117019"/>
                </a:lnTo>
                <a:lnTo>
                  <a:pt x="359994" y="159385"/>
                </a:lnTo>
                <a:lnTo>
                  <a:pt x="353564" y="201741"/>
                </a:lnTo>
                <a:lnTo>
                  <a:pt x="335417" y="239790"/>
                </a:lnTo>
                <a:lnTo>
                  <a:pt x="307271" y="272018"/>
                </a:lnTo>
                <a:lnTo>
                  <a:pt x="270842" y="296911"/>
                </a:lnTo>
                <a:lnTo>
                  <a:pt x="227845" y="312957"/>
                </a:lnTo>
                <a:lnTo>
                  <a:pt x="179997" y="318643"/>
                </a:lnTo>
                <a:lnTo>
                  <a:pt x="132144" y="312957"/>
                </a:lnTo>
                <a:lnTo>
                  <a:pt x="89146" y="296911"/>
                </a:lnTo>
                <a:lnTo>
                  <a:pt x="52717" y="272018"/>
                </a:lnTo>
                <a:lnTo>
                  <a:pt x="24573" y="239790"/>
                </a:lnTo>
                <a:lnTo>
                  <a:pt x="6429" y="201741"/>
                </a:lnTo>
                <a:lnTo>
                  <a:pt x="0" y="159385"/>
                </a:lnTo>
                <a:close/>
              </a:path>
            </a:pathLst>
          </a:custGeom>
          <a:ln w="25400">
            <a:solidFill>
              <a:srgbClr val="FDB809"/>
            </a:solidFill>
          </a:ln>
        </p:spPr>
        <p:txBody>
          <a:bodyPr wrap="square" lIns="0" tIns="0" rIns="0" bIns="0" rtlCol="0"/>
          <a:lstStyle/>
          <a:p>
            <a:endParaRPr/>
          </a:p>
        </p:txBody>
      </p:sp>
      <p:sp>
        <p:nvSpPr>
          <p:cNvPr id="61" name="object 61"/>
          <p:cNvSpPr txBox="1"/>
          <p:nvPr/>
        </p:nvSpPr>
        <p:spPr>
          <a:xfrm>
            <a:off x="622045" y="1897126"/>
            <a:ext cx="18351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#4</a:t>
            </a:r>
            <a:endParaRPr sz="1000">
              <a:latin typeface="Microsoft JhengHei"/>
              <a:cs typeface="Microsoft JhengHei"/>
            </a:endParaRPr>
          </a:p>
        </p:txBody>
      </p:sp>
      <p:sp>
        <p:nvSpPr>
          <p:cNvPr id="62" name="object 62"/>
          <p:cNvSpPr/>
          <p:nvPr/>
        </p:nvSpPr>
        <p:spPr>
          <a:xfrm>
            <a:off x="532993" y="2666238"/>
            <a:ext cx="360045" cy="318770"/>
          </a:xfrm>
          <a:custGeom>
            <a:avLst/>
            <a:gdLst/>
            <a:ahLst/>
            <a:cxnLst/>
            <a:rect l="l" t="t" r="r" b="b"/>
            <a:pathLst>
              <a:path w="360044" h="318769">
                <a:moveTo>
                  <a:pt x="179997" y="0"/>
                </a:moveTo>
                <a:lnTo>
                  <a:pt x="132144" y="5685"/>
                </a:lnTo>
                <a:lnTo>
                  <a:pt x="89146" y="21731"/>
                </a:lnTo>
                <a:lnTo>
                  <a:pt x="52717" y="46624"/>
                </a:lnTo>
                <a:lnTo>
                  <a:pt x="24573" y="78852"/>
                </a:lnTo>
                <a:lnTo>
                  <a:pt x="6429" y="116901"/>
                </a:lnTo>
                <a:lnTo>
                  <a:pt x="0" y="159258"/>
                </a:lnTo>
                <a:lnTo>
                  <a:pt x="6429" y="201623"/>
                </a:lnTo>
                <a:lnTo>
                  <a:pt x="24573" y="239696"/>
                </a:lnTo>
                <a:lnTo>
                  <a:pt x="52717" y="271954"/>
                </a:lnTo>
                <a:lnTo>
                  <a:pt x="89146" y="296878"/>
                </a:lnTo>
                <a:lnTo>
                  <a:pt x="132144" y="312948"/>
                </a:lnTo>
                <a:lnTo>
                  <a:pt x="179997" y="318642"/>
                </a:lnTo>
                <a:lnTo>
                  <a:pt x="227845" y="312948"/>
                </a:lnTo>
                <a:lnTo>
                  <a:pt x="270842" y="296878"/>
                </a:lnTo>
                <a:lnTo>
                  <a:pt x="307271" y="271954"/>
                </a:lnTo>
                <a:lnTo>
                  <a:pt x="335417" y="239696"/>
                </a:lnTo>
                <a:lnTo>
                  <a:pt x="353564" y="201623"/>
                </a:lnTo>
                <a:lnTo>
                  <a:pt x="359994" y="159258"/>
                </a:lnTo>
                <a:lnTo>
                  <a:pt x="353564" y="116901"/>
                </a:lnTo>
                <a:lnTo>
                  <a:pt x="335417" y="78852"/>
                </a:lnTo>
                <a:lnTo>
                  <a:pt x="307271" y="46624"/>
                </a:lnTo>
                <a:lnTo>
                  <a:pt x="270842" y="21731"/>
                </a:lnTo>
                <a:lnTo>
                  <a:pt x="227845" y="5685"/>
                </a:lnTo>
                <a:lnTo>
                  <a:pt x="179997" y="0"/>
                </a:lnTo>
                <a:close/>
              </a:path>
            </a:pathLst>
          </a:custGeom>
          <a:solidFill>
            <a:srgbClr val="FFFFFF"/>
          </a:solidFill>
        </p:spPr>
        <p:txBody>
          <a:bodyPr wrap="square" lIns="0" tIns="0" rIns="0" bIns="0" rtlCol="0"/>
          <a:lstStyle/>
          <a:p>
            <a:endParaRPr/>
          </a:p>
        </p:txBody>
      </p:sp>
      <p:sp>
        <p:nvSpPr>
          <p:cNvPr id="63" name="object 63"/>
          <p:cNvSpPr/>
          <p:nvPr/>
        </p:nvSpPr>
        <p:spPr>
          <a:xfrm>
            <a:off x="532993" y="2666238"/>
            <a:ext cx="360045" cy="318770"/>
          </a:xfrm>
          <a:custGeom>
            <a:avLst/>
            <a:gdLst/>
            <a:ahLst/>
            <a:cxnLst/>
            <a:rect l="l" t="t" r="r" b="b"/>
            <a:pathLst>
              <a:path w="360044" h="318769">
                <a:moveTo>
                  <a:pt x="0" y="159258"/>
                </a:moveTo>
                <a:lnTo>
                  <a:pt x="6429" y="116901"/>
                </a:lnTo>
                <a:lnTo>
                  <a:pt x="24573" y="78852"/>
                </a:lnTo>
                <a:lnTo>
                  <a:pt x="52717" y="46624"/>
                </a:lnTo>
                <a:lnTo>
                  <a:pt x="89146" y="21731"/>
                </a:lnTo>
                <a:lnTo>
                  <a:pt x="132144" y="5685"/>
                </a:lnTo>
                <a:lnTo>
                  <a:pt x="179997" y="0"/>
                </a:lnTo>
                <a:lnTo>
                  <a:pt x="227845" y="5685"/>
                </a:lnTo>
                <a:lnTo>
                  <a:pt x="270842" y="21731"/>
                </a:lnTo>
                <a:lnTo>
                  <a:pt x="307271" y="46624"/>
                </a:lnTo>
                <a:lnTo>
                  <a:pt x="335417" y="78852"/>
                </a:lnTo>
                <a:lnTo>
                  <a:pt x="353564" y="116901"/>
                </a:lnTo>
                <a:lnTo>
                  <a:pt x="359994" y="159258"/>
                </a:lnTo>
                <a:lnTo>
                  <a:pt x="353564" y="201623"/>
                </a:lnTo>
                <a:lnTo>
                  <a:pt x="335417" y="239696"/>
                </a:lnTo>
                <a:lnTo>
                  <a:pt x="307271" y="271954"/>
                </a:lnTo>
                <a:lnTo>
                  <a:pt x="270842" y="296878"/>
                </a:lnTo>
                <a:lnTo>
                  <a:pt x="227845" y="312948"/>
                </a:lnTo>
                <a:lnTo>
                  <a:pt x="179997" y="318642"/>
                </a:lnTo>
                <a:lnTo>
                  <a:pt x="132144" y="312948"/>
                </a:lnTo>
                <a:lnTo>
                  <a:pt x="89146" y="296878"/>
                </a:lnTo>
                <a:lnTo>
                  <a:pt x="52717" y="271954"/>
                </a:lnTo>
                <a:lnTo>
                  <a:pt x="24573" y="239696"/>
                </a:lnTo>
                <a:lnTo>
                  <a:pt x="6429" y="201623"/>
                </a:lnTo>
                <a:lnTo>
                  <a:pt x="0" y="159258"/>
                </a:lnTo>
                <a:close/>
              </a:path>
            </a:pathLst>
          </a:custGeom>
          <a:ln w="25400">
            <a:solidFill>
              <a:srgbClr val="FDB809"/>
            </a:solidFill>
          </a:ln>
        </p:spPr>
        <p:txBody>
          <a:bodyPr wrap="square" lIns="0" tIns="0" rIns="0" bIns="0" rtlCol="0"/>
          <a:lstStyle/>
          <a:p>
            <a:endParaRPr/>
          </a:p>
        </p:txBody>
      </p:sp>
      <p:sp>
        <p:nvSpPr>
          <p:cNvPr id="64" name="object 64"/>
          <p:cNvSpPr txBox="1"/>
          <p:nvPr/>
        </p:nvSpPr>
        <p:spPr>
          <a:xfrm>
            <a:off x="622045" y="2745994"/>
            <a:ext cx="18351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#5</a:t>
            </a:r>
            <a:endParaRPr sz="1000">
              <a:latin typeface="Microsoft JhengHei"/>
              <a:cs typeface="Microsoft JhengHei"/>
            </a:endParaRPr>
          </a:p>
        </p:txBody>
      </p:sp>
      <p:sp>
        <p:nvSpPr>
          <p:cNvPr id="65" name="object 65"/>
          <p:cNvSpPr/>
          <p:nvPr/>
        </p:nvSpPr>
        <p:spPr>
          <a:xfrm>
            <a:off x="532993" y="3675253"/>
            <a:ext cx="360045" cy="318770"/>
          </a:xfrm>
          <a:custGeom>
            <a:avLst/>
            <a:gdLst/>
            <a:ahLst/>
            <a:cxnLst/>
            <a:rect l="l" t="t" r="r" b="b"/>
            <a:pathLst>
              <a:path w="360044" h="318770">
                <a:moveTo>
                  <a:pt x="179997" y="0"/>
                </a:moveTo>
                <a:lnTo>
                  <a:pt x="132144" y="5694"/>
                </a:lnTo>
                <a:lnTo>
                  <a:pt x="89146" y="21764"/>
                </a:lnTo>
                <a:lnTo>
                  <a:pt x="52717" y="46688"/>
                </a:lnTo>
                <a:lnTo>
                  <a:pt x="24573" y="78946"/>
                </a:lnTo>
                <a:lnTo>
                  <a:pt x="6429" y="117019"/>
                </a:lnTo>
                <a:lnTo>
                  <a:pt x="0" y="159385"/>
                </a:lnTo>
                <a:lnTo>
                  <a:pt x="6429" y="201741"/>
                </a:lnTo>
                <a:lnTo>
                  <a:pt x="24573" y="239790"/>
                </a:lnTo>
                <a:lnTo>
                  <a:pt x="52717" y="272018"/>
                </a:lnTo>
                <a:lnTo>
                  <a:pt x="89146" y="296911"/>
                </a:lnTo>
                <a:lnTo>
                  <a:pt x="132144" y="312957"/>
                </a:lnTo>
                <a:lnTo>
                  <a:pt x="179997" y="318643"/>
                </a:lnTo>
                <a:lnTo>
                  <a:pt x="227845" y="312957"/>
                </a:lnTo>
                <a:lnTo>
                  <a:pt x="270842" y="296911"/>
                </a:lnTo>
                <a:lnTo>
                  <a:pt x="307271" y="272018"/>
                </a:lnTo>
                <a:lnTo>
                  <a:pt x="335417" y="239790"/>
                </a:lnTo>
                <a:lnTo>
                  <a:pt x="353564" y="201741"/>
                </a:lnTo>
                <a:lnTo>
                  <a:pt x="359994" y="159385"/>
                </a:lnTo>
                <a:lnTo>
                  <a:pt x="353564" y="117019"/>
                </a:lnTo>
                <a:lnTo>
                  <a:pt x="335417" y="78946"/>
                </a:lnTo>
                <a:lnTo>
                  <a:pt x="307271" y="46688"/>
                </a:lnTo>
                <a:lnTo>
                  <a:pt x="270842" y="21764"/>
                </a:lnTo>
                <a:lnTo>
                  <a:pt x="227845" y="5694"/>
                </a:lnTo>
                <a:lnTo>
                  <a:pt x="179997" y="0"/>
                </a:lnTo>
                <a:close/>
              </a:path>
            </a:pathLst>
          </a:custGeom>
          <a:solidFill>
            <a:srgbClr val="FFFFFF"/>
          </a:solidFill>
        </p:spPr>
        <p:txBody>
          <a:bodyPr wrap="square" lIns="0" tIns="0" rIns="0" bIns="0" rtlCol="0"/>
          <a:lstStyle/>
          <a:p>
            <a:endParaRPr/>
          </a:p>
        </p:txBody>
      </p:sp>
      <p:sp>
        <p:nvSpPr>
          <p:cNvPr id="66" name="object 66"/>
          <p:cNvSpPr/>
          <p:nvPr/>
        </p:nvSpPr>
        <p:spPr>
          <a:xfrm>
            <a:off x="532993" y="3675253"/>
            <a:ext cx="360045" cy="318770"/>
          </a:xfrm>
          <a:custGeom>
            <a:avLst/>
            <a:gdLst/>
            <a:ahLst/>
            <a:cxnLst/>
            <a:rect l="l" t="t" r="r" b="b"/>
            <a:pathLst>
              <a:path w="360044" h="318770">
                <a:moveTo>
                  <a:pt x="0" y="159385"/>
                </a:moveTo>
                <a:lnTo>
                  <a:pt x="6429" y="117019"/>
                </a:lnTo>
                <a:lnTo>
                  <a:pt x="24573" y="78946"/>
                </a:lnTo>
                <a:lnTo>
                  <a:pt x="52717" y="46688"/>
                </a:lnTo>
                <a:lnTo>
                  <a:pt x="89146" y="21764"/>
                </a:lnTo>
                <a:lnTo>
                  <a:pt x="132144" y="5694"/>
                </a:lnTo>
                <a:lnTo>
                  <a:pt x="179997" y="0"/>
                </a:lnTo>
                <a:lnTo>
                  <a:pt x="227845" y="5694"/>
                </a:lnTo>
                <a:lnTo>
                  <a:pt x="270842" y="21764"/>
                </a:lnTo>
                <a:lnTo>
                  <a:pt x="307271" y="46688"/>
                </a:lnTo>
                <a:lnTo>
                  <a:pt x="335417" y="78946"/>
                </a:lnTo>
                <a:lnTo>
                  <a:pt x="353564" y="117019"/>
                </a:lnTo>
                <a:lnTo>
                  <a:pt x="359994" y="159385"/>
                </a:lnTo>
                <a:lnTo>
                  <a:pt x="353564" y="201741"/>
                </a:lnTo>
                <a:lnTo>
                  <a:pt x="335417" y="239790"/>
                </a:lnTo>
                <a:lnTo>
                  <a:pt x="307271" y="272018"/>
                </a:lnTo>
                <a:lnTo>
                  <a:pt x="270842" y="296911"/>
                </a:lnTo>
                <a:lnTo>
                  <a:pt x="227845" y="312957"/>
                </a:lnTo>
                <a:lnTo>
                  <a:pt x="179997" y="318643"/>
                </a:lnTo>
                <a:lnTo>
                  <a:pt x="132144" y="312957"/>
                </a:lnTo>
                <a:lnTo>
                  <a:pt x="89146" y="296911"/>
                </a:lnTo>
                <a:lnTo>
                  <a:pt x="52717" y="272018"/>
                </a:lnTo>
                <a:lnTo>
                  <a:pt x="24573" y="239790"/>
                </a:lnTo>
                <a:lnTo>
                  <a:pt x="6429" y="201741"/>
                </a:lnTo>
                <a:lnTo>
                  <a:pt x="0" y="159385"/>
                </a:lnTo>
                <a:close/>
              </a:path>
            </a:pathLst>
          </a:custGeom>
          <a:ln w="25400">
            <a:solidFill>
              <a:srgbClr val="FDB809"/>
            </a:solidFill>
          </a:ln>
        </p:spPr>
        <p:txBody>
          <a:bodyPr wrap="square" lIns="0" tIns="0" rIns="0" bIns="0" rtlCol="0"/>
          <a:lstStyle/>
          <a:p>
            <a:endParaRPr/>
          </a:p>
        </p:txBody>
      </p:sp>
      <p:sp>
        <p:nvSpPr>
          <p:cNvPr id="67" name="object 67"/>
          <p:cNvSpPr txBox="1"/>
          <p:nvPr/>
        </p:nvSpPr>
        <p:spPr>
          <a:xfrm>
            <a:off x="622045" y="3755135"/>
            <a:ext cx="18351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#9</a:t>
            </a:r>
            <a:endParaRPr sz="1000">
              <a:latin typeface="Microsoft JhengHei"/>
              <a:cs typeface="Microsoft JhengHei"/>
            </a:endParaRPr>
          </a:p>
        </p:txBody>
      </p:sp>
      <p:sp>
        <p:nvSpPr>
          <p:cNvPr id="68" name="object 68"/>
          <p:cNvSpPr/>
          <p:nvPr/>
        </p:nvSpPr>
        <p:spPr>
          <a:xfrm>
            <a:off x="532993" y="4600194"/>
            <a:ext cx="360045" cy="318770"/>
          </a:xfrm>
          <a:custGeom>
            <a:avLst/>
            <a:gdLst/>
            <a:ahLst/>
            <a:cxnLst/>
            <a:rect l="l" t="t" r="r" b="b"/>
            <a:pathLst>
              <a:path w="360044" h="318770">
                <a:moveTo>
                  <a:pt x="179997" y="0"/>
                </a:moveTo>
                <a:lnTo>
                  <a:pt x="132144" y="5693"/>
                </a:lnTo>
                <a:lnTo>
                  <a:pt x="89146" y="21759"/>
                </a:lnTo>
                <a:lnTo>
                  <a:pt x="52717" y="46672"/>
                </a:lnTo>
                <a:lnTo>
                  <a:pt x="24573" y="78909"/>
                </a:lnTo>
                <a:lnTo>
                  <a:pt x="6429" y="116945"/>
                </a:lnTo>
                <a:lnTo>
                  <a:pt x="0" y="159257"/>
                </a:lnTo>
                <a:lnTo>
                  <a:pt x="6429" y="201623"/>
                </a:lnTo>
                <a:lnTo>
                  <a:pt x="24573" y="239696"/>
                </a:lnTo>
                <a:lnTo>
                  <a:pt x="52717" y="271954"/>
                </a:lnTo>
                <a:lnTo>
                  <a:pt x="89146" y="296878"/>
                </a:lnTo>
                <a:lnTo>
                  <a:pt x="132144" y="312948"/>
                </a:lnTo>
                <a:lnTo>
                  <a:pt x="179997" y="318642"/>
                </a:lnTo>
                <a:lnTo>
                  <a:pt x="227845" y="312948"/>
                </a:lnTo>
                <a:lnTo>
                  <a:pt x="270842" y="296878"/>
                </a:lnTo>
                <a:lnTo>
                  <a:pt x="307271" y="271954"/>
                </a:lnTo>
                <a:lnTo>
                  <a:pt x="335417" y="239696"/>
                </a:lnTo>
                <a:lnTo>
                  <a:pt x="353564" y="201623"/>
                </a:lnTo>
                <a:lnTo>
                  <a:pt x="359994" y="159257"/>
                </a:lnTo>
                <a:lnTo>
                  <a:pt x="353564" y="116945"/>
                </a:lnTo>
                <a:lnTo>
                  <a:pt x="335417" y="78909"/>
                </a:lnTo>
                <a:lnTo>
                  <a:pt x="307271" y="46672"/>
                </a:lnTo>
                <a:lnTo>
                  <a:pt x="270842" y="21759"/>
                </a:lnTo>
                <a:lnTo>
                  <a:pt x="227845" y="5693"/>
                </a:lnTo>
                <a:lnTo>
                  <a:pt x="179997" y="0"/>
                </a:lnTo>
                <a:close/>
              </a:path>
            </a:pathLst>
          </a:custGeom>
          <a:solidFill>
            <a:srgbClr val="FFFFFF"/>
          </a:solidFill>
        </p:spPr>
        <p:txBody>
          <a:bodyPr wrap="square" lIns="0" tIns="0" rIns="0" bIns="0" rtlCol="0"/>
          <a:lstStyle/>
          <a:p>
            <a:endParaRPr/>
          </a:p>
        </p:txBody>
      </p:sp>
      <p:sp>
        <p:nvSpPr>
          <p:cNvPr id="69" name="object 69"/>
          <p:cNvSpPr/>
          <p:nvPr/>
        </p:nvSpPr>
        <p:spPr>
          <a:xfrm>
            <a:off x="532993" y="4600194"/>
            <a:ext cx="360045" cy="318770"/>
          </a:xfrm>
          <a:custGeom>
            <a:avLst/>
            <a:gdLst/>
            <a:ahLst/>
            <a:cxnLst/>
            <a:rect l="l" t="t" r="r" b="b"/>
            <a:pathLst>
              <a:path w="360044" h="318770">
                <a:moveTo>
                  <a:pt x="0" y="159257"/>
                </a:moveTo>
                <a:lnTo>
                  <a:pt x="6429" y="116945"/>
                </a:lnTo>
                <a:lnTo>
                  <a:pt x="24573" y="78909"/>
                </a:lnTo>
                <a:lnTo>
                  <a:pt x="52717" y="46672"/>
                </a:lnTo>
                <a:lnTo>
                  <a:pt x="89146" y="21759"/>
                </a:lnTo>
                <a:lnTo>
                  <a:pt x="132144" y="5693"/>
                </a:lnTo>
                <a:lnTo>
                  <a:pt x="179997" y="0"/>
                </a:lnTo>
                <a:lnTo>
                  <a:pt x="227845" y="5693"/>
                </a:lnTo>
                <a:lnTo>
                  <a:pt x="270842" y="21759"/>
                </a:lnTo>
                <a:lnTo>
                  <a:pt x="307271" y="46672"/>
                </a:lnTo>
                <a:lnTo>
                  <a:pt x="335417" y="78909"/>
                </a:lnTo>
                <a:lnTo>
                  <a:pt x="353564" y="116945"/>
                </a:lnTo>
                <a:lnTo>
                  <a:pt x="359994" y="159257"/>
                </a:lnTo>
                <a:lnTo>
                  <a:pt x="353564" y="201623"/>
                </a:lnTo>
                <a:lnTo>
                  <a:pt x="335417" y="239696"/>
                </a:lnTo>
                <a:lnTo>
                  <a:pt x="307271" y="271954"/>
                </a:lnTo>
                <a:lnTo>
                  <a:pt x="270842" y="296878"/>
                </a:lnTo>
                <a:lnTo>
                  <a:pt x="227845" y="312948"/>
                </a:lnTo>
                <a:lnTo>
                  <a:pt x="179997" y="318642"/>
                </a:lnTo>
                <a:lnTo>
                  <a:pt x="132144" y="312948"/>
                </a:lnTo>
                <a:lnTo>
                  <a:pt x="89146" y="296878"/>
                </a:lnTo>
                <a:lnTo>
                  <a:pt x="52717" y="271954"/>
                </a:lnTo>
                <a:lnTo>
                  <a:pt x="24573" y="239696"/>
                </a:lnTo>
                <a:lnTo>
                  <a:pt x="6429" y="201623"/>
                </a:lnTo>
                <a:lnTo>
                  <a:pt x="0" y="159257"/>
                </a:lnTo>
                <a:close/>
              </a:path>
            </a:pathLst>
          </a:custGeom>
          <a:ln w="25400">
            <a:solidFill>
              <a:srgbClr val="FDB809"/>
            </a:solidFill>
          </a:ln>
        </p:spPr>
        <p:txBody>
          <a:bodyPr wrap="square" lIns="0" tIns="0" rIns="0" bIns="0" rtlCol="0"/>
          <a:lstStyle/>
          <a:p>
            <a:endParaRPr/>
          </a:p>
        </p:txBody>
      </p:sp>
      <p:sp>
        <p:nvSpPr>
          <p:cNvPr id="70" name="object 70"/>
          <p:cNvSpPr txBox="1"/>
          <p:nvPr/>
        </p:nvSpPr>
        <p:spPr>
          <a:xfrm>
            <a:off x="622045" y="4680204"/>
            <a:ext cx="18351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#8</a:t>
            </a:r>
            <a:endParaRPr sz="1000">
              <a:latin typeface="Microsoft JhengHei"/>
              <a:cs typeface="Microsoft JhengHei"/>
            </a:endParaRPr>
          </a:p>
        </p:txBody>
      </p:sp>
      <p:sp>
        <p:nvSpPr>
          <p:cNvPr id="71" name="object 71"/>
          <p:cNvSpPr/>
          <p:nvPr/>
        </p:nvSpPr>
        <p:spPr>
          <a:xfrm>
            <a:off x="6761353" y="3663950"/>
            <a:ext cx="2106295" cy="339090"/>
          </a:xfrm>
          <a:custGeom>
            <a:avLst/>
            <a:gdLst/>
            <a:ahLst/>
            <a:cxnLst/>
            <a:rect l="l" t="t" r="r" b="b"/>
            <a:pathLst>
              <a:path w="2106295" h="339089">
                <a:moveTo>
                  <a:pt x="0" y="339089"/>
                </a:moveTo>
                <a:lnTo>
                  <a:pt x="2106041" y="339089"/>
                </a:lnTo>
                <a:lnTo>
                  <a:pt x="2106041" y="0"/>
                </a:lnTo>
                <a:lnTo>
                  <a:pt x="0" y="0"/>
                </a:lnTo>
                <a:lnTo>
                  <a:pt x="0" y="339089"/>
                </a:lnTo>
                <a:close/>
              </a:path>
            </a:pathLst>
          </a:custGeom>
          <a:solidFill>
            <a:srgbClr val="FDD36C"/>
          </a:solidFill>
        </p:spPr>
        <p:txBody>
          <a:bodyPr wrap="square" lIns="0" tIns="0" rIns="0" bIns="0" rtlCol="0"/>
          <a:lstStyle/>
          <a:p>
            <a:endParaRPr/>
          </a:p>
        </p:txBody>
      </p:sp>
      <p:sp>
        <p:nvSpPr>
          <p:cNvPr id="72" name="object 72"/>
          <p:cNvSpPr/>
          <p:nvPr/>
        </p:nvSpPr>
        <p:spPr>
          <a:xfrm>
            <a:off x="6761353" y="3663950"/>
            <a:ext cx="2106295" cy="339090"/>
          </a:xfrm>
          <a:custGeom>
            <a:avLst/>
            <a:gdLst/>
            <a:ahLst/>
            <a:cxnLst/>
            <a:rect l="l" t="t" r="r" b="b"/>
            <a:pathLst>
              <a:path w="2106295" h="339089">
                <a:moveTo>
                  <a:pt x="0" y="339089"/>
                </a:moveTo>
                <a:lnTo>
                  <a:pt x="2106041" y="339089"/>
                </a:lnTo>
                <a:lnTo>
                  <a:pt x="2106041" y="0"/>
                </a:lnTo>
                <a:lnTo>
                  <a:pt x="0" y="0"/>
                </a:lnTo>
                <a:lnTo>
                  <a:pt x="0" y="339089"/>
                </a:lnTo>
                <a:close/>
              </a:path>
            </a:pathLst>
          </a:custGeom>
          <a:ln w="19050">
            <a:solidFill>
              <a:srgbClr val="3891A7"/>
            </a:solidFill>
          </a:ln>
        </p:spPr>
        <p:txBody>
          <a:bodyPr wrap="square" lIns="0" tIns="0" rIns="0" bIns="0" rtlCol="0"/>
          <a:lstStyle/>
          <a:p>
            <a:endParaRPr/>
          </a:p>
        </p:txBody>
      </p:sp>
      <p:sp>
        <p:nvSpPr>
          <p:cNvPr id="73" name="object 73"/>
          <p:cNvSpPr txBox="1"/>
          <p:nvPr/>
        </p:nvSpPr>
        <p:spPr>
          <a:xfrm>
            <a:off x="7435850" y="3741928"/>
            <a:ext cx="756920" cy="187325"/>
          </a:xfrm>
          <a:prstGeom prst="rect">
            <a:avLst/>
          </a:prstGeom>
        </p:spPr>
        <p:txBody>
          <a:bodyPr vert="horz" wrap="square" lIns="0" tIns="0" rIns="0" bIns="0" rtlCol="0">
            <a:spAutoFit/>
          </a:bodyPr>
          <a:lstStyle/>
          <a:p>
            <a:pPr marL="12700">
              <a:lnSpc>
                <a:spcPct val="100000"/>
              </a:lnSpc>
            </a:pPr>
            <a:r>
              <a:rPr sz="1150" b="1" dirty="0">
                <a:latin typeface="Microsoft JhengHei"/>
                <a:cs typeface="Microsoft JhengHei"/>
              </a:rPr>
              <a:t>分三級管理</a:t>
            </a:r>
            <a:endParaRPr sz="1150">
              <a:latin typeface="Microsoft JhengHei"/>
              <a:cs typeface="Microsoft JhengHei"/>
            </a:endParaRPr>
          </a:p>
        </p:txBody>
      </p:sp>
      <p:sp>
        <p:nvSpPr>
          <p:cNvPr id="74" name="object 74"/>
          <p:cNvSpPr/>
          <p:nvPr/>
        </p:nvSpPr>
        <p:spPr>
          <a:xfrm>
            <a:off x="8532494" y="3509517"/>
            <a:ext cx="432434" cy="288290"/>
          </a:xfrm>
          <a:custGeom>
            <a:avLst/>
            <a:gdLst/>
            <a:ahLst/>
            <a:cxnLst/>
            <a:rect l="l" t="t" r="r" b="b"/>
            <a:pathLst>
              <a:path w="432434" h="288289">
                <a:moveTo>
                  <a:pt x="216026" y="0"/>
                </a:moveTo>
                <a:lnTo>
                  <a:pt x="158573" y="5147"/>
                </a:lnTo>
                <a:lnTo>
                  <a:pt x="106962" y="19670"/>
                </a:lnTo>
                <a:lnTo>
                  <a:pt x="63246" y="42195"/>
                </a:lnTo>
                <a:lnTo>
                  <a:pt x="29478" y="71345"/>
                </a:lnTo>
                <a:lnTo>
                  <a:pt x="7711" y="105745"/>
                </a:lnTo>
                <a:lnTo>
                  <a:pt x="0" y="144018"/>
                </a:lnTo>
                <a:lnTo>
                  <a:pt x="7711" y="182290"/>
                </a:lnTo>
                <a:lnTo>
                  <a:pt x="29478" y="216690"/>
                </a:lnTo>
                <a:lnTo>
                  <a:pt x="63246" y="245840"/>
                </a:lnTo>
                <a:lnTo>
                  <a:pt x="106962" y="268365"/>
                </a:lnTo>
                <a:lnTo>
                  <a:pt x="158573" y="282888"/>
                </a:lnTo>
                <a:lnTo>
                  <a:pt x="216026" y="288036"/>
                </a:lnTo>
                <a:lnTo>
                  <a:pt x="273436" y="282888"/>
                </a:lnTo>
                <a:lnTo>
                  <a:pt x="325035" y="268365"/>
                </a:lnTo>
                <a:lnTo>
                  <a:pt x="368760" y="245840"/>
                </a:lnTo>
                <a:lnTo>
                  <a:pt x="402547" y="216690"/>
                </a:lnTo>
                <a:lnTo>
                  <a:pt x="424333" y="182290"/>
                </a:lnTo>
                <a:lnTo>
                  <a:pt x="432053" y="144018"/>
                </a:lnTo>
                <a:lnTo>
                  <a:pt x="424333" y="105745"/>
                </a:lnTo>
                <a:lnTo>
                  <a:pt x="402547" y="71345"/>
                </a:lnTo>
                <a:lnTo>
                  <a:pt x="368760" y="42195"/>
                </a:lnTo>
                <a:lnTo>
                  <a:pt x="325035" y="19670"/>
                </a:lnTo>
                <a:lnTo>
                  <a:pt x="273436" y="5147"/>
                </a:lnTo>
                <a:lnTo>
                  <a:pt x="216026" y="0"/>
                </a:lnTo>
                <a:close/>
              </a:path>
            </a:pathLst>
          </a:custGeom>
          <a:solidFill>
            <a:srgbClr val="FFFFFF"/>
          </a:solidFill>
        </p:spPr>
        <p:txBody>
          <a:bodyPr wrap="square" lIns="0" tIns="0" rIns="0" bIns="0" rtlCol="0"/>
          <a:lstStyle/>
          <a:p>
            <a:endParaRPr/>
          </a:p>
        </p:txBody>
      </p:sp>
      <p:sp>
        <p:nvSpPr>
          <p:cNvPr id="75" name="object 75"/>
          <p:cNvSpPr/>
          <p:nvPr/>
        </p:nvSpPr>
        <p:spPr>
          <a:xfrm>
            <a:off x="8532494" y="3509517"/>
            <a:ext cx="432434" cy="288290"/>
          </a:xfrm>
          <a:custGeom>
            <a:avLst/>
            <a:gdLst/>
            <a:ahLst/>
            <a:cxnLst/>
            <a:rect l="l" t="t" r="r" b="b"/>
            <a:pathLst>
              <a:path w="432434" h="288289">
                <a:moveTo>
                  <a:pt x="0" y="144018"/>
                </a:moveTo>
                <a:lnTo>
                  <a:pt x="7711" y="105745"/>
                </a:lnTo>
                <a:lnTo>
                  <a:pt x="29478" y="71345"/>
                </a:lnTo>
                <a:lnTo>
                  <a:pt x="63246" y="42195"/>
                </a:lnTo>
                <a:lnTo>
                  <a:pt x="106962" y="19670"/>
                </a:lnTo>
                <a:lnTo>
                  <a:pt x="158573" y="5147"/>
                </a:lnTo>
                <a:lnTo>
                  <a:pt x="216026" y="0"/>
                </a:lnTo>
                <a:lnTo>
                  <a:pt x="273436" y="5147"/>
                </a:lnTo>
                <a:lnTo>
                  <a:pt x="325035" y="19670"/>
                </a:lnTo>
                <a:lnTo>
                  <a:pt x="368760" y="42195"/>
                </a:lnTo>
                <a:lnTo>
                  <a:pt x="402547" y="71345"/>
                </a:lnTo>
                <a:lnTo>
                  <a:pt x="424333" y="105745"/>
                </a:lnTo>
                <a:lnTo>
                  <a:pt x="432053" y="144018"/>
                </a:lnTo>
                <a:lnTo>
                  <a:pt x="424333" y="182290"/>
                </a:lnTo>
                <a:lnTo>
                  <a:pt x="402547" y="216690"/>
                </a:lnTo>
                <a:lnTo>
                  <a:pt x="368760" y="245840"/>
                </a:lnTo>
                <a:lnTo>
                  <a:pt x="325035" y="268365"/>
                </a:lnTo>
                <a:lnTo>
                  <a:pt x="273436" y="282888"/>
                </a:lnTo>
                <a:lnTo>
                  <a:pt x="216026" y="288036"/>
                </a:lnTo>
                <a:lnTo>
                  <a:pt x="158573" y="282888"/>
                </a:lnTo>
                <a:lnTo>
                  <a:pt x="106962" y="268365"/>
                </a:lnTo>
                <a:lnTo>
                  <a:pt x="63246" y="245840"/>
                </a:lnTo>
                <a:lnTo>
                  <a:pt x="29478" y="216690"/>
                </a:lnTo>
                <a:lnTo>
                  <a:pt x="7711" y="182290"/>
                </a:lnTo>
                <a:lnTo>
                  <a:pt x="0" y="144018"/>
                </a:lnTo>
                <a:close/>
              </a:path>
            </a:pathLst>
          </a:custGeom>
          <a:ln w="25400">
            <a:solidFill>
              <a:srgbClr val="FDB809"/>
            </a:solidFill>
          </a:ln>
        </p:spPr>
        <p:txBody>
          <a:bodyPr wrap="square" lIns="0" tIns="0" rIns="0" bIns="0" rtlCol="0"/>
          <a:lstStyle/>
          <a:p>
            <a:endParaRPr/>
          </a:p>
        </p:txBody>
      </p:sp>
      <p:sp>
        <p:nvSpPr>
          <p:cNvPr id="76" name="object 76"/>
          <p:cNvSpPr txBox="1"/>
          <p:nvPr/>
        </p:nvSpPr>
        <p:spPr>
          <a:xfrm>
            <a:off x="8620506" y="3574033"/>
            <a:ext cx="25844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#10</a:t>
            </a:r>
            <a:endParaRPr sz="1000">
              <a:latin typeface="Microsoft JhengHei"/>
              <a:cs typeface="Microsoft JhengHei"/>
            </a:endParaRPr>
          </a:p>
        </p:txBody>
      </p:sp>
      <p:sp>
        <p:nvSpPr>
          <p:cNvPr id="77" name="object 77"/>
          <p:cNvSpPr/>
          <p:nvPr/>
        </p:nvSpPr>
        <p:spPr>
          <a:xfrm>
            <a:off x="8468486" y="1993264"/>
            <a:ext cx="432434" cy="318770"/>
          </a:xfrm>
          <a:custGeom>
            <a:avLst/>
            <a:gdLst/>
            <a:ahLst/>
            <a:cxnLst/>
            <a:rect l="l" t="t" r="r" b="b"/>
            <a:pathLst>
              <a:path w="432434" h="318769">
                <a:moveTo>
                  <a:pt x="216027" y="0"/>
                </a:moveTo>
                <a:lnTo>
                  <a:pt x="158573" y="5694"/>
                </a:lnTo>
                <a:lnTo>
                  <a:pt x="106962" y="21764"/>
                </a:lnTo>
                <a:lnTo>
                  <a:pt x="63246" y="46688"/>
                </a:lnTo>
                <a:lnTo>
                  <a:pt x="29478" y="78946"/>
                </a:lnTo>
                <a:lnTo>
                  <a:pt x="7711" y="117019"/>
                </a:lnTo>
                <a:lnTo>
                  <a:pt x="0" y="159385"/>
                </a:lnTo>
                <a:lnTo>
                  <a:pt x="7711" y="201741"/>
                </a:lnTo>
                <a:lnTo>
                  <a:pt x="29478" y="239790"/>
                </a:lnTo>
                <a:lnTo>
                  <a:pt x="63246" y="272018"/>
                </a:lnTo>
                <a:lnTo>
                  <a:pt x="106962" y="296911"/>
                </a:lnTo>
                <a:lnTo>
                  <a:pt x="158573" y="312957"/>
                </a:lnTo>
                <a:lnTo>
                  <a:pt x="216027" y="318643"/>
                </a:lnTo>
                <a:lnTo>
                  <a:pt x="273436" y="312957"/>
                </a:lnTo>
                <a:lnTo>
                  <a:pt x="325035" y="296911"/>
                </a:lnTo>
                <a:lnTo>
                  <a:pt x="368760" y="272018"/>
                </a:lnTo>
                <a:lnTo>
                  <a:pt x="402547" y="239790"/>
                </a:lnTo>
                <a:lnTo>
                  <a:pt x="424333" y="201741"/>
                </a:lnTo>
                <a:lnTo>
                  <a:pt x="432054" y="159385"/>
                </a:lnTo>
                <a:lnTo>
                  <a:pt x="424333" y="117019"/>
                </a:lnTo>
                <a:lnTo>
                  <a:pt x="402547" y="78946"/>
                </a:lnTo>
                <a:lnTo>
                  <a:pt x="368760" y="46688"/>
                </a:lnTo>
                <a:lnTo>
                  <a:pt x="325035" y="21764"/>
                </a:lnTo>
                <a:lnTo>
                  <a:pt x="273436" y="5694"/>
                </a:lnTo>
                <a:lnTo>
                  <a:pt x="216027" y="0"/>
                </a:lnTo>
                <a:close/>
              </a:path>
            </a:pathLst>
          </a:custGeom>
          <a:solidFill>
            <a:srgbClr val="FFFFFF"/>
          </a:solidFill>
        </p:spPr>
        <p:txBody>
          <a:bodyPr wrap="square" lIns="0" tIns="0" rIns="0" bIns="0" rtlCol="0"/>
          <a:lstStyle/>
          <a:p>
            <a:endParaRPr/>
          </a:p>
        </p:txBody>
      </p:sp>
      <p:sp>
        <p:nvSpPr>
          <p:cNvPr id="78" name="object 78"/>
          <p:cNvSpPr/>
          <p:nvPr/>
        </p:nvSpPr>
        <p:spPr>
          <a:xfrm>
            <a:off x="8468486" y="1993264"/>
            <a:ext cx="432434" cy="318770"/>
          </a:xfrm>
          <a:custGeom>
            <a:avLst/>
            <a:gdLst/>
            <a:ahLst/>
            <a:cxnLst/>
            <a:rect l="l" t="t" r="r" b="b"/>
            <a:pathLst>
              <a:path w="432434" h="318769">
                <a:moveTo>
                  <a:pt x="0" y="159385"/>
                </a:moveTo>
                <a:lnTo>
                  <a:pt x="7711" y="117019"/>
                </a:lnTo>
                <a:lnTo>
                  <a:pt x="29478" y="78946"/>
                </a:lnTo>
                <a:lnTo>
                  <a:pt x="63246" y="46688"/>
                </a:lnTo>
                <a:lnTo>
                  <a:pt x="106962" y="21764"/>
                </a:lnTo>
                <a:lnTo>
                  <a:pt x="158573" y="5694"/>
                </a:lnTo>
                <a:lnTo>
                  <a:pt x="216027" y="0"/>
                </a:lnTo>
                <a:lnTo>
                  <a:pt x="273436" y="5694"/>
                </a:lnTo>
                <a:lnTo>
                  <a:pt x="325035" y="21764"/>
                </a:lnTo>
                <a:lnTo>
                  <a:pt x="368760" y="46688"/>
                </a:lnTo>
                <a:lnTo>
                  <a:pt x="402547" y="78946"/>
                </a:lnTo>
                <a:lnTo>
                  <a:pt x="424333" y="117019"/>
                </a:lnTo>
                <a:lnTo>
                  <a:pt x="432054" y="159385"/>
                </a:lnTo>
                <a:lnTo>
                  <a:pt x="424333" y="201741"/>
                </a:lnTo>
                <a:lnTo>
                  <a:pt x="402547" y="239790"/>
                </a:lnTo>
                <a:lnTo>
                  <a:pt x="368760" y="272018"/>
                </a:lnTo>
                <a:lnTo>
                  <a:pt x="325035" y="296911"/>
                </a:lnTo>
                <a:lnTo>
                  <a:pt x="273436" y="312957"/>
                </a:lnTo>
                <a:lnTo>
                  <a:pt x="216027" y="318643"/>
                </a:lnTo>
                <a:lnTo>
                  <a:pt x="158573" y="312957"/>
                </a:lnTo>
                <a:lnTo>
                  <a:pt x="106962" y="296911"/>
                </a:lnTo>
                <a:lnTo>
                  <a:pt x="63246" y="272018"/>
                </a:lnTo>
                <a:lnTo>
                  <a:pt x="29478" y="239790"/>
                </a:lnTo>
                <a:lnTo>
                  <a:pt x="7711" y="201741"/>
                </a:lnTo>
                <a:lnTo>
                  <a:pt x="0" y="159385"/>
                </a:lnTo>
                <a:close/>
              </a:path>
            </a:pathLst>
          </a:custGeom>
          <a:ln w="25400">
            <a:solidFill>
              <a:srgbClr val="FDB809"/>
            </a:solidFill>
          </a:ln>
        </p:spPr>
        <p:txBody>
          <a:bodyPr wrap="square" lIns="0" tIns="0" rIns="0" bIns="0" rtlCol="0"/>
          <a:lstStyle/>
          <a:p>
            <a:endParaRPr/>
          </a:p>
        </p:txBody>
      </p:sp>
      <p:sp>
        <p:nvSpPr>
          <p:cNvPr id="79" name="object 79"/>
          <p:cNvSpPr txBox="1"/>
          <p:nvPr/>
        </p:nvSpPr>
        <p:spPr>
          <a:xfrm>
            <a:off x="8556497" y="2073147"/>
            <a:ext cx="25844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#11</a:t>
            </a:r>
            <a:endParaRPr sz="1000">
              <a:latin typeface="Microsoft JhengHei"/>
              <a:cs typeface="Microsoft JhengHei"/>
            </a:endParaRPr>
          </a:p>
        </p:txBody>
      </p:sp>
      <p:sp>
        <p:nvSpPr>
          <p:cNvPr id="80" name="object 80"/>
          <p:cNvSpPr/>
          <p:nvPr/>
        </p:nvSpPr>
        <p:spPr>
          <a:xfrm>
            <a:off x="159448" y="5199888"/>
            <a:ext cx="661670" cy="318770"/>
          </a:xfrm>
          <a:custGeom>
            <a:avLst/>
            <a:gdLst/>
            <a:ahLst/>
            <a:cxnLst/>
            <a:rect l="l" t="t" r="r" b="b"/>
            <a:pathLst>
              <a:path w="661669" h="318770">
                <a:moveTo>
                  <a:pt x="330758" y="0"/>
                </a:moveTo>
                <a:lnTo>
                  <a:pt x="271303" y="2568"/>
                </a:lnTo>
                <a:lnTo>
                  <a:pt x="215344" y="9973"/>
                </a:lnTo>
                <a:lnTo>
                  <a:pt x="163816" y="21764"/>
                </a:lnTo>
                <a:lnTo>
                  <a:pt x="117653" y="37490"/>
                </a:lnTo>
                <a:lnTo>
                  <a:pt x="77789" y="56701"/>
                </a:lnTo>
                <a:lnTo>
                  <a:pt x="45157" y="78946"/>
                </a:lnTo>
                <a:lnTo>
                  <a:pt x="5328" y="130739"/>
                </a:lnTo>
                <a:lnTo>
                  <a:pt x="0" y="159384"/>
                </a:lnTo>
                <a:lnTo>
                  <a:pt x="5328" y="187992"/>
                </a:lnTo>
                <a:lnTo>
                  <a:pt x="45157" y="239733"/>
                </a:lnTo>
                <a:lnTo>
                  <a:pt x="77789" y="261963"/>
                </a:lnTo>
                <a:lnTo>
                  <a:pt x="117653" y="281163"/>
                </a:lnTo>
                <a:lnTo>
                  <a:pt x="163816" y="296883"/>
                </a:lnTo>
                <a:lnTo>
                  <a:pt x="215344" y="308671"/>
                </a:lnTo>
                <a:lnTo>
                  <a:pt x="271303" y="316074"/>
                </a:lnTo>
                <a:lnTo>
                  <a:pt x="330758" y="318643"/>
                </a:lnTo>
                <a:lnTo>
                  <a:pt x="390214" y="316074"/>
                </a:lnTo>
                <a:lnTo>
                  <a:pt x="446174" y="308671"/>
                </a:lnTo>
                <a:lnTo>
                  <a:pt x="497704" y="296883"/>
                </a:lnTo>
                <a:lnTo>
                  <a:pt x="543869" y="281163"/>
                </a:lnTo>
                <a:lnTo>
                  <a:pt x="583735" y="261963"/>
                </a:lnTo>
                <a:lnTo>
                  <a:pt x="616369" y="239733"/>
                </a:lnTo>
                <a:lnTo>
                  <a:pt x="656201" y="187992"/>
                </a:lnTo>
                <a:lnTo>
                  <a:pt x="661530" y="159384"/>
                </a:lnTo>
                <a:lnTo>
                  <a:pt x="656201" y="130739"/>
                </a:lnTo>
                <a:lnTo>
                  <a:pt x="616369" y="78946"/>
                </a:lnTo>
                <a:lnTo>
                  <a:pt x="583735" y="56701"/>
                </a:lnTo>
                <a:lnTo>
                  <a:pt x="543869" y="37490"/>
                </a:lnTo>
                <a:lnTo>
                  <a:pt x="497704" y="21764"/>
                </a:lnTo>
                <a:lnTo>
                  <a:pt x="446174" y="9973"/>
                </a:lnTo>
                <a:lnTo>
                  <a:pt x="390214" y="2568"/>
                </a:lnTo>
                <a:lnTo>
                  <a:pt x="330758" y="0"/>
                </a:lnTo>
                <a:close/>
              </a:path>
            </a:pathLst>
          </a:custGeom>
          <a:solidFill>
            <a:srgbClr val="FFFFFF"/>
          </a:solidFill>
        </p:spPr>
        <p:txBody>
          <a:bodyPr wrap="square" lIns="0" tIns="0" rIns="0" bIns="0" rtlCol="0"/>
          <a:lstStyle/>
          <a:p>
            <a:endParaRPr/>
          </a:p>
        </p:txBody>
      </p:sp>
      <p:sp>
        <p:nvSpPr>
          <p:cNvPr id="81" name="object 81"/>
          <p:cNvSpPr/>
          <p:nvPr/>
        </p:nvSpPr>
        <p:spPr>
          <a:xfrm>
            <a:off x="159448" y="5199888"/>
            <a:ext cx="661670" cy="318770"/>
          </a:xfrm>
          <a:custGeom>
            <a:avLst/>
            <a:gdLst/>
            <a:ahLst/>
            <a:cxnLst/>
            <a:rect l="l" t="t" r="r" b="b"/>
            <a:pathLst>
              <a:path w="661669" h="318770">
                <a:moveTo>
                  <a:pt x="0" y="159384"/>
                </a:moveTo>
                <a:lnTo>
                  <a:pt x="20692" y="103776"/>
                </a:lnTo>
                <a:lnTo>
                  <a:pt x="77789" y="56701"/>
                </a:lnTo>
                <a:lnTo>
                  <a:pt x="117653" y="37490"/>
                </a:lnTo>
                <a:lnTo>
                  <a:pt x="163816" y="21764"/>
                </a:lnTo>
                <a:lnTo>
                  <a:pt x="215344" y="9973"/>
                </a:lnTo>
                <a:lnTo>
                  <a:pt x="271303" y="2568"/>
                </a:lnTo>
                <a:lnTo>
                  <a:pt x="330758" y="0"/>
                </a:lnTo>
                <a:lnTo>
                  <a:pt x="390214" y="2568"/>
                </a:lnTo>
                <a:lnTo>
                  <a:pt x="446174" y="9973"/>
                </a:lnTo>
                <a:lnTo>
                  <a:pt x="497704" y="21764"/>
                </a:lnTo>
                <a:lnTo>
                  <a:pt x="543869" y="37490"/>
                </a:lnTo>
                <a:lnTo>
                  <a:pt x="583735" y="56701"/>
                </a:lnTo>
                <a:lnTo>
                  <a:pt x="616369" y="78946"/>
                </a:lnTo>
                <a:lnTo>
                  <a:pt x="656201" y="130739"/>
                </a:lnTo>
                <a:lnTo>
                  <a:pt x="661530" y="159384"/>
                </a:lnTo>
                <a:lnTo>
                  <a:pt x="656201" y="187992"/>
                </a:lnTo>
                <a:lnTo>
                  <a:pt x="616369" y="239733"/>
                </a:lnTo>
                <a:lnTo>
                  <a:pt x="583735" y="261963"/>
                </a:lnTo>
                <a:lnTo>
                  <a:pt x="543869" y="281163"/>
                </a:lnTo>
                <a:lnTo>
                  <a:pt x="497704" y="296883"/>
                </a:lnTo>
                <a:lnTo>
                  <a:pt x="446174" y="308671"/>
                </a:lnTo>
                <a:lnTo>
                  <a:pt x="390214" y="316074"/>
                </a:lnTo>
                <a:lnTo>
                  <a:pt x="330758" y="318643"/>
                </a:lnTo>
                <a:lnTo>
                  <a:pt x="271303" y="316074"/>
                </a:lnTo>
                <a:lnTo>
                  <a:pt x="215344" y="308671"/>
                </a:lnTo>
                <a:lnTo>
                  <a:pt x="163816" y="296883"/>
                </a:lnTo>
                <a:lnTo>
                  <a:pt x="117653" y="281163"/>
                </a:lnTo>
                <a:lnTo>
                  <a:pt x="77789" y="261963"/>
                </a:lnTo>
                <a:lnTo>
                  <a:pt x="45157" y="239733"/>
                </a:lnTo>
                <a:lnTo>
                  <a:pt x="5328" y="187992"/>
                </a:lnTo>
                <a:lnTo>
                  <a:pt x="0" y="159384"/>
                </a:lnTo>
                <a:close/>
              </a:path>
            </a:pathLst>
          </a:custGeom>
          <a:ln w="25400">
            <a:solidFill>
              <a:srgbClr val="FDB809"/>
            </a:solidFill>
          </a:ln>
        </p:spPr>
        <p:txBody>
          <a:bodyPr wrap="square" lIns="0" tIns="0" rIns="0" bIns="0" rtlCol="0"/>
          <a:lstStyle/>
          <a:p>
            <a:endParaRPr/>
          </a:p>
        </p:txBody>
      </p:sp>
      <p:sp>
        <p:nvSpPr>
          <p:cNvPr id="82" name="object 82"/>
          <p:cNvSpPr txBox="1"/>
          <p:nvPr/>
        </p:nvSpPr>
        <p:spPr>
          <a:xfrm>
            <a:off x="345186" y="5279897"/>
            <a:ext cx="290195" cy="164465"/>
          </a:xfrm>
          <a:prstGeom prst="rect">
            <a:avLst/>
          </a:prstGeom>
        </p:spPr>
        <p:txBody>
          <a:bodyPr vert="horz" wrap="square" lIns="0" tIns="0" rIns="0" bIns="0" rtlCol="0">
            <a:spAutoFit/>
          </a:bodyPr>
          <a:lstStyle/>
          <a:p>
            <a:pPr marL="12700">
              <a:lnSpc>
                <a:spcPct val="100000"/>
              </a:lnSpc>
            </a:pPr>
            <a:r>
              <a:rPr sz="1000" b="1" dirty="0">
                <a:latin typeface="Microsoft JhengHei"/>
                <a:cs typeface="Microsoft JhengHei"/>
              </a:rPr>
              <a:t>#6</a:t>
            </a:r>
            <a:r>
              <a:rPr sz="1000" b="1" spc="-5" dirty="0">
                <a:latin typeface="Microsoft JhengHei"/>
                <a:cs typeface="Microsoft JhengHei"/>
              </a:rPr>
              <a:t>.</a:t>
            </a:r>
            <a:r>
              <a:rPr sz="1000" b="1" dirty="0">
                <a:latin typeface="Microsoft JhengHei"/>
                <a:cs typeface="Microsoft JhengHei"/>
              </a:rPr>
              <a:t>7</a:t>
            </a:r>
            <a:endParaRPr sz="1000">
              <a:latin typeface="Microsoft JhengHei"/>
              <a:cs typeface="Microsoft JhengHei"/>
            </a:endParaRPr>
          </a:p>
        </p:txBody>
      </p:sp>
      <p:sp>
        <p:nvSpPr>
          <p:cNvPr id="83" name="object 83"/>
          <p:cNvSpPr txBox="1"/>
          <p:nvPr/>
        </p:nvSpPr>
        <p:spPr>
          <a:xfrm>
            <a:off x="3674745" y="1808098"/>
            <a:ext cx="2592070" cy="339090"/>
          </a:xfrm>
          <a:prstGeom prst="rect">
            <a:avLst/>
          </a:prstGeom>
          <a:solidFill>
            <a:srgbClr val="FFF0CE"/>
          </a:solidFill>
          <a:ln w="19050">
            <a:solidFill>
              <a:srgbClr val="3891A7"/>
            </a:solidFill>
          </a:ln>
        </p:spPr>
        <p:txBody>
          <a:bodyPr vert="horz" wrap="square" lIns="0" tIns="67945" rIns="0" bIns="0" rtlCol="0">
            <a:spAutoFit/>
          </a:bodyPr>
          <a:lstStyle/>
          <a:p>
            <a:pPr marL="335915">
              <a:lnSpc>
                <a:spcPct val="100000"/>
              </a:lnSpc>
              <a:spcBef>
                <a:spcPts val="535"/>
              </a:spcBef>
            </a:pPr>
            <a:r>
              <a:rPr sz="1150" b="1" dirty="0">
                <a:latin typeface="Microsoft JhengHei"/>
                <a:cs typeface="Microsoft JhengHei"/>
              </a:rPr>
              <a:t>無須依本辦法執行評估與分級</a:t>
            </a:r>
            <a:endParaRPr sz="1150">
              <a:latin typeface="Microsoft JhengHei"/>
              <a:cs typeface="Microsoft JhengHei"/>
            </a:endParaRPr>
          </a:p>
        </p:txBody>
      </p:sp>
      <p:sp>
        <p:nvSpPr>
          <p:cNvPr id="84" name="object 84"/>
          <p:cNvSpPr/>
          <p:nvPr/>
        </p:nvSpPr>
        <p:spPr>
          <a:xfrm>
            <a:off x="3255390" y="1922145"/>
            <a:ext cx="419734" cy="111125"/>
          </a:xfrm>
          <a:custGeom>
            <a:avLst/>
            <a:gdLst/>
            <a:ahLst/>
            <a:cxnLst/>
            <a:rect l="l" t="t" r="r" b="b"/>
            <a:pathLst>
              <a:path w="419735" h="111125">
                <a:moveTo>
                  <a:pt x="365180" y="64934"/>
                </a:moveTo>
                <a:lnTo>
                  <a:pt x="314833" y="94106"/>
                </a:lnTo>
                <a:lnTo>
                  <a:pt x="313309" y="99949"/>
                </a:lnTo>
                <a:lnTo>
                  <a:pt x="315975" y="104520"/>
                </a:lnTo>
                <a:lnTo>
                  <a:pt x="318516" y="109092"/>
                </a:lnTo>
                <a:lnTo>
                  <a:pt x="324358" y="110616"/>
                </a:lnTo>
                <a:lnTo>
                  <a:pt x="402937" y="65024"/>
                </a:lnTo>
                <a:lnTo>
                  <a:pt x="365180" y="64934"/>
                </a:lnTo>
                <a:close/>
              </a:path>
              <a:path w="419735" h="111125">
                <a:moveTo>
                  <a:pt x="381568" y="55444"/>
                </a:moveTo>
                <a:lnTo>
                  <a:pt x="365180" y="64934"/>
                </a:lnTo>
                <a:lnTo>
                  <a:pt x="400431" y="65024"/>
                </a:lnTo>
                <a:lnTo>
                  <a:pt x="400439" y="63753"/>
                </a:lnTo>
                <a:lnTo>
                  <a:pt x="395732" y="63753"/>
                </a:lnTo>
                <a:lnTo>
                  <a:pt x="381568" y="55444"/>
                </a:lnTo>
                <a:close/>
              </a:path>
              <a:path w="419735" h="111125">
                <a:moveTo>
                  <a:pt x="324738" y="0"/>
                </a:moveTo>
                <a:lnTo>
                  <a:pt x="318897" y="1524"/>
                </a:lnTo>
                <a:lnTo>
                  <a:pt x="316230" y="5968"/>
                </a:lnTo>
                <a:lnTo>
                  <a:pt x="313563" y="10540"/>
                </a:lnTo>
                <a:lnTo>
                  <a:pt x="315087" y="16382"/>
                </a:lnTo>
                <a:lnTo>
                  <a:pt x="319532" y="19050"/>
                </a:lnTo>
                <a:lnTo>
                  <a:pt x="365272" y="45884"/>
                </a:lnTo>
                <a:lnTo>
                  <a:pt x="400558" y="45974"/>
                </a:lnTo>
                <a:lnTo>
                  <a:pt x="400431" y="65024"/>
                </a:lnTo>
                <a:lnTo>
                  <a:pt x="402937" y="65024"/>
                </a:lnTo>
                <a:lnTo>
                  <a:pt x="419354" y="55499"/>
                </a:lnTo>
                <a:lnTo>
                  <a:pt x="329184" y="2666"/>
                </a:lnTo>
                <a:lnTo>
                  <a:pt x="324738" y="0"/>
                </a:lnTo>
                <a:close/>
              </a:path>
              <a:path w="419735" h="111125">
                <a:moveTo>
                  <a:pt x="126" y="44957"/>
                </a:moveTo>
                <a:lnTo>
                  <a:pt x="0" y="64007"/>
                </a:lnTo>
                <a:lnTo>
                  <a:pt x="365180" y="64934"/>
                </a:lnTo>
                <a:lnTo>
                  <a:pt x="381568" y="55444"/>
                </a:lnTo>
                <a:lnTo>
                  <a:pt x="365272" y="45884"/>
                </a:lnTo>
                <a:lnTo>
                  <a:pt x="126" y="44957"/>
                </a:lnTo>
                <a:close/>
              </a:path>
              <a:path w="419735" h="111125">
                <a:moveTo>
                  <a:pt x="395732" y="47243"/>
                </a:moveTo>
                <a:lnTo>
                  <a:pt x="381568" y="55444"/>
                </a:lnTo>
                <a:lnTo>
                  <a:pt x="395732" y="63753"/>
                </a:lnTo>
                <a:lnTo>
                  <a:pt x="395732" y="47243"/>
                </a:lnTo>
                <a:close/>
              </a:path>
              <a:path w="419735" h="111125">
                <a:moveTo>
                  <a:pt x="400549" y="47243"/>
                </a:moveTo>
                <a:lnTo>
                  <a:pt x="395732" y="47243"/>
                </a:lnTo>
                <a:lnTo>
                  <a:pt x="395732" y="63753"/>
                </a:lnTo>
                <a:lnTo>
                  <a:pt x="400439" y="63753"/>
                </a:lnTo>
                <a:lnTo>
                  <a:pt x="400549" y="47243"/>
                </a:lnTo>
                <a:close/>
              </a:path>
              <a:path w="419735" h="111125">
                <a:moveTo>
                  <a:pt x="365272" y="45884"/>
                </a:moveTo>
                <a:lnTo>
                  <a:pt x="381568" y="55444"/>
                </a:lnTo>
                <a:lnTo>
                  <a:pt x="395732" y="47243"/>
                </a:lnTo>
                <a:lnTo>
                  <a:pt x="400549" y="47243"/>
                </a:lnTo>
                <a:lnTo>
                  <a:pt x="400558" y="45974"/>
                </a:lnTo>
                <a:lnTo>
                  <a:pt x="365272" y="45884"/>
                </a:lnTo>
                <a:close/>
              </a:path>
            </a:pathLst>
          </a:custGeom>
          <a:solidFill>
            <a:srgbClr val="3891A7"/>
          </a:solidFill>
        </p:spPr>
        <p:txBody>
          <a:bodyPr wrap="square" lIns="0" tIns="0" rIns="0" bIns="0" rtlCol="0"/>
          <a:lstStyle/>
          <a:p>
            <a:endParaRPr/>
          </a:p>
        </p:txBody>
      </p:sp>
      <p:sp>
        <p:nvSpPr>
          <p:cNvPr id="85" name="object 85"/>
          <p:cNvSpPr txBox="1"/>
          <p:nvPr/>
        </p:nvSpPr>
        <p:spPr>
          <a:xfrm>
            <a:off x="2014473" y="5124196"/>
            <a:ext cx="172085" cy="187325"/>
          </a:xfrm>
          <a:prstGeom prst="rect">
            <a:avLst/>
          </a:prstGeom>
        </p:spPr>
        <p:txBody>
          <a:bodyPr vert="horz" wrap="square" lIns="0" tIns="0" rIns="0" bIns="0" rtlCol="0">
            <a:spAutoFit/>
          </a:bodyPr>
          <a:lstStyle/>
          <a:p>
            <a:pPr marL="12700">
              <a:lnSpc>
                <a:spcPct val="100000"/>
              </a:lnSpc>
            </a:pPr>
            <a:r>
              <a:rPr sz="1150" b="1" dirty="0">
                <a:solidFill>
                  <a:srgbClr val="C32C2D"/>
                </a:solidFill>
                <a:latin typeface="Microsoft JhengHei"/>
                <a:cs typeface="Microsoft JhengHei"/>
              </a:rPr>
              <a:t>否</a:t>
            </a:r>
            <a:endParaRPr sz="1150">
              <a:latin typeface="Microsoft JhengHei"/>
              <a:cs typeface="Microsoft JhengHei"/>
            </a:endParaRPr>
          </a:p>
        </p:txBody>
      </p:sp>
      <p:sp>
        <p:nvSpPr>
          <p:cNvPr id="86" name="object 86"/>
          <p:cNvSpPr txBox="1"/>
          <p:nvPr/>
        </p:nvSpPr>
        <p:spPr>
          <a:xfrm>
            <a:off x="8871457" y="92202"/>
            <a:ext cx="187325" cy="169277"/>
          </a:xfrm>
          <a:prstGeom prst="rect">
            <a:avLst/>
          </a:prstGeom>
        </p:spPr>
        <p:txBody>
          <a:bodyPr vert="horz" wrap="square" lIns="0" tIns="0" rIns="0" bIns="0" rtlCol="0">
            <a:spAutoFit/>
          </a:bodyPr>
          <a:lstStyle/>
          <a:p>
            <a:pPr marL="12700">
              <a:lnSpc>
                <a:spcPct val="100000"/>
              </a:lnSpc>
            </a:pPr>
            <a:r>
              <a:rPr sz="1100" spc="-10" dirty="0" smtClean="0">
                <a:solidFill>
                  <a:srgbClr val="4F271C"/>
                </a:solidFill>
                <a:latin typeface="Microsoft JhengHei"/>
                <a:cs typeface="Microsoft JhengHei"/>
              </a:rPr>
              <a:t>3</a:t>
            </a:r>
            <a:endParaRPr sz="1100" dirty="0">
              <a:latin typeface="Microsoft JhengHei"/>
              <a:cs typeface="Microsoft JhengHei"/>
            </a:endParaRPr>
          </a:p>
        </p:txBody>
      </p:sp>
      <p:sp>
        <p:nvSpPr>
          <p:cNvPr id="87" name="文字方塊 86"/>
          <p:cNvSpPr txBox="1"/>
          <p:nvPr/>
        </p:nvSpPr>
        <p:spPr>
          <a:xfrm>
            <a:off x="3470667" y="-57218"/>
            <a:ext cx="5278044" cy="1077218"/>
          </a:xfrm>
          <a:prstGeom prst="rect">
            <a:avLst/>
          </a:prstGeom>
          <a:noFill/>
          <a:ln w="6350">
            <a:noFill/>
          </a:ln>
        </p:spPr>
        <p:txBody>
          <a:bodyPr wrap="square" rtlCol="0">
            <a:spAutoFit/>
          </a:bodyPr>
          <a:lstStyle/>
          <a:p>
            <a:r>
              <a:rPr lang="zh-TW" altLang="en-US" sz="2000" dirty="0" smtClean="0">
                <a:solidFill>
                  <a:srgbClr val="FF0000"/>
                </a:solidFill>
                <a:latin typeface="+mn-ea"/>
                <a:ea typeface="+mn-ea"/>
              </a:rPr>
              <a:t>資料來源</a:t>
            </a:r>
            <a:r>
              <a:rPr lang="en-US" altLang="zh-TW" sz="2000" dirty="0" smtClean="0">
                <a:solidFill>
                  <a:srgbClr val="FF0000"/>
                </a:solidFill>
                <a:latin typeface="+mn-ea"/>
                <a:ea typeface="+mn-ea"/>
              </a:rPr>
              <a:t>:</a:t>
            </a:r>
            <a:r>
              <a:rPr lang="zh-TW" altLang="en-US" sz="2000" dirty="0" smtClean="0">
                <a:solidFill>
                  <a:srgbClr val="FF0000"/>
                </a:solidFill>
                <a:latin typeface="+mn-ea"/>
                <a:ea typeface="+mn-ea"/>
              </a:rPr>
              <a:t>職安署</a:t>
            </a:r>
            <a:r>
              <a:rPr lang="en-US" altLang="zh-TW" sz="2000" dirty="0" smtClean="0">
                <a:solidFill>
                  <a:srgbClr val="FF0000"/>
                </a:solidFill>
                <a:latin typeface="+mn-ea"/>
                <a:ea typeface="+mn-ea"/>
              </a:rPr>
              <a:t>105</a:t>
            </a:r>
            <a:r>
              <a:rPr lang="zh-TW" altLang="en-US" sz="2000" dirty="0" smtClean="0">
                <a:solidFill>
                  <a:srgbClr val="FF0000"/>
                </a:solidFill>
                <a:latin typeface="+mn-ea"/>
                <a:ea typeface="+mn-ea"/>
              </a:rPr>
              <a:t>年危害性化學品評估及分級管理介紹教材</a:t>
            </a:r>
          </a:p>
          <a:p>
            <a:endParaRPr lang="zh-TW" altLang="en-US" sz="2400" dirty="0">
              <a:solidFill>
                <a:srgbClr val="FF0000"/>
              </a:solidFill>
              <a:latin typeface="+mn-ea"/>
              <a:ea typeface="+mn-ea"/>
            </a:endParaRPr>
          </a:p>
        </p:txBody>
      </p:sp>
      <p:sp>
        <p:nvSpPr>
          <p:cNvPr id="90" name="投影片編號版面配置區 89"/>
          <p:cNvSpPr>
            <a:spLocks noGrp="1"/>
          </p:cNvSpPr>
          <p:nvPr>
            <p:ph type="sldNum" sz="quarter" idx="12"/>
          </p:nvPr>
        </p:nvSpPr>
        <p:spPr/>
        <p:txBody>
          <a:bodyPr/>
          <a:lstStyle/>
          <a:p>
            <a:fld id="{A36E6B7E-3405-4ABC-8F0A-11CAAA034E4E}" type="slidenum">
              <a:rPr lang="zh-TW" altLang="en-US" smtClean="0"/>
              <a:pPr/>
              <a:t>10</a:t>
            </a:fld>
            <a:endParaRPr lang="zh-TW" altLang="en-US" dirty="0"/>
          </a:p>
        </p:txBody>
      </p:sp>
    </p:spTree>
    <p:extLst>
      <p:ext uri="{BB962C8B-B14F-4D97-AF65-F5344CB8AC3E}">
        <p14:creationId xmlns:p14="http://schemas.microsoft.com/office/powerpoint/2010/main" val="963419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u="sng" dirty="0" smtClean="0">
                <a:hlinkClick r:id="rId3"/>
              </a:rPr>
              <a:t>危害性化學品評估及分級管理辦法</a:t>
            </a:r>
            <a:endParaRPr lang="zh-TW" altLang="en-US" dirty="0"/>
          </a:p>
        </p:txBody>
      </p:sp>
      <p:sp>
        <p:nvSpPr>
          <p:cNvPr id="3" name="內容版面配置區 2"/>
          <p:cNvSpPr>
            <a:spLocks noGrp="1"/>
          </p:cNvSpPr>
          <p:nvPr>
            <p:ph idx="1"/>
          </p:nvPr>
        </p:nvSpPr>
        <p:spPr>
          <a:xfrm>
            <a:off x="755576" y="1600201"/>
            <a:ext cx="7931224" cy="4277072"/>
          </a:xfrm>
        </p:spPr>
        <p:txBody>
          <a:bodyPr/>
          <a:lstStyle/>
          <a:p>
            <a:r>
              <a:rPr lang="zh-TW" altLang="en-US" dirty="0" smtClean="0"/>
              <a:t>依職業安全衛生法第十一條第二項規定訂定之</a:t>
            </a:r>
            <a:endParaRPr lang="en-US" altLang="zh-TW" dirty="0" smtClean="0"/>
          </a:p>
          <a:p>
            <a:r>
              <a:rPr lang="zh-TW" altLang="en-US" dirty="0" smtClean="0"/>
              <a:t>暴露評估：指以定性、半定量或定量之方法，評量或估算勞工暴露於化學品之健康危害情形。</a:t>
            </a:r>
            <a:endParaRPr lang="en-US" altLang="zh-TW" dirty="0" smtClean="0"/>
          </a:p>
          <a:p>
            <a:r>
              <a:rPr lang="zh-TW" altLang="en-US" dirty="0" smtClean="0"/>
              <a:t>分級管理：指依化學品健康危害及暴露評估結果評定風險等級，並分級採取對應之控制或管理措施。</a:t>
            </a:r>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11</a:t>
            </a:fld>
            <a:endParaRPr lang="zh-TW" altLang="en-US" dirty="0"/>
          </a:p>
        </p:txBody>
      </p:sp>
    </p:spTree>
    <p:extLst>
      <p:ext uri="{BB962C8B-B14F-4D97-AF65-F5344CB8AC3E}">
        <p14:creationId xmlns:p14="http://schemas.microsoft.com/office/powerpoint/2010/main" val="3271355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職安法中有關化學品的附屬法規</a:t>
            </a:r>
            <a:endParaRPr lang="zh-TW" altLang="en-US" dirty="0"/>
          </a:p>
        </p:txBody>
      </p:sp>
      <p:sp>
        <p:nvSpPr>
          <p:cNvPr id="3" name="內容版面配置區 2"/>
          <p:cNvSpPr>
            <a:spLocks noGrp="1"/>
          </p:cNvSpPr>
          <p:nvPr>
            <p:ph idx="1"/>
          </p:nvPr>
        </p:nvSpPr>
        <p:spPr>
          <a:xfrm>
            <a:off x="755576" y="1556792"/>
            <a:ext cx="8229600" cy="4525963"/>
          </a:xfrm>
        </p:spPr>
        <p:txBody>
          <a:bodyPr/>
          <a:lstStyle/>
          <a:p>
            <a:endParaRPr lang="zh-TW" altLang="en-US" dirty="0" smtClean="0"/>
          </a:p>
          <a:p>
            <a:r>
              <a:rPr lang="zh-TW" altLang="en-US" dirty="0" smtClean="0"/>
              <a:t>特定化學物質危害預防標準 </a:t>
            </a:r>
          </a:p>
          <a:p>
            <a:r>
              <a:rPr lang="zh-TW" altLang="en-US" dirty="0" smtClean="0"/>
              <a:t>有機溶劑中毒預防規則 </a:t>
            </a:r>
          </a:p>
          <a:p>
            <a:r>
              <a:rPr lang="zh-TW" altLang="en-US" dirty="0" smtClean="0"/>
              <a:t>四烷基鉛中毒預防規則 </a:t>
            </a:r>
          </a:p>
          <a:p>
            <a:r>
              <a:rPr lang="zh-TW" altLang="en-US" dirty="0" smtClean="0"/>
              <a:t>鉛中毒預防規則 </a:t>
            </a:r>
          </a:p>
          <a:p>
            <a:r>
              <a:rPr lang="zh-TW" altLang="en-US" dirty="0" smtClean="0"/>
              <a:t>粉塵危害預防標準  	</a:t>
            </a:r>
          </a:p>
          <a:p>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12</a:t>
            </a:fld>
            <a:endParaRPr lang="zh-TW" altLang="en-US" dirty="0"/>
          </a:p>
        </p:txBody>
      </p:sp>
    </p:spTree>
    <p:extLst>
      <p:ext uri="{BB962C8B-B14F-4D97-AF65-F5344CB8AC3E}">
        <p14:creationId xmlns:p14="http://schemas.microsoft.com/office/powerpoint/2010/main" val="2969873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u="sng" dirty="0" smtClean="0">
                <a:hlinkClick r:id="rId3"/>
              </a:rPr>
              <a:t>危害性化學品評估及分級管理辦法</a:t>
            </a:r>
            <a:endParaRPr lang="zh-TW" altLang="en-US" dirty="0"/>
          </a:p>
        </p:txBody>
      </p:sp>
      <p:sp>
        <p:nvSpPr>
          <p:cNvPr id="3" name="內容版面配置區 2"/>
          <p:cNvSpPr>
            <a:spLocks noGrp="1"/>
          </p:cNvSpPr>
          <p:nvPr>
            <p:ph idx="1"/>
          </p:nvPr>
        </p:nvSpPr>
        <p:spPr>
          <a:xfrm>
            <a:off x="755576" y="1600201"/>
            <a:ext cx="7931224" cy="4277072"/>
          </a:xfrm>
        </p:spPr>
        <p:txBody>
          <a:bodyPr/>
          <a:lstStyle/>
          <a:p>
            <a:r>
              <a:rPr lang="zh-TW" altLang="en-US" dirty="0" smtClean="0"/>
              <a:t>依職業安全衛生法第十一條第二項規定訂定之</a:t>
            </a:r>
            <a:endParaRPr lang="en-US" altLang="zh-TW" dirty="0" smtClean="0"/>
          </a:p>
          <a:p>
            <a:r>
              <a:rPr lang="zh-TW" altLang="en-US" dirty="0" smtClean="0"/>
              <a:t>暴露評估：指以定性、半定量或定量之方法，評量或估算勞工暴露於化學品之健康危害情形。</a:t>
            </a:r>
            <a:endParaRPr lang="en-US" altLang="zh-TW" dirty="0" smtClean="0"/>
          </a:p>
          <a:p>
            <a:r>
              <a:rPr lang="zh-TW" altLang="en-US" dirty="0" smtClean="0"/>
              <a:t>分級管理：指依化學品健康危害及暴露評估結果評定風險等級，並分級採取對應之控制或管理措施。</a:t>
            </a:r>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13</a:t>
            </a:fld>
            <a:endParaRPr lang="zh-TW" altLang="en-US" dirty="0"/>
          </a:p>
        </p:txBody>
      </p:sp>
    </p:spTree>
    <p:extLst>
      <p:ext uri="{BB962C8B-B14F-4D97-AF65-F5344CB8AC3E}">
        <p14:creationId xmlns:p14="http://schemas.microsoft.com/office/powerpoint/2010/main" val="130044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不適用化學品分級管理的範圍</a:t>
            </a:r>
            <a:endParaRPr lang="zh-TW" altLang="en-US" dirty="0"/>
          </a:p>
        </p:txBody>
      </p:sp>
      <p:sp>
        <p:nvSpPr>
          <p:cNvPr id="3" name="內容版面配置區 2"/>
          <p:cNvSpPr>
            <a:spLocks noGrp="1"/>
          </p:cNvSpPr>
          <p:nvPr>
            <p:ph idx="1"/>
          </p:nvPr>
        </p:nvSpPr>
        <p:spPr>
          <a:xfrm>
            <a:off x="683568" y="1412776"/>
            <a:ext cx="7974058" cy="4375388"/>
          </a:xfrm>
        </p:spPr>
        <p:txBody>
          <a:bodyPr>
            <a:normAutofit fontScale="92500" lnSpcReduction="20000"/>
          </a:bodyPr>
          <a:lstStyle/>
          <a:p>
            <a:pPr marL="0" indent="0">
              <a:buNone/>
            </a:pPr>
            <a:r>
              <a:rPr lang="zh-TW" altLang="en-US" sz="2800" dirty="0" smtClean="0"/>
              <a:t>一、製造、處置或使用下列物品者： </a:t>
            </a:r>
            <a:endParaRPr lang="en-US" altLang="zh-TW" sz="2800" dirty="0" smtClean="0"/>
          </a:p>
          <a:p>
            <a:pPr marL="993775" indent="-268288"/>
            <a:r>
              <a:rPr lang="zh-TW" altLang="en-US" sz="2800" dirty="0" smtClean="0"/>
              <a:t>有害事業廢棄物 </a:t>
            </a:r>
          </a:p>
          <a:p>
            <a:pPr marL="993775" indent="-268288"/>
            <a:r>
              <a:rPr lang="zh-TW" altLang="en-US" sz="2800" dirty="0"/>
              <a:t>菸草或菸草製品。 </a:t>
            </a:r>
          </a:p>
          <a:p>
            <a:pPr marL="993775" indent="-268288"/>
            <a:r>
              <a:rPr lang="zh-TW" altLang="en-US" sz="2800" dirty="0"/>
              <a:t>食品、飲料、藥物、化粧品。 </a:t>
            </a:r>
          </a:p>
          <a:p>
            <a:pPr marL="993775" indent="-268288"/>
            <a:r>
              <a:rPr lang="zh-TW" altLang="en-US" sz="2800" dirty="0"/>
              <a:t>製成品。 </a:t>
            </a:r>
          </a:p>
          <a:p>
            <a:pPr marL="993775" indent="-268288"/>
            <a:r>
              <a:rPr lang="zh-TW" altLang="en-US" sz="2800" dirty="0"/>
              <a:t>非工業用途之一般民生消費商品。 </a:t>
            </a:r>
          </a:p>
          <a:p>
            <a:pPr marL="993775" indent="-268288"/>
            <a:r>
              <a:rPr lang="zh-TW" altLang="en-US" sz="2800" dirty="0"/>
              <a:t>滅火器。 </a:t>
            </a:r>
          </a:p>
          <a:p>
            <a:pPr marL="993775" indent="-268288"/>
            <a:r>
              <a:rPr lang="zh-TW" altLang="en-US" sz="2800" dirty="0"/>
              <a:t>在反應槽或製程中正進行化學反應之中間產物</a:t>
            </a:r>
          </a:p>
          <a:p>
            <a:pPr marL="630238" indent="-630238">
              <a:buNone/>
            </a:pPr>
            <a:r>
              <a:rPr lang="zh-TW" altLang="en-US" sz="2800" dirty="0" smtClean="0"/>
              <a:t>二、化學品僅作為貯存用途且勞工不致有暴露危害之虞者。 </a:t>
            </a:r>
            <a:endParaRPr lang="en-US" altLang="zh-TW" sz="2800" dirty="0" smtClean="0"/>
          </a:p>
          <a:p>
            <a:pPr marL="0" indent="0">
              <a:buNone/>
            </a:pPr>
            <a:r>
              <a:rPr lang="zh-TW" altLang="en-US" sz="2800" dirty="0" smtClean="0"/>
              <a:t>三、其他經中央主管機關指定者。 </a:t>
            </a:r>
          </a:p>
          <a:p>
            <a:endParaRPr lang="zh-TW" altLang="en-US" dirty="0" smtClean="0"/>
          </a:p>
          <a:p>
            <a:endParaRPr lang="zh-TW" altLang="en-US" dirty="0" smtClean="0"/>
          </a:p>
          <a:p>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14</a:t>
            </a:fld>
            <a:endParaRPr lang="zh-TW" altLang="en-US" dirty="0"/>
          </a:p>
        </p:txBody>
      </p:sp>
    </p:spTree>
    <p:extLst>
      <p:ext uri="{BB962C8B-B14F-4D97-AF65-F5344CB8AC3E}">
        <p14:creationId xmlns:p14="http://schemas.microsoft.com/office/powerpoint/2010/main" val="376176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6261" y="1340768"/>
            <a:ext cx="7988300" cy="1473835"/>
          </a:xfrm>
          <a:prstGeom prst="rect">
            <a:avLst/>
          </a:prstGeom>
        </p:spPr>
        <p:txBody>
          <a:bodyPr vert="horz" wrap="square" lIns="0" tIns="0" rIns="0" bIns="0" rtlCol="0">
            <a:spAutoFit/>
          </a:bodyPr>
          <a:lstStyle/>
          <a:p>
            <a:pPr marL="355600" marR="5080" indent="-342900" algn="just">
              <a:lnSpc>
                <a:spcPct val="100000"/>
              </a:lnSpc>
            </a:pPr>
            <a:r>
              <a:rPr sz="1800" spc="-5" dirty="0">
                <a:solidFill>
                  <a:srgbClr val="C32C2D"/>
                </a:solidFill>
                <a:latin typeface="DFKai-SB" charset="0"/>
                <a:ea typeface="DFKai-SB" charset="0"/>
                <a:cs typeface="DFKai-SB" charset="0"/>
              </a:rPr>
              <a:t> </a:t>
            </a:r>
            <a:r>
              <a:rPr sz="2400" dirty="0">
                <a:latin typeface="DFKai-SB" charset="0"/>
                <a:ea typeface="DFKai-SB" charset="0"/>
                <a:cs typeface="DFKai-SB" charset="0"/>
              </a:rPr>
              <a:t>中央主管機關對於第四條之化學品，定有容許暴露標準，  而事業單位</a:t>
            </a:r>
            <a:r>
              <a:rPr sz="2400" dirty="0">
                <a:solidFill>
                  <a:srgbClr val="FF0000"/>
                </a:solidFill>
                <a:latin typeface="DFKai-SB" charset="0"/>
                <a:ea typeface="DFKai-SB" charset="0"/>
                <a:cs typeface="DFKai-SB" charset="0"/>
              </a:rPr>
              <a:t>從事特別危害健康作業之勞工人數在100人以  </a:t>
            </a:r>
            <a:r>
              <a:rPr sz="2400" spc="-5" dirty="0">
                <a:solidFill>
                  <a:srgbClr val="FF0000"/>
                </a:solidFill>
                <a:latin typeface="DFKai-SB" charset="0"/>
                <a:ea typeface="DFKai-SB" charset="0"/>
                <a:cs typeface="DFKai-SB" charset="0"/>
              </a:rPr>
              <a:t>上</a:t>
            </a:r>
            <a:r>
              <a:rPr sz="2400" spc="-5" dirty="0">
                <a:latin typeface="DFKai-SB" charset="0"/>
                <a:ea typeface="DFKai-SB" charset="0"/>
                <a:cs typeface="DFKai-SB" charset="0"/>
              </a:rPr>
              <a:t>，或</a:t>
            </a:r>
            <a:r>
              <a:rPr sz="2400" spc="-5" dirty="0">
                <a:solidFill>
                  <a:srgbClr val="6F2F9F"/>
                </a:solidFill>
                <a:latin typeface="DFKai-SB" charset="0"/>
                <a:ea typeface="DFKai-SB" charset="0"/>
                <a:cs typeface="DFKai-SB" charset="0"/>
              </a:rPr>
              <a:t>總勞工人數500人以上</a:t>
            </a:r>
            <a:r>
              <a:rPr sz="2400" spc="-5" dirty="0">
                <a:latin typeface="DFKai-SB" charset="0"/>
                <a:ea typeface="DFKai-SB" charset="0"/>
                <a:cs typeface="DFKai-SB" charset="0"/>
              </a:rPr>
              <a:t>者，雇主應依有科學根據之  </a:t>
            </a:r>
            <a:r>
              <a:rPr sz="2400" dirty="0">
                <a:latin typeface="DFKai-SB" charset="0"/>
                <a:ea typeface="DFKai-SB" charset="0"/>
                <a:cs typeface="DFKai-SB" charset="0"/>
              </a:rPr>
              <a:t>之採樣分析方法或運用定量推估模式，實施暴露評估。</a:t>
            </a:r>
          </a:p>
        </p:txBody>
      </p:sp>
      <p:sp>
        <p:nvSpPr>
          <p:cNvPr id="5" name="object 5"/>
          <p:cNvSpPr/>
          <p:nvPr/>
        </p:nvSpPr>
        <p:spPr>
          <a:xfrm>
            <a:off x="683568" y="2924944"/>
            <a:ext cx="4893436" cy="32147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24639" y="3176764"/>
            <a:ext cx="4011294" cy="2711069"/>
          </a:xfrm>
          <a:prstGeom prst="rect">
            <a:avLst/>
          </a:prstGeom>
          <a:blipFill>
            <a:blip r:embed="rId4" cstate="print"/>
            <a:stretch>
              <a:fillRect/>
            </a:stretch>
          </a:blipFill>
        </p:spPr>
        <p:txBody>
          <a:bodyPr wrap="square" lIns="0" tIns="0" rIns="0" bIns="0" rtlCol="0"/>
          <a:lstStyle/>
          <a:p>
            <a:endParaRPr/>
          </a:p>
        </p:txBody>
      </p:sp>
      <p:sp>
        <p:nvSpPr>
          <p:cNvPr id="8" name="文字方塊 7"/>
          <p:cNvSpPr txBox="1"/>
          <p:nvPr/>
        </p:nvSpPr>
        <p:spPr>
          <a:xfrm>
            <a:off x="5585411" y="5380001"/>
            <a:ext cx="3558589" cy="1015663"/>
          </a:xfrm>
          <a:prstGeom prst="rect">
            <a:avLst/>
          </a:prstGeom>
          <a:noFill/>
        </p:spPr>
        <p:txBody>
          <a:bodyPr wrap="square" rtlCol="0">
            <a:spAutoFit/>
          </a:bodyPr>
          <a:lstStyle/>
          <a:p>
            <a:r>
              <a:rPr lang="zh-TW" altLang="en-US" dirty="0" smtClean="0">
                <a:solidFill>
                  <a:srgbClr val="FF0000"/>
                </a:solidFill>
                <a:latin typeface="DFKai-SB" charset="0"/>
                <a:ea typeface="DFKai-SB" charset="0"/>
                <a:cs typeface="DFKai-SB" charset="0"/>
              </a:rPr>
              <a:t>資料來源</a:t>
            </a:r>
            <a:r>
              <a:rPr lang="en-US" altLang="zh-TW" dirty="0" smtClean="0">
                <a:solidFill>
                  <a:srgbClr val="FF0000"/>
                </a:solidFill>
                <a:latin typeface="DFKai-SB" charset="0"/>
                <a:ea typeface="DFKai-SB" charset="0"/>
                <a:cs typeface="DFKai-SB" charset="0"/>
              </a:rPr>
              <a:t>:</a:t>
            </a:r>
            <a:r>
              <a:rPr lang="zh-TW" altLang="en-US" dirty="0" smtClean="0">
                <a:solidFill>
                  <a:srgbClr val="FF0000"/>
                </a:solidFill>
                <a:latin typeface="DFKai-SB" charset="0"/>
                <a:ea typeface="DFKai-SB" charset="0"/>
                <a:cs typeface="DFKai-SB" charset="0"/>
              </a:rPr>
              <a:t>職安署</a:t>
            </a:r>
            <a:r>
              <a:rPr lang="en-US" altLang="zh-TW" dirty="0" smtClean="0">
                <a:solidFill>
                  <a:srgbClr val="FF0000"/>
                </a:solidFill>
                <a:latin typeface="DFKai-SB" charset="0"/>
                <a:ea typeface="DFKai-SB" charset="0"/>
                <a:cs typeface="DFKai-SB" charset="0"/>
              </a:rPr>
              <a:t>105</a:t>
            </a:r>
            <a:r>
              <a:rPr lang="zh-TW" altLang="en-US" dirty="0" smtClean="0">
                <a:solidFill>
                  <a:srgbClr val="FF0000"/>
                </a:solidFill>
                <a:latin typeface="DFKai-SB" charset="0"/>
                <a:ea typeface="DFKai-SB" charset="0"/>
                <a:cs typeface="DFKai-SB" charset="0"/>
              </a:rPr>
              <a:t>年危害性化學品評估及分級管理介紹教材</a:t>
            </a:r>
          </a:p>
          <a:p>
            <a:endParaRPr lang="zh-TW" altLang="en-US" sz="2400" dirty="0">
              <a:solidFill>
                <a:srgbClr val="FF0000"/>
              </a:solidFill>
              <a:latin typeface="DFKai-SB" charset="0"/>
              <a:ea typeface="DFKai-SB" charset="0"/>
              <a:cs typeface="DFKai-SB" charset="0"/>
            </a:endParaRPr>
          </a:p>
        </p:txBody>
      </p:sp>
      <p:sp>
        <p:nvSpPr>
          <p:cNvPr id="11" name="標題 10"/>
          <p:cNvSpPr>
            <a:spLocks noGrp="1"/>
          </p:cNvSpPr>
          <p:nvPr>
            <p:ph type="title"/>
          </p:nvPr>
        </p:nvSpPr>
        <p:spPr>
          <a:xfrm>
            <a:off x="928698" y="86072"/>
            <a:ext cx="7715200" cy="1143000"/>
          </a:xfrm>
        </p:spPr>
        <p:txBody>
          <a:bodyPr/>
          <a:lstStyle/>
          <a:p>
            <a:r>
              <a:rPr lang="zh-TW" altLang="en-US" spc="-5" dirty="0" smtClean="0"/>
              <a:t>有容許暴露標準（</a:t>
            </a:r>
            <a:r>
              <a:rPr lang="en-US" altLang="zh-TW" spc="-5" dirty="0" smtClean="0"/>
              <a:t>PEL</a:t>
            </a:r>
            <a:r>
              <a:rPr lang="zh-TW" altLang="en-US" spc="-5" dirty="0" smtClean="0"/>
              <a:t>）化學品</a:t>
            </a: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15</a:t>
            </a:fld>
            <a:endParaRPr lang="zh-TW" altLang="en-US" dirty="0"/>
          </a:p>
        </p:txBody>
      </p:sp>
    </p:spTree>
    <p:extLst>
      <p:ext uri="{BB962C8B-B14F-4D97-AF65-F5344CB8AC3E}">
        <p14:creationId xmlns:p14="http://schemas.microsoft.com/office/powerpoint/2010/main" val="192466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7323" y="1196752"/>
            <a:ext cx="6769734" cy="375920"/>
          </a:xfrm>
          <a:prstGeom prst="rect">
            <a:avLst/>
          </a:prstGeom>
        </p:spPr>
        <p:txBody>
          <a:bodyPr vert="horz" wrap="square" lIns="0" tIns="0" rIns="0" bIns="0" rtlCol="0">
            <a:spAutoFit/>
          </a:bodyPr>
          <a:lstStyle/>
          <a:p>
            <a:pPr marL="12700">
              <a:lnSpc>
                <a:spcPct val="100000"/>
              </a:lnSpc>
              <a:tabLst>
                <a:tab pos="354965" algn="l"/>
              </a:tabLst>
            </a:pPr>
            <a:r>
              <a:rPr sz="1800" spc="-5" dirty="0">
                <a:solidFill>
                  <a:srgbClr val="C32C2D"/>
                </a:solidFill>
                <a:latin typeface="DFKai-SB" charset="0"/>
                <a:ea typeface="DFKai-SB" charset="0"/>
                <a:cs typeface="DFKai-SB" charset="0"/>
              </a:rPr>
              <a:t>	</a:t>
            </a:r>
            <a:r>
              <a:rPr sz="2400" spc="-5" dirty="0">
                <a:latin typeface="DFKai-SB" charset="0"/>
                <a:ea typeface="DFKai-SB" charset="0"/>
                <a:cs typeface="DFKai-SB" charset="0"/>
              </a:rPr>
              <a:t>就暴露評估結果，依下列規定，</a:t>
            </a:r>
            <a:r>
              <a:rPr sz="2400" spc="-5" dirty="0">
                <a:solidFill>
                  <a:srgbClr val="FF0000"/>
                </a:solidFill>
                <a:latin typeface="DFKai-SB" charset="0"/>
                <a:ea typeface="DFKai-SB" charset="0"/>
                <a:cs typeface="DFKai-SB" charset="0"/>
              </a:rPr>
              <a:t>定期實施評估</a:t>
            </a:r>
            <a:r>
              <a:rPr sz="2400" spc="-5" dirty="0">
                <a:latin typeface="DFKai-SB" charset="0"/>
                <a:ea typeface="DFKai-SB" charset="0"/>
                <a:cs typeface="DFKai-SB" charset="0"/>
              </a:rPr>
              <a:t>：</a:t>
            </a:r>
            <a:endParaRPr sz="2400" dirty="0">
              <a:latin typeface="DFKai-SB" charset="0"/>
              <a:ea typeface="DFKai-SB" charset="0"/>
              <a:cs typeface="DFKai-SB" charset="0"/>
            </a:endParaRPr>
          </a:p>
        </p:txBody>
      </p:sp>
      <p:sp>
        <p:nvSpPr>
          <p:cNvPr id="5" name="object 5"/>
          <p:cNvSpPr/>
          <p:nvPr/>
        </p:nvSpPr>
        <p:spPr>
          <a:xfrm>
            <a:off x="315734" y="1627818"/>
            <a:ext cx="8576945" cy="792480"/>
          </a:xfrm>
          <a:custGeom>
            <a:avLst/>
            <a:gdLst/>
            <a:ahLst/>
            <a:cxnLst/>
            <a:rect l="l" t="t" r="r" b="b"/>
            <a:pathLst>
              <a:path w="8576945" h="792479">
                <a:moveTo>
                  <a:pt x="396036" y="0"/>
                </a:moveTo>
                <a:lnTo>
                  <a:pt x="0" y="395986"/>
                </a:lnTo>
                <a:lnTo>
                  <a:pt x="396036" y="792099"/>
                </a:lnTo>
                <a:lnTo>
                  <a:pt x="396036" y="593978"/>
                </a:lnTo>
                <a:lnTo>
                  <a:pt x="8378494" y="593978"/>
                </a:lnTo>
                <a:lnTo>
                  <a:pt x="8576424" y="395986"/>
                </a:lnTo>
                <a:lnTo>
                  <a:pt x="8378431" y="197992"/>
                </a:lnTo>
                <a:lnTo>
                  <a:pt x="396036" y="197992"/>
                </a:lnTo>
                <a:lnTo>
                  <a:pt x="396036" y="0"/>
                </a:lnTo>
                <a:close/>
              </a:path>
              <a:path w="8576945" h="792479">
                <a:moveTo>
                  <a:pt x="8378494" y="593978"/>
                </a:moveTo>
                <a:lnTo>
                  <a:pt x="8180438" y="593978"/>
                </a:lnTo>
                <a:lnTo>
                  <a:pt x="8180438" y="792099"/>
                </a:lnTo>
                <a:lnTo>
                  <a:pt x="8378494" y="593978"/>
                </a:lnTo>
                <a:close/>
              </a:path>
              <a:path w="8576945" h="792479">
                <a:moveTo>
                  <a:pt x="8180438" y="0"/>
                </a:moveTo>
                <a:lnTo>
                  <a:pt x="8180438" y="197992"/>
                </a:lnTo>
                <a:lnTo>
                  <a:pt x="8378431" y="197992"/>
                </a:lnTo>
                <a:lnTo>
                  <a:pt x="8180438" y="0"/>
                </a:lnTo>
                <a:close/>
              </a:path>
            </a:pathLst>
          </a:custGeom>
          <a:solidFill>
            <a:srgbClr val="F1F1F1"/>
          </a:solidFill>
        </p:spPr>
        <p:txBody>
          <a:bodyPr wrap="square" lIns="0" tIns="0" rIns="0" bIns="0" rtlCol="0"/>
          <a:lstStyle/>
          <a:p>
            <a:endParaRPr/>
          </a:p>
        </p:txBody>
      </p:sp>
      <p:sp>
        <p:nvSpPr>
          <p:cNvPr id="6" name="object 6"/>
          <p:cNvSpPr/>
          <p:nvPr/>
        </p:nvSpPr>
        <p:spPr>
          <a:xfrm>
            <a:off x="360301" y="1627818"/>
            <a:ext cx="8576945" cy="792480"/>
          </a:xfrm>
          <a:custGeom>
            <a:avLst/>
            <a:gdLst/>
            <a:ahLst/>
            <a:cxnLst/>
            <a:rect l="l" t="t" r="r" b="b"/>
            <a:pathLst>
              <a:path w="8576945" h="792479">
                <a:moveTo>
                  <a:pt x="0" y="395986"/>
                </a:moveTo>
                <a:lnTo>
                  <a:pt x="396036" y="0"/>
                </a:lnTo>
                <a:lnTo>
                  <a:pt x="396036" y="197992"/>
                </a:lnTo>
                <a:lnTo>
                  <a:pt x="8180438" y="197992"/>
                </a:lnTo>
                <a:lnTo>
                  <a:pt x="8180438" y="0"/>
                </a:lnTo>
                <a:lnTo>
                  <a:pt x="8576424" y="395986"/>
                </a:lnTo>
                <a:lnTo>
                  <a:pt x="8180438" y="792099"/>
                </a:lnTo>
                <a:lnTo>
                  <a:pt x="8180438" y="593978"/>
                </a:lnTo>
                <a:lnTo>
                  <a:pt x="396036" y="593978"/>
                </a:lnTo>
                <a:lnTo>
                  <a:pt x="396036" y="792099"/>
                </a:lnTo>
                <a:lnTo>
                  <a:pt x="0" y="395986"/>
                </a:lnTo>
                <a:close/>
              </a:path>
            </a:pathLst>
          </a:custGeom>
          <a:ln w="19050">
            <a:solidFill>
              <a:srgbClr val="0D0D0D"/>
            </a:solidFill>
          </a:ln>
        </p:spPr>
        <p:txBody>
          <a:bodyPr wrap="square" lIns="0" tIns="0" rIns="0" bIns="0" rtlCol="0"/>
          <a:lstStyle/>
          <a:p>
            <a:endParaRPr/>
          </a:p>
        </p:txBody>
      </p:sp>
      <p:sp>
        <p:nvSpPr>
          <p:cNvPr id="7" name="object 7"/>
          <p:cNvSpPr/>
          <p:nvPr/>
        </p:nvSpPr>
        <p:spPr>
          <a:xfrm>
            <a:off x="6006369" y="1572672"/>
            <a:ext cx="0" cy="1054100"/>
          </a:xfrm>
          <a:custGeom>
            <a:avLst/>
            <a:gdLst/>
            <a:ahLst/>
            <a:cxnLst/>
            <a:rect l="l" t="t" r="r" b="b"/>
            <a:pathLst>
              <a:path h="1054100">
                <a:moveTo>
                  <a:pt x="0" y="0"/>
                </a:moveTo>
                <a:lnTo>
                  <a:pt x="0" y="1054011"/>
                </a:lnTo>
              </a:path>
            </a:pathLst>
          </a:custGeom>
          <a:ln w="45718">
            <a:solidFill>
              <a:srgbClr val="F1F1F1"/>
            </a:solidFill>
          </a:ln>
        </p:spPr>
        <p:txBody>
          <a:bodyPr wrap="square" lIns="0" tIns="0" rIns="0" bIns="0" rtlCol="0"/>
          <a:lstStyle/>
          <a:p>
            <a:endParaRPr/>
          </a:p>
        </p:txBody>
      </p:sp>
      <p:sp>
        <p:nvSpPr>
          <p:cNvPr id="8" name="object 8"/>
          <p:cNvSpPr/>
          <p:nvPr/>
        </p:nvSpPr>
        <p:spPr>
          <a:xfrm>
            <a:off x="5988296" y="1536139"/>
            <a:ext cx="45720" cy="1109345"/>
          </a:xfrm>
          <a:custGeom>
            <a:avLst/>
            <a:gdLst/>
            <a:ahLst/>
            <a:cxnLst/>
            <a:rect l="l" t="t" r="r" b="b"/>
            <a:pathLst>
              <a:path w="45720" h="1109345">
                <a:moveTo>
                  <a:pt x="0" y="1109141"/>
                </a:moveTo>
                <a:lnTo>
                  <a:pt x="45718" y="1109141"/>
                </a:lnTo>
                <a:lnTo>
                  <a:pt x="45718" y="0"/>
                </a:lnTo>
                <a:lnTo>
                  <a:pt x="0" y="0"/>
                </a:lnTo>
                <a:lnTo>
                  <a:pt x="0" y="1109141"/>
                </a:lnTo>
                <a:close/>
              </a:path>
            </a:pathLst>
          </a:custGeom>
          <a:ln w="9525">
            <a:solidFill>
              <a:srgbClr val="7E7E7E"/>
            </a:solidFill>
            <a:prstDash val="dash"/>
          </a:ln>
        </p:spPr>
        <p:txBody>
          <a:bodyPr wrap="square" lIns="0" tIns="0" rIns="0" bIns="0" rtlCol="0"/>
          <a:lstStyle/>
          <a:p>
            <a:endParaRPr/>
          </a:p>
        </p:txBody>
      </p:sp>
      <p:sp>
        <p:nvSpPr>
          <p:cNvPr id="9" name="object 9"/>
          <p:cNvSpPr/>
          <p:nvPr/>
        </p:nvSpPr>
        <p:spPr>
          <a:xfrm>
            <a:off x="5673971" y="2682698"/>
            <a:ext cx="720090" cy="369570"/>
          </a:xfrm>
          <a:custGeom>
            <a:avLst/>
            <a:gdLst/>
            <a:ahLst/>
            <a:cxnLst/>
            <a:rect l="l" t="t" r="r" b="b"/>
            <a:pathLst>
              <a:path w="720089" h="369570">
                <a:moveTo>
                  <a:pt x="0" y="369328"/>
                </a:moveTo>
                <a:lnTo>
                  <a:pt x="720077" y="369328"/>
                </a:lnTo>
                <a:lnTo>
                  <a:pt x="720077" y="0"/>
                </a:lnTo>
                <a:lnTo>
                  <a:pt x="0" y="0"/>
                </a:lnTo>
                <a:lnTo>
                  <a:pt x="0" y="369328"/>
                </a:lnTo>
                <a:close/>
              </a:path>
            </a:pathLst>
          </a:custGeom>
          <a:solidFill>
            <a:srgbClr val="FFFFFF"/>
          </a:solidFill>
        </p:spPr>
        <p:txBody>
          <a:bodyPr wrap="square" lIns="0" tIns="0" rIns="0" bIns="0" rtlCol="0"/>
          <a:lstStyle/>
          <a:p>
            <a:endParaRPr/>
          </a:p>
        </p:txBody>
      </p:sp>
      <p:sp>
        <p:nvSpPr>
          <p:cNvPr id="10" name="object 10"/>
          <p:cNvSpPr/>
          <p:nvPr/>
        </p:nvSpPr>
        <p:spPr>
          <a:xfrm>
            <a:off x="5628251" y="2653187"/>
            <a:ext cx="720090" cy="369570"/>
          </a:xfrm>
          <a:custGeom>
            <a:avLst/>
            <a:gdLst/>
            <a:ahLst/>
            <a:cxnLst/>
            <a:rect l="l" t="t" r="r" b="b"/>
            <a:pathLst>
              <a:path w="720089" h="369570">
                <a:moveTo>
                  <a:pt x="0" y="369328"/>
                </a:moveTo>
                <a:lnTo>
                  <a:pt x="720077" y="369328"/>
                </a:lnTo>
                <a:lnTo>
                  <a:pt x="720077" y="0"/>
                </a:lnTo>
                <a:lnTo>
                  <a:pt x="0" y="0"/>
                </a:lnTo>
                <a:lnTo>
                  <a:pt x="0" y="369328"/>
                </a:lnTo>
                <a:close/>
              </a:path>
            </a:pathLst>
          </a:custGeom>
          <a:ln w="9525">
            <a:solidFill>
              <a:srgbClr val="7E7E7E"/>
            </a:solidFill>
            <a:prstDash val="dash"/>
          </a:ln>
        </p:spPr>
        <p:txBody>
          <a:bodyPr wrap="square" lIns="0" tIns="0" rIns="0" bIns="0" rtlCol="0"/>
          <a:lstStyle/>
          <a:p>
            <a:endParaRPr/>
          </a:p>
        </p:txBody>
      </p:sp>
      <p:sp>
        <p:nvSpPr>
          <p:cNvPr id="11" name="object 11"/>
          <p:cNvSpPr txBox="1"/>
          <p:nvPr/>
        </p:nvSpPr>
        <p:spPr>
          <a:xfrm>
            <a:off x="5830474" y="2724307"/>
            <a:ext cx="35179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PEL</a:t>
            </a:r>
          </a:p>
        </p:txBody>
      </p:sp>
      <p:sp>
        <p:nvSpPr>
          <p:cNvPr id="12" name="object 12"/>
          <p:cNvSpPr txBox="1"/>
          <p:nvPr/>
        </p:nvSpPr>
        <p:spPr>
          <a:xfrm>
            <a:off x="969835" y="1874833"/>
            <a:ext cx="1708150" cy="298450"/>
          </a:xfrm>
          <a:prstGeom prst="rect">
            <a:avLst/>
          </a:prstGeom>
        </p:spPr>
        <p:txBody>
          <a:bodyPr vert="horz" wrap="square" lIns="0" tIns="0" rIns="0" bIns="0" rtlCol="0">
            <a:spAutoFit/>
          </a:bodyPr>
          <a:lstStyle/>
          <a:p>
            <a:pPr marL="12700">
              <a:lnSpc>
                <a:spcPct val="100000"/>
              </a:lnSpc>
            </a:pPr>
            <a:r>
              <a:rPr sz="1800" b="1" dirty="0">
                <a:solidFill>
                  <a:srgbClr val="0D0D0D"/>
                </a:solidFill>
                <a:latin typeface="Microsoft JhengHei"/>
                <a:cs typeface="Microsoft JhengHei"/>
              </a:rPr>
              <a:t>暴露濃度＜</a:t>
            </a:r>
            <a:r>
              <a:rPr sz="1800" b="1" dirty="0">
                <a:solidFill>
                  <a:srgbClr val="0D0D0D"/>
                </a:solidFill>
                <a:latin typeface="Calibri"/>
                <a:cs typeface="Calibri"/>
              </a:rPr>
              <a:t>½</a:t>
            </a:r>
            <a:r>
              <a:rPr sz="1800" b="1" spc="-105" dirty="0">
                <a:solidFill>
                  <a:srgbClr val="0D0D0D"/>
                </a:solidFill>
                <a:latin typeface="Calibri"/>
                <a:cs typeface="Calibri"/>
              </a:rPr>
              <a:t> </a:t>
            </a:r>
            <a:r>
              <a:rPr sz="1800" b="1" spc="-5" dirty="0">
                <a:solidFill>
                  <a:srgbClr val="0D0D0D"/>
                </a:solidFill>
                <a:latin typeface="Calibri"/>
                <a:cs typeface="Calibri"/>
              </a:rPr>
              <a:t>PEL</a:t>
            </a:r>
            <a:endParaRPr sz="1800" dirty="0">
              <a:latin typeface="Calibri"/>
              <a:cs typeface="Calibri"/>
            </a:endParaRPr>
          </a:p>
        </p:txBody>
      </p:sp>
      <p:sp>
        <p:nvSpPr>
          <p:cNvPr id="13" name="object 13"/>
          <p:cNvSpPr txBox="1"/>
          <p:nvPr/>
        </p:nvSpPr>
        <p:spPr>
          <a:xfrm>
            <a:off x="3354323" y="1874833"/>
            <a:ext cx="2371725" cy="298450"/>
          </a:xfrm>
          <a:prstGeom prst="rect">
            <a:avLst/>
          </a:prstGeom>
        </p:spPr>
        <p:txBody>
          <a:bodyPr vert="horz" wrap="square" lIns="0" tIns="0" rIns="0" bIns="0" rtlCol="0">
            <a:spAutoFit/>
          </a:bodyPr>
          <a:lstStyle/>
          <a:p>
            <a:pPr marL="12700">
              <a:lnSpc>
                <a:spcPct val="100000"/>
              </a:lnSpc>
            </a:pPr>
            <a:r>
              <a:rPr sz="1800" b="1" dirty="0">
                <a:solidFill>
                  <a:srgbClr val="0D0D0D"/>
                </a:solidFill>
                <a:latin typeface="Calibri"/>
                <a:cs typeface="Calibri"/>
              </a:rPr>
              <a:t>½ </a:t>
            </a:r>
            <a:r>
              <a:rPr sz="1800" b="1" spc="-5" dirty="0">
                <a:solidFill>
                  <a:srgbClr val="0D0D0D"/>
                </a:solidFill>
                <a:latin typeface="Calibri"/>
                <a:cs typeface="Calibri"/>
              </a:rPr>
              <a:t>PEL </a:t>
            </a:r>
            <a:r>
              <a:rPr sz="1800" b="1" spc="810" dirty="0">
                <a:solidFill>
                  <a:srgbClr val="0D0D0D"/>
                </a:solidFill>
                <a:latin typeface="Microsoft YaHei"/>
                <a:cs typeface="Microsoft YaHei"/>
              </a:rPr>
              <a:t>≦</a:t>
            </a:r>
            <a:r>
              <a:rPr sz="1800" b="1" spc="-190" dirty="0">
                <a:solidFill>
                  <a:srgbClr val="0D0D0D"/>
                </a:solidFill>
                <a:latin typeface="Microsoft YaHei"/>
                <a:cs typeface="Microsoft YaHei"/>
              </a:rPr>
              <a:t> </a:t>
            </a:r>
            <a:r>
              <a:rPr sz="1800" b="1" spc="-5" dirty="0">
                <a:solidFill>
                  <a:srgbClr val="0D0D0D"/>
                </a:solidFill>
                <a:latin typeface="Microsoft JhengHei"/>
                <a:cs typeface="Microsoft JhengHei"/>
              </a:rPr>
              <a:t>暴露濃度＜</a:t>
            </a:r>
            <a:r>
              <a:rPr sz="1800" b="1" spc="-5" dirty="0">
                <a:solidFill>
                  <a:srgbClr val="0D0D0D"/>
                </a:solidFill>
                <a:latin typeface="Calibri"/>
                <a:cs typeface="Calibri"/>
              </a:rPr>
              <a:t>PEL</a:t>
            </a:r>
            <a:endParaRPr sz="1800" dirty="0">
              <a:latin typeface="Calibri"/>
              <a:cs typeface="Calibri"/>
            </a:endParaRPr>
          </a:p>
        </p:txBody>
      </p:sp>
      <p:sp>
        <p:nvSpPr>
          <p:cNvPr id="14" name="object 14"/>
          <p:cNvSpPr txBox="1"/>
          <p:nvPr/>
        </p:nvSpPr>
        <p:spPr>
          <a:xfrm>
            <a:off x="6655369" y="1874833"/>
            <a:ext cx="1603375" cy="298450"/>
          </a:xfrm>
          <a:prstGeom prst="rect">
            <a:avLst/>
          </a:prstGeom>
        </p:spPr>
        <p:txBody>
          <a:bodyPr vert="horz" wrap="square" lIns="0" tIns="0" rIns="0" bIns="0" rtlCol="0">
            <a:spAutoFit/>
          </a:bodyPr>
          <a:lstStyle/>
          <a:p>
            <a:pPr marL="12700">
              <a:lnSpc>
                <a:spcPct val="100000"/>
              </a:lnSpc>
            </a:pPr>
            <a:r>
              <a:rPr sz="1800" b="1" dirty="0">
                <a:solidFill>
                  <a:srgbClr val="0D0D0D"/>
                </a:solidFill>
                <a:latin typeface="Microsoft JhengHei"/>
                <a:cs typeface="Microsoft JhengHei"/>
              </a:rPr>
              <a:t>暴露濃度 </a:t>
            </a:r>
            <a:r>
              <a:rPr sz="1800" b="1" spc="810" dirty="0">
                <a:solidFill>
                  <a:srgbClr val="0D0D0D"/>
                </a:solidFill>
                <a:latin typeface="Microsoft YaHei"/>
                <a:cs typeface="Microsoft YaHei"/>
              </a:rPr>
              <a:t>≧</a:t>
            </a:r>
            <a:r>
              <a:rPr sz="1800" b="1" spc="-265" dirty="0">
                <a:solidFill>
                  <a:srgbClr val="0D0D0D"/>
                </a:solidFill>
                <a:latin typeface="Microsoft YaHei"/>
                <a:cs typeface="Microsoft YaHei"/>
              </a:rPr>
              <a:t> </a:t>
            </a:r>
            <a:r>
              <a:rPr sz="1800" b="1" spc="-5" dirty="0">
                <a:solidFill>
                  <a:srgbClr val="0D0D0D"/>
                </a:solidFill>
                <a:latin typeface="Calibri"/>
                <a:cs typeface="Calibri"/>
              </a:rPr>
              <a:t>PEL</a:t>
            </a:r>
            <a:endParaRPr sz="1800" dirty="0">
              <a:latin typeface="Calibri"/>
              <a:cs typeface="Calibri"/>
            </a:endParaRPr>
          </a:p>
        </p:txBody>
      </p:sp>
      <p:sp>
        <p:nvSpPr>
          <p:cNvPr id="15" name="object 15"/>
          <p:cNvSpPr/>
          <p:nvPr/>
        </p:nvSpPr>
        <p:spPr>
          <a:xfrm>
            <a:off x="1198127" y="2984627"/>
            <a:ext cx="1433830" cy="1296670"/>
          </a:xfrm>
          <a:custGeom>
            <a:avLst/>
            <a:gdLst/>
            <a:ahLst/>
            <a:cxnLst/>
            <a:rect l="l" t="t" r="r" b="b"/>
            <a:pathLst>
              <a:path w="1433830" h="1296670">
                <a:moveTo>
                  <a:pt x="1328483" y="666241"/>
                </a:moveTo>
                <a:lnTo>
                  <a:pt x="105003" y="666241"/>
                </a:lnTo>
                <a:lnTo>
                  <a:pt x="64127" y="674491"/>
                </a:lnTo>
                <a:lnTo>
                  <a:pt x="30751" y="696991"/>
                </a:lnTo>
                <a:lnTo>
                  <a:pt x="8250" y="730375"/>
                </a:lnTo>
                <a:lnTo>
                  <a:pt x="0" y="771270"/>
                </a:lnTo>
                <a:lnTo>
                  <a:pt x="0" y="1191259"/>
                </a:lnTo>
                <a:lnTo>
                  <a:pt x="8250" y="1232155"/>
                </a:lnTo>
                <a:lnTo>
                  <a:pt x="30751" y="1265539"/>
                </a:lnTo>
                <a:lnTo>
                  <a:pt x="64127" y="1288039"/>
                </a:lnTo>
                <a:lnTo>
                  <a:pt x="105003" y="1296289"/>
                </a:lnTo>
                <a:lnTo>
                  <a:pt x="1328483" y="1296289"/>
                </a:lnTo>
                <a:lnTo>
                  <a:pt x="1369325" y="1288039"/>
                </a:lnTo>
                <a:lnTo>
                  <a:pt x="1402715" y="1265539"/>
                </a:lnTo>
                <a:lnTo>
                  <a:pt x="1425245" y="1232155"/>
                </a:lnTo>
                <a:lnTo>
                  <a:pt x="1433512" y="1191259"/>
                </a:lnTo>
                <a:lnTo>
                  <a:pt x="1433512" y="771270"/>
                </a:lnTo>
                <a:lnTo>
                  <a:pt x="1425245" y="730375"/>
                </a:lnTo>
                <a:lnTo>
                  <a:pt x="1402715" y="696991"/>
                </a:lnTo>
                <a:lnTo>
                  <a:pt x="1369325" y="674491"/>
                </a:lnTo>
                <a:lnTo>
                  <a:pt x="1328483" y="666241"/>
                </a:lnTo>
                <a:close/>
              </a:path>
              <a:path w="1433830" h="1296670">
                <a:moveTo>
                  <a:pt x="394271" y="0"/>
                </a:moveTo>
                <a:lnTo>
                  <a:pt x="238950" y="666241"/>
                </a:lnTo>
                <a:lnTo>
                  <a:pt x="597217" y="666241"/>
                </a:lnTo>
                <a:lnTo>
                  <a:pt x="394271" y="0"/>
                </a:lnTo>
                <a:close/>
              </a:path>
            </a:pathLst>
          </a:custGeom>
          <a:solidFill>
            <a:srgbClr val="FFFFFF"/>
          </a:solidFill>
        </p:spPr>
        <p:txBody>
          <a:bodyPr wrap="square" lIns="0" tIns="0" rIns="0" bIns="0" rtlCol="0"/>
          <a:lstStyle/>
          <a:p>
            <a:r>
              <a:rPr lang="en-US" altLang="zh-TW" sz="3200" spc="-5" dirty="0">
                <a:solidFill>
                  <a:srgbClr val="FF0000"/>
                </a:solidFill>
                <a:cs typeface="Calibri"/>
              </a:rPr>
              <a:t>3</a:t>
            </a:r>
            <a:r>
              <a:rPr lang="zh-TW" altLang="en-US" sz="1600" spc="-5" dirty="0">
                <a:latin typeface="Microsoft JhengHei"/>
                <a:cs typeface="Microsoft JhengHei"/>
              </a:rPr>
              <a:t>年</a:t>
            </a:r>
            <a:r>
              <a:rPr lang="en-US" altLang="zh-TW" sz="3200" spc="-5" dirty="0">
                <a:solidFill>
                  <a:srgbClr val="FF0000"/>
                </a:solidFill>
                <a:cs typeface="Calibri"/>
              </a:rPr>
              <a:t>1</a:t>
            </a:r>
            <a:r>
              <a:rPr lang="zh-TW" altLang="en-US" sz="1600" spc="-5" dirty="0">
                <a:latin typeface="Microsoft JhengHei"/>
                <a:cs typeface="Microsoft JhengHei"/>
              </a:rPr>
              <a:t>次</a:t>
            </a:r>
            <a:endParaRPr sz="3200" dirty="0"/>
          </a:p>
        </p:txBody>
      </p:sp>
      <p:sp>
        <p:nvSpPr>
          <p:cNvPr id="16" name="object 16"/>
          <p:cNvSpPr/>
          <p:nvPr/>
        </p:nvSpPr>
        <p:spPr>
          <a:xfrm>
            <a:off x="969835" y="2219148"/>
            <a:ext cx="1433830" cy="1296670"/>
          </a:xfrm>
          <a:custGeom>
            <a:avLst/>
            <a:gdLst/>
            <a:ahLst/>
            <a:cxnLst/>
            <a:rect l="l" t="t" r="r" b="b"/>
            <a:pathLst>
              <a:path w="1433830" h="1296670">
                <a:moveTo>
                  <a:pt x="0" y="771270"/>
                </a:moveTo>
                <a:lnTo>
                  <a:pt x="8250" y="730375"/>
                </a:lnTo>
                <a:lnTo>
                  <a:pt x="30751" y="696991"/>
                </a:lnTo>
                <a:lnTo>
                  <a:pt x="64127" y="674491"/>
                </a:lnTo>
                <a:lnTo>
                  <a:pt x="105003" y="666241"/>
                </a:lnTo>
                <a:lnTo>
                  <a:pt x="238950" y="666241"/>
                </a:lnTo>
                <a:lnTo>
                  <a:pt x="394271" y="0"/>
                </a:lnTo>
                <a:lnTo>
                  <a:pt x="597217" y="666241"/>
                </a:lnTo>
                <a:lnTo>
                  <a:pt x="1328483" y="666241"/>
                </a:lnTo>
                <a:lnTo>
                  <a:pt x="1369325" y="674491"/>
                </a:lnTo>
                <a:lnTo>
                  <a:pt x="1402715" y="696991"/>
                </a:lnTo>
                <a:lnTo>
                  <a:pt x="1425245" y="730375"/>
                </a:lnTo>
                <a:lnTo>
                  <a:pt x="1433512" y="771270"/>
                </a:lnTo>
                <a:lnTo>
                  <a:pt x="1433512" y="928751"/>
                </a:lnTo>
                <a:lnTo>
                  <a:pt x="1433512" y="1191259"/>
                </a:lnTo>
                <a:lnTo>
                  <a:pt x="1425245" y="1232155"/>
                </a:lnTo>
                <a:lnTo>
                  <a:pt x="1402715" y="1265539"/>
                </a:lnTo>
                <a:lnTo>
                  <a:pt x="1369325" y="1288039"/>
                </a:lnTo>
                <a:lnTo>
                  <a:pt x="1328483" y="1296289"/>
                </a:lnTo>
                <a:lnTo>
                  <a:pt x="597217" y="1296289"/>
                </a:lnTo>
                <a:lnTo>
                  <a:pt x="238950" y="1296289"/>
                </a:lnTo>
                <a:lnTo>
                  <a:pt x="105003" y="1296289"/>
                </a:lnTo>
                <a:lnTo>
                  <a:pt x="64127" y="1288039"/>
                </a:lnTo>
                <a:lnTo>
                  <a:pt x="30751" y="1265539"/>
                </a:lnTo>
                <a:lnTo>
                  <a:pt x="8250" y="1232155"/>
                </a:lnTo>
                <a:lnTo>
                  <a:pt x="0" y="1191259"/>
                </a:lnTo>
                <a:lnTo>
                  <a:pt x="0" y="928751"/>
                </a:lnTo>
                <a:lnTo>
                  <a:pt x="0" y="771270"/>
                </a:lnTo>
                <a:close/>
              </a:path>
            </a:pathLst>
          </a:custGeom>
          <a:ln w="25400">
            <a:solidFill>
              <a:srgbClr val="84AA33"/>
            </a:solidFill>
          </a:ln>
        </p:spPr>
        <p:txBody>
          <a:bodyPr wrap="square" lIns="0" tIns="0" rIns="0" bIns="0" rtlCol="0"/>
          <a:lstStyle/>
          <a:p>
            <a:endParaRPr>
              <a:latin typeface="DFKai-SB" charset="0"/>
              <a:ea typeface="DFKai-SB" charset="0"/>
              <a:cs typeface="DFKai-SB" charset="0"/>
            </a:endParaRPr>
          </a:p>
        </p:txBody>
      </p:sp>
      <p:sp>
        <p:nvSpPr>
          <p:cNvPr id="17" name="object 17"/>
          <p:cNvSpPr/>
          <p:nvPr/>
        </p:nvSpPr>
        <p:spPr>
          <a:xfrm>
            <a:off x="3587688" y="3008264"/>
            <a:ext cx="2122170" cy="1322070"/>
          </a:xfrm>
          <a:custGeom>
            <a:avLst/>
            <a:gdLst/>
            <a:ahLst/>
            <a:cxnLst/>
            <a:rect l="l" t="t" r="r" b="b"/>
            <a:pathLst>
              <a:path w="2122170" h="1322070">
                <a:moveTo>
                  <a:pt x="2016632" y="691641"/>
                </a:moveTo>
                <a:lnTo>
                  <a:pt x="105028" y="691641"/>
                </a:lnTo>
                <a:lnTo>
                  <a:pt x="64133" y="699891"/>
                </a:lnTo>
                <a:lnTo>
                  <a:pt x="30749" y="722391"/>
                </a:lnTo>
                <a:lnTo>
                  <a:pt x="8249" y="755775"/>
                </a:lnTo>
                <a:lnTo>
                  <a:pt x="0" y="796670"/>
                </a:lnTo>
                <a:lnTo>
                  <a:pt x="0" y="1216659"/>
                </a:lnTo>
                <a:lnTo>
                  <a:pt x="8249" y="1257555"/>
                </a:lnTo>
                <a:lnTo>
                  <a:pt x="30749" y="1290939"/>
                </a:lnTo>
                <a:lnTo>
                  <a:pt x="64133" y="1313439"/>
                </a:lnTo>
                <a:lnTo>
                  <a:pt x="105028" y="1321689"/>
                </a:lnTo>
                <a:lnTo>
                  <a:pt x="2016632" y="1321689"/>
                </a:lnTo>
                <a:lnTo>
                  <a:pt x="2057528" y="1313439"/>
                </a:lnTo>
                <a:lnTo>
                  <a:pt x="2090912" y="1290939"/>
                </a:lnTo>
                <a:lnTo>
                  <a:pt x="2113412" y="1257555"/>
                </a:lnTo>
                <a:lnTo>
                  <a:pt x="2121662" y="1216659"/>
                </a:lnTo>
                <a:lnTo>
                  <a:pt x="2121662" y="796670"/>
                </a:lnTo>
                <a:lnTo>
                  <a:pt x="2113412" y="755775"/>
                </a:lnTo>
                <a:lnTo>
                  <a:pt x="2090912" y="722391"/>
                </a:lnTo>
                <a:lnTo>
                  <a:pt x="2057528" y="699891"/>
                </a:lnTo>
                <a:lnTo>
                  <a:pt x="2016632" y="691641"/>
                </a:lnTo>
                <a:close/>
              </a:path>
              <a:path w="2122170" h="1322070">
                <a:moveTo>
                  <a:pt x="575437" y="0"/>
                </a:moveTo>
                <a:lnTo>
                  <a:pt x="353567" y="691641"/>
                </a:lnTo>
                <a:lnTo>
                  <a:pt x="884047" y="691641"/>
                </a:lnTo>
                <a:lnTo>
                  <a:pt x="575437" y="0"/>
                </a:lnTo>
                <a:close/>
              </a:path>
            </a:pathLst>
          </a:custGeom>
          <a:solidFill>
            <a:srgbClr val="FFFFFF"/>
          </a:solidFill>
        </p:spPr>
        <p:txBody>
          <a:bodyPr wrap="square" lIns="0" tIns="0" rIns="0" bIns="0" rtlCol="0"/>
          <a:lstStyle/>
          <a:p>
            <a:r>
              <a:rPr lang="zh-TW" altLang="en-US" spc="-5" dirty="0">
                <a:latin typeface="Microsoft JhengHei"/>
                <a:cs typeface="Microsoft JhengHei"/>
              </a:rPr>
              <a:t>至少每</a:t>
            </a:r>
            <a:r>
              <a:rPr lang="en-US" altLang="zh-TW" sz="3600" spc="-5" dirty="0">
                <a:solidFill>
                  <a:srgbClr val="FF0000"/>
                </a:solidFill>
                <a:cs typeface="Calibri"/>
              </a:rPr>
              <a:t>1</a:t>
            </a:r>
            <a:r>
              <a:rPr lang="zh-TW" altLang="en-US" spc="-5" dirty="0">
                <a:latin typeface="Microsoft JhengHei"/>
                <a:cs typeface="Microsoft JhengHei"/>
              </a:rPr>
              <a:t>年</a:t>
            </a:r>
            <a:r>
              <a:rPr lang="en-US" altLang="zh-TW" sz="3600" spc="-5" dirty="0">
                <a:solidFill>
                  <a:srgbClr val="FF0000"/>
                </a:solidFill>
                <a:cs typeface="Calibri"/>
              </a:rPr>
              <a:t>1</a:t>
            </a:r>
            <a:r>
              <a:rPr lang="zh-TW" altLang="en-US" spc="-5" dirty="0">
                <a:latin typeface="Microsoft JhengHei"/>
                <a:cs typeface="Microsoft JhengHei"/>
              </a:rPr>
              <a:t>次</a:t>
            </a:r>
            <a:endParaRPr dirty="0"/>
          </a:p>
        </p:txBody>
      </p:sp>
      <p:sp>
        <p:nvSpPr>
          <p:cNvPr id="18" name="object 18"/>
          <p:cNvSpPr/>
          <p:nvPr/>
        </p:nvSpPr>
        <p:spPr>
          <a:xfrm>
            <a:off x="3479100" y="2310892"/>
            <a:ext cx="2122170" cy="1322070"/>
          </a:xfrm>
          <a:custGeom>
            <a:avLst/>
            <a:gdLst/>
            <a:ahLst/>
            <a:cxnLst/>
            <a:rect l="l" t="t" r="r" b="b"/>
            <a:pathLst>
              <a:path w="2122170" h="1322070">
                <a:moveTo>
                  <a:pt x="0" y="796670"/>
                </a:moveTo>
                <a:lnTo>
                  <a:pt x="8249" y="755775"/>
                </a:lnTo>
                <a:lnTo>
                  <a:pt x="30749" y="722391"/>
                </a:lnTo>
                <a:lnTo>
                  <a:pt x="64133" y="699891"/>
                </a:lnTo>
                <a:lnTo>
                  <a:pt x="105028" y="691641"/>
                </a:lnTo>
                <a:lnTo>
                  <a:pt x="353567" y="691641"/>
                </a:lnTo>
                <a:lnTo>
                  <a:pt x="575437" y="0"/>
                </a:lnTo>
                <a:lnTo>
                  <a:pt x="884047" y="691641"/>
                </a:lnTo>
                <a:lnTo>
                  <a:pt x="2016632" y="691641"/>
                </a:lnTo>
                <a:lnTo>
                  <a:pt x="2057528" y="699891"/>
                </a:lnTo>
                <a:lnTo>
                  <a:pt x="2090912" y="722391"/>
                </a:lnTo>
                <a:lnTo>
                  <a:pt x="2113412" y="755775"/>
                </a:lnTo>
                <a:lnTo>
                  <a:pt x="2121662" y="796670"/>
                </a:lnTo>
                <a:lnTo>
                  <a:pt x="2121662" y="954151"/>
                </a:lnTo>
                <a:lnTo>
                  <a:pt x="2121662" y="1216659"/>
                </a:lnTo>
                <a:lnTo>
                  <a:pt x="2113412" y="1257555"/>
                </a:lnTo>
                <a:lnTo>
                  <a:pt x="2090912" y="1290939"/>
                </a:lnTo>
                <a:lnTo>
                  <a:pt x="2057528" y="1313439"/>
                </a:lnTo>
                <a:lnTo>
                  <a:pt x="2016632" y="1321689"/>
                </a:lnTo>
                <a:lnTo>
                  <a:pt x="884047" y="1321689"/>
                </a:lnTo>
                <a:lnTo>
                  <a:pt x="353567" y="1321689"/>
                </a:lnTo>
                <a:lnTo>
                  <a:pt x="105028" y="1321689"/>
                </a:lnTo>
                <a:lnTo>
                  <a:pt x="64133" y="1313439"/>
                </a:lnTo>
                <a:lnTo>
                  <a:pt x="30749" y="1290939"/>
                </a:lnTo>
                <a:lnTo>
                  <a:pt x="8249" y="1257555"/>
                </a:lnTo>
                <a:lnTo>
                  <a:pt x="0" y="1216659"/>
                </a:lnTo>
                <a:lnTo>
                  <a:pt x="0" y="954151"/>
                </a:lnTo>
                <a:lnTo>
                  <a:pt x="0" y="796670"/>
                </a:lnTo>
                <a:close/>
              </a:path>
            </a:pathLst>
          </a:custGeom>
          <a:ln w="25400">
            <a:solidFill>
              <a:srgbClr val="84AA33"/>
            </a:solidFill>
          </a:ln>
        </p:spPr>
        <p:txBody>
          <a:bodyPr wrap="square" lIns="0" tIns="0" rIns="0" bIns="0" rtlCol="0"/>
          <a:lstStyle/>
          <a:p>
            <a:endParaRPr>
              <a:latin typeface="DFKai-SB" charset="0"/>
              <a:ea typeface="DFKai-SB" charset="0"/>
              <a:cs typeface="DFKai-SB" charset="0"/>
            </a:endParaRPr>
          </a:p>
        </p:txBody>
      </p:sp>
      <p:sp>
        <p:nvSpPr>
          <p:cNvPr id="19" name="object 19"/>
          <p:cNvSpPr/>
          <p:nvPr/>
        </p:nvSpPr>
        <p:spPr>
          <a:xfrm>
            <a:off x="6142312" y="2954486"/>
            <a:ext cx="2412365" cy="1311275"/>
          </a:xfrm>
          <a:custGeom>
            <a:avLst/>
            <a:gdLst/>
            <a:ahLst/>
            <a:cxnLst/>
            <a:rect l="l" t="t" r="r" b="b"/>
            <a:pathLst>
              <a:path w="2412365" h="1311275">
                <a:moveTo>
                  <a:pt x="2307209" y="680974"/>
                </a:moveTo>
                <a:lnTo>
                  <a:pt x="104902" y="680974"/>
                </a:lnTo>
                <a:lnTo>
                  <a:pt x="64079" y="689223"/>
                </a:lnTo>
                <a:lnTo>
                  <a:pt x="30734" y="711723"/>
                </a:lnTo>
                <a:lnTo>
                  <a:pt x="8247" y="745107"/>
                </a:lnTo>
                <a:lnTo>
                  <a:pt x="0" y="786003"/>
                </a:lnTo>
                <a:lnTo>
                  <a:pt x="0" y="1205992"/>
                </a:lnTo>
                <a:lnTo>
                  <a:pt x="8247" y="1246887"/>
                </a:lnTo>
                <a:lnTo>
                  <a:pt x="30734" y="1280271"/>
                </a:lnTo>
                <a:lnTo>
                  <a:pt x="64079" y="1302771"/>
                </a:lnTo>
                <a:lnTo>
                  <a:pt x="104902" y="1311021"/>
                </a:lnTo>
                <a:lnTo>
                  <a:pt x="2307209" y="1311021"/>
                </a:lnTo>
                <a:lnTo>
                  <a:pt x="2348104" y="1302771"/>
                </a:lnTo>
                <a:lnTo>
                  <a:pt x="2381488" y="1280271"/>
                </a:lnTo>
                <a:lnTo>
                  <a:pt x="2403988" y="1246887"/>
                </a:lnTo>
                <a:lnTo>
                  <a:pt x="2412238" y="1205992"/>
                </a:lnTo>
                <a:lnTo>
                  <a:pt x="2412238" y="786003"/>
                </a:lnTo>
                <a:lnTo>
                  <a:pt x="2403988" y="745107"/>
                </a:lnTo>
                <a:lnTo>
                  <a:pt x="2381488" y="711723"/>
                </a:lnTo>
                <a:lnTo>
                  <a:pt x="2348104" y="689223"/>
                </a:lnTo>
                <a:lnTo>
                  <a:pt x="2307209" y="680974"/>
                </a:lnTo>
                <a:close/>
              </a:path>
              <a:path w="2412365" h="1311275">
                <a:moveTo>
                  <a:pt x="616331" y="0"/>
                </a:moveTo>
                <a:lnTo>
                  <a:pt x="401955" y="680974"/>
                </a:lnTo>
                <a:lnTo>
                  <a:pt x="1005078" y="680974"/>
                </a:lnTo>
                <a:lnTo>
                  <a:pt x="616331" y="0"/>
                </a:lnTo>
                <a:close/>
              </a:path>
            </a:pathLst>
          </a:custGeom>
          <a:solidFill>
            <a:srgbClr val="FFFFFF"/>
          </a:solidFill>
        </p:spPr>
        <p:txBody>
          <a:bodyPr wrap="square" lIns="0" tIns="0" rIns="0" bIns="0" rtlCol="0"/>
          <a:lstStyle/>
          <a:p>
            <a:pPr marL="675640">
              <a:lnSpc>
                <a:spcPct val="100000"/>
              </a:lnSpc>
              <a:tabLst>
                <a:tab pos="3100705" algn="l"/>
                <a:tab pos="6042660" algn="l"/>
              </a:tabLst>
            </a:pPr>
            <a:r>
              <a:rPr lang="zh-TW" altLang="en-US" sz="1600" spc="-5" dirty="0">
                <a:latin typeface="DFKai-SB" charset="0"/>
                <a:ea typeface="DFKai-SB" charset="0"/>
                <a:cs typeface="DFKai-SB" charset="0"/>
              </a:rPr>
              <a:t>至少每</a:t>
            </a:r>
            <a:r>
              <a:rPr lang="en-US" altLang="zh-TW" sz="3200" spc="-5" dirty="0">
                <a:solidFill>
                  <a:srgbClr val="FF0000"/>
                </a:solidFill>
                <a:latin typeface="DFKai-SB" charset="0"/>
                <a:ea typeface="DFKai-SB" charset="0"/>
                <a:cs typeface="DFKai-SB" charset="0"/>
              </a:rPr>
              <a:t>3</a:t>
            </a:r>
            <a:r>
              <a:rPr lang="zh-TW" altLang="en-US" sz="1600" spc="-5" dirty="0">
                <a:latin typeface="DFKai-SB" charset="0"/>
                <a:ea typeface="DFKai-SB" charset="0"/>
                <a:cs typeface="DFKai-SB" charset="0"/>
              </a:rPr>
              <a:t>個月</a:t>
            </a:r>
            <a:r>
              <a:rPr lang="en-US" altLang="zh-TW" sz="3200" spc="-5" dirty="0">
                <a:solidFill>
                  <a:srgbClr val="FF0000"/>
                </a:solidFill>
                <a:latin typeface="DFKai-SB" charset="0"/>
                <a:ea typeface="DFKai-SB" charset="0"/>
                <a:cs typeface="DFKai-SB" charset="0"/>
              </a:rPr>
              <a:t>1</a:t>
            </a:r>
            <a:r>
              <a:rPr lang="zh-TW" altLang="en-US" sz="1600" spc="-5" dirty="0">
                <a:latin typeface="DFKai-SB" charset="0"/>
                <a:ea typeface="DFKai-SB" charset="0"/>
                <a:cs typeface="DFKai-SB" charset="0"/>
              </a:rPr>
              <a:t>次</a:t>
            </a:r>
            <a:endParaRPr lang="zh-TW" altLang="en-US" sz="1600" dirty="0">
              <a:latin typeface="DFKai-SB" charset="0"/>
              <a:ea typeface="DFKai-SB" charset="0"/>
              <a:cs typeface="DFKai-SB" charset="0"/>
            </a:endParaRPr>
          </a:p>
        </p:txBody>
      </p:sp>
      <p:sp>
        <p:nvSpPr>
          <p:cNvPr id="20" name="object 20"/>
          <p:cNvSpPr/>
          <p:nvPr/>
        </p:nvSpPr>
        <p:spPr>
          <a:xfrm>
            <a:off x="6440729" y="2310892"/>
            <a:ext cx="2412365" cy="1311275"/>
          </a:xfrm>
          <a:custGeom>
            <a:avLst/>
            <a:gdLst/>
            <a:ahLst/>
            <a:cxnLst/>
            <a:rect l="l" t="t" r="r" b="b"/>
            <a:pathLst>
              <a:path w="2412365" h="1311275">
                <a:moveTo>
                  <a:pt x="0" y="786003"/>
                </a:moveTo>
                <a:lnTo>
                  <a:pt x="8247" y="745107"/>
                </a:lnTo>
                <a:lnTo>
                  <a:pt x="30734" y="711723"/>
                </a:lnTo>
                <a:lnTo>
                  <a:pt x="64079" y="689223"/>
                </a:lnTo>
                <a:lnTo>
                  <a:pt x="104902" y="680974"/>
                </a:lnTo>
                <a:lnTo>
                  <a:pt x="401955" y="680974"/>
                </a:lnTo>
                <a:lnTo>
                  <a:pt x="616331" y="0"/>
                </a:lnTo>
                <a:lnTo>
                  <a:pt x="1005078" y="680974"/>
                </a:lnTo>
                <a:lnTo>
                  <a:pt x="2307209" y="680974"/>
                </a:lnTo>
                <a:lnTo>
                  <a:pt x="2348104" y="689223"/>
                </a:lnTo>
                <a:lnTo>
                  <a:pt x="2381488" y="711723"/>
                </a:lnTo>
                <a:lnTo>
                  <a:pt x="2403988" y="745107"/>
                </a:lnTo>
                <a:lnTo>
                  <a:pt x="2412238" y="786003"/>
                </a:lnTo>
                <a:lnTo>
                  <a:pt x="2412238" y="943483"/>
                </a:lnTo>
                <a:lnTo>
                  <a:pt x="2412238" y="1205992"/>
                </a:lnTo>
                <a:lnTo>
                  <a:pt x="2403988" y="1246887"/>
                </a:lnTo>
                <a:lnTo>
                  <a:pt x="2381488" y="1280271"/>
                </a:lnTo>
                <a:lnTo>
                  <a:pt x="2348104" y="1302771"/>
                </a:lnTo>
                <a:lnTo>
                  <a:pt x="2307209" y="1311021"/>
                </a:lnTo>
                <a:lnTo>
                  <a:pt x="1005078" y="1311021"/>
                </a:lnTo>
                <a:lnTo>
                  <a:pt x="401955" y="1311021"/>
                </a:lnTo>
                <a:lnTo>
                  <a:pt x="104902" y="1311021"/>
                </a:lnTo>
                <a:lnTo>
                  <a:pt x="64079" y="1302771"/>
                </a:lnTo>
                <a:lnTo>
                  <a:pt x="30734" y="1280271"/>
                </a:lnTo>
                <a:lnTo>
                  <a:pt x="8247" y="1246887"/>
                </a:lnTo>
                <a:lnTo>
                  <a:pt x="0" y="1205992"/>
                </a:lnTo>
                <a:lnTo>
                  <a:pt x="0" y="943483"/>
                </a:lnTo>
                <a:lnTo>
                  <a:pt x="0" y="786003"/>
                </a:lnTo>
                <a:close/>
              </a:path>
            </a:pathLst>
          </a:custGeom>
          <a:ln w="25400">
            <a:solidFill>
              <a:srgbClr val="78A645"/>
            </a:solidFill>
          </a:ln>
        </p:spPr>
        <p:txBody>
          <a:bodyPr wrap="square" lIns="0" tIns="0" rIns="0" bIns="0" rtlCol="0"/>
          <a:lstStyle/>
          <a:p>
            <a:endParaRPr/>
          </a:p>
        </p:txBody>
      </p:sp>
      <p:sp>
        <p:nvSpPr>
          <p:cNvPr id="21" name="object 21"/>
          <p:cNvSpPr/>
          <p:nvPr/>
        </p:nvSpPr>
        <p:spPr>
          <a:xfrm>
            <a:off x="3081273" y="1646233"/>
            <a:ext cx="0" cy="1054100"/>
          </a:xfrm>
          <a:custGeom>
            <a:avLst/>
            <a:gdLst/>
            <a:ahLst/>
            <a:cxnLst/>
            <a:rect l="l" t="t" r="r" b="b"/>
            <a:pathLst>
              <a:path h="1054100">
                <a:moveTo>
                  <a:pt x="0" y="0"/>
                </a:moveTo>
                <a:lnTo>
                  <a:pt x="0" y="1054011"/>
                </a:lnTo>
              </a:path>
            </a:pathLst>
          </a:custGeom>
          <a:ln w="45718">
            <a:solidFill>
              <a:srgbClr val="F1F1F1"/>
            </a:solidFill>
          </a:ln>
        </p:spPr>
        <p:txBody>
          <a:bodyPr wrap="square" lIns="0" tIns="0" rIns="0" bIns="0" rtlCol="0"/>
          <a:lstStyle/>
          <a:p>
            <a:endParaRPr/>
          </a:p>
        </p:txBody>
      </p:sp>
      <p:sp>
        <p:nvSpPr>
          <p:cNvPr id="22" name="object 22"/>
          <p:cNvSpPr/>
          <p:nvPr/>
        </p:nvSpPr>
        <p:spPr>
          <a:xfrm>
            <a:off x="3058414" y="1627818"/>
            <a:ext cx="45720" cy="1109345"/>
          </a:xfrm>
          <a:custGeom>
            <a:avLst/>
            <a:gdLst/>
            <a:ahLst/>
            <a:cxnLst/>
            <a:rect l="l" t="t" r="r" b="b"/>
            <a:pathLst>
              <a:path w="45719" h="1109345">
                <a:moveTo>
                  <a:pt x="0" y="1109141"/>
                </a:moveTo>
                <a:lnTo>
                  <a:pt x="45718" y="1109141"/>
                </a:lnTo>
                <a:lnTo>
                  <a:pt x="45718" y="0"/>
                </a:lnTo>
                <a:lnTo>
                  <a:pt x="0" y="0"/>
                </a:lnTo>
                <a:lnTo>
                  <a:pt x="0" y="1109141"/>
                </a:lnTo>
                <a:close/>
              </a:path>
            </a:pathLst>
          </a:custGeom>
          <a:ln w="9525">
            <a:solidFill>
              <a:srgbClr val="7E7E7E"/>
            </a:solidFill>
            <a:prstDash val="dash"/>
          </a:ln>
        </p:spPr>
        <p:txBody>
          <a:bodyPr wrap="square" lIns="0" tIns="0" rIns="0" bIns="0" rtlCol="0"/>
          <a:lstStyle/>
          <a:p>
            <a:endParaRPr/>
          </a:p>
        </p:txBody>
      </p:sp>
      <p:sp>
        <p:nvSpPr>
          <p:cNvPr id="23" name="object 23"/>
          <p:cNvSpPr/>
          <p:nvPr/>
        </p:nvSpPr>
        <p:spPr>
          <a:xfrm>
            <a:off x="2584322" y="2664773"/>
            <a:ext cx="946150" cy="369570"/>
          </a:xfrm>
          <a:custGeom>
            <a:avLst/>
            <a:gdLst/>
            <a:ahLst/>
            <a:cxnLst/>
            <a:rect l="l" t="t" r="r" b="b"/>
            <a:pathLst>
              <a:path w="946150" h="369570">
                <a:moveTo>
                  <a:pt x="0" y="369328"/>
                </a:moveTo>
                <a:lnTo>
                  <a:pt x="946073" y="369328"/>
                </a:lnTo>
                <a:lnTo>
                  <a:pt x="946073" y="0"/>
                </a:lnTo>
                <a:lnTo>
                  <a:pt x="0" y="0"/>
                </a:lnTo>
                <a:lnTo>
                  <a:pt x="0" y="369328"/>
                </a:lnTo>
                <a:close/>
              </a:path>
            </a:pathLst>
          </a:custGeom>
          <a:solidFill>
            <a:srgbClr val="FFFFFF"/>
          </a:solidFill>
        </p:spPr>
        <p:txBody>
          <a:bodyPr wrap="square" lIns="0" tIns="0" rIns="0" bIns="0" rtlCol="0"/>
          <a:lstStyle/>
          <a:p>
            <a:endParaRPr/>
          </a:p>
        </p:txBody>
      </p:sp>
      <p:sp>
        <p:nvSpPr>
          <p:cNvPr id="24" name="object 24"/>
          <p:cNvSpPr/>
          <p:nvPr/>
        </p:nvSpPr>
        <p:spPr>
          <a:xfrm>
            <a:off x="2608198" y="2658724"/>
            <a:ext cx="946150" cy="369570"/>
          </a:xfrm>
          <a:custGeom>
            <a:avLst/>
            <a:gdLst/>
            <a:ahLst/>
            <a:cxnLst/>
            <a:rect l="l" t="t" r="r" b="b"/>
            <a:pathLst>
              <a:path w="946150" h="369570">
                <a:moveTo>
                  <a:pt x="0" y="369328"/>
                </a:moveTo>
                <a:lnTo>
                  <a:pt x="946073" y="369328"/>
                </a:lnTo>
                <a:lnTo>
                  <a:pt x="946073" y="0"/>
                </a:lnTo>
                <a:lnTo>
                  <a:pt x="0" y="0"/>
                </a:lnTo>
                <a:lnTo>
                  <a:pt x="0" y="369328"/>
                </a:lnTo>
                <a:close/>
              </a:path>
            </a:pathLst>
          </a:custGeom>
          <a:ln w="9524">
            <a:solidFill>
              <a:srgbClr val="7E7E7E"/>
            </a:solidFill>
            <a:prstDash val="dash"/>
          </a:ln>
        </p:spPr>
        <p:txBody>
          <a:bodyPr wrap="square" lIns="0" tIns="0" rIns="0" bIns="0" rtlCol="0"/>
          <a:lstStyle/>
          <a:p>
            <a:endParaRPr/>
          </a:p>
        </p:txBody>
      </p:sp>
      <p:sp>
        <p:nvSpPr>
          <p:cNvPr id="25" name="object 25"/>
          <p:cNvSpPr txBox="1"/>
          <p:nvPr/>
        </p:nvSpPr>
        <p:spPr>
          <a:xfrm>
            <a:off x="2785364" y="2700333"/>
            <a:ext cx="637540" cy="298450"/>
          </a:xfrm>
          <a:prstGeom prst="rect">
            <a:avLst/>
          </a:prstGeom>
        </p:spPr>
        <p:txBody>
          <a:bodyPr vert="horz" wrap="square" lIns="0" tIns="0" rIns="0" bIns="0" rtlCol="0">
            <a:spAutoFit/>
          </a:bodyPr>
          <a:lstStyle/>
          <a:p>
            <a:pPr marL="12700">
              <a:lnSpc>
                <a:spcPct val="100000"/>
              </a:lnSpc>
            </a:pPr>
            <a:r>
              <a:rPr sz="1800" spc="-5" dirty="0">
                <a:latin typeface="Microsoft JhengHei"/>
                <a:cs typeface="Microsoft JhengHei"/>
              </a:rPr>
              <a:t>½</a:t>
            </a:r>
            <a:r>
              <a:rPr sz="1800" spc="-105" dirty="0">
                <a:latin typeface="Microsoft JhengHei"/>
                <a:cs typeface="Microsoft JhengHei"/>
              </a:rPr>
              <a:t> </a:t>
            </a:r>
            <a:r>
              <a:rPr sz="1800" dirty="0">
                <a:latin typeface="Calibri"/>
                <a:cs typeface="Calibri"/>
              </a:rPr>
              <a:t>PEL</a:t>
            </a:r>
          </a:p>
        </p:txBody>
      </p:sp>
      <p:sp>
        <p:nvSpPr>
          <p:cNvPr id="26" name="object 26"/>
          <p:cNvSpPr txBox="1"/>
          <p:nvPr/>
        </p:nvSpPr>
        <p:spPr>
          <a:xfrm>
            <a:off x="179512" y="5736451"/>
            <a:ext cx="1371600" cy="215444"/>
          </a:xfrm>
          <a:prstGeom prst="rect">
            <a:avLst/>
          </a:prstGeom>
        </p:spPr>
        <p:txBody>
          <a:bodyPr vert="horz" wrap="square" lIns="0" tIns="0" rIns="0" bIns="0" rtlCol="0">
            <a:spAutoFit/>
          </a:bodyPr>
          <a:lstStyle/>
          <a:p>
            <a:pPr marL="12700">
              <a:lnSpc>
                <a:spcPct val="100000"/>
              </a:lnSpc>
            </a:pPr>
            <a:r>
              <a:rPr sz="1400" spc="-5" dirty="0" smtClean="0">
                <a:solidFill>
                  <a:srgbClr val="00AFEF"/>
                </a:solidFill>
                <a:latin typeface="Microsoft JhengHei"/>
                <a:cs typeface="Microsoft JhengHei"/>
              </a:rPr>
              <a:t>《辦法第</a:t>
            </a:r>
            <a:r>
              <a:rPr sz="1400" spc="-10" dirty="0">
                <a:solidFill>
                  <a:srgbClr val="00AFEF"/>
                </a:solidFill>
                <a:latin typeface="Microsoft JhengHei"/>
                <a:cs typeface="Microsoft JhengHei"/>
              </a:rPr>
              <a:t>8</a:t>
            </a:r>
            <a:r>
              <a:rPr sz="1400" spc="-5" dirty="0">
                <a:solidFill>
                  <a:srgbClr val="00AFEF"/>
                </a:solidFill>
                <a:latin typeface="Microsoft JhengHei"/>
                <a:cs typeface="Microsoft JhengHei"/>
              </a:rPr>
              <a:t>條》</a:t>
            </a:r>
            <a:endParaRPr sz="1400" dirty="0">
              <a:latin typeface="Microsoft JhengHei"/>
              <a:cs typeface="Microsoft JhengHei"/>
            </a:endParaRPr>
          </a:p>
        </p:txBody>
      </p:sp>
      <p:sp>
        <p:nvSpPr>
          <p:cNvPr id="27" name="object 27"/>
          <p:cNvSpPr txBox="1"/>
          <p:nvPr/>
        </p:nvSpPr>
        <p:spPr>
          <a:xfrm>
            <a:off x="626059" y="3513191"/>
            <a:ext cx="7891145" cy="1184940"/>
          </a:xfrm>
          <a:prstGeom prst="rect">
            <a:avLst/>
          </a:prstGeom>
        </p:spPr>
        <p:txBody>
          <a:bodyPr vert="horz" wrap="square" lIns="0" tIns="0" rIns="0" bIns="0" rtlCol="0">
            <a:spAutoFit/>
          </a:bodyPr>
          <a:lstStyle/>
          <a:p>
            <a:pPr marL="675640">
              <a:lnSpc>
                <a:spcPct val="100000"/>
              </a:lnSpc>
              <a:tabLst>
                <a:tab pos="3100705" algn="l"/>
                <a:tab pos="6042660" algn="l"/>
              </a:tabLst>
            </a:pPr>
            <a:r>
              <a:rPr sz="1800" spc="-5" dirty="0">
                <a:latin typeface="DFKai-SB" charset="0"/>
                <a:ea typeface="DFKai-SB" charset="0"/>
                <a:cs typeface="DFKai-SB" charset="0"/>
              </a:rPr>
              <a:t>		</a:t>
            </a:r>
            <a:endParaRPr sz="4900" dirty="0">
              <a:latin typeface="DFKai-SB" charset="0"/>
              <a:ea typeface="DFKai-SB" charset="0"/>
              <a:cs typeface="DFKai-SB" charset="0"/>
            </a:endParaRPr>
          </a:p>
          <a:p>
            <a:pPr marL="12700">
              <a:lnSpc>
                <a:spcPct val="100000"/>
              </a:lnSpc>
            </a:pPr>
            <a:r>
              <a:rPr sz="1800" dirty="0">
                <a:latin typeface="DFKai-SB" charset="0"/>
                <a:ea typeface="DFKai-SB" charset="0"/>
                <a:cs typeface="DFKai-SB" charset="0"/>
              </a:rPr>
              <a:t></a:t>
            </a:r>
            <a:r>
              <a:rPr sz="1800" spc="285" dirty="0">
                <a:latin typeface="DFKai-SB" charset="0"/>
                <a:ea typeface="DFKai-SB" charset="0"/>
                <a:cs typeface="DFKai-SB" charset="0"/>
              </a:rPr>
              <a:t> </a:t>
            </a:r>
            <a:r>
              <a:rPr sz="1800" dirty="0">
                <a:latin typeface="DFKai-SB" charset="0"/>
                <a:ea typeface="DFKai-SB" charset="0"/>
                <a:cs typeface="DFKai-SB" charset="0"/>
              </a:rPr>
              <a:t>游離輻射作業不適用。</a:t>
            </a:r>
          </a:p>
          <a:p>
            <a:pPr marL="12700">
              <a:lnSpc>
                <a:spcPct val="100000"/>
              </a:lnSpc>
              <a:spcBef>
                <a:spcPts val="600"/>
              </a:spcBef>
            </a:pPr>
            <a:r>
              <a:rPr sz="1800" dirty="0">
                <a:latin typeface="DFKai-SB" charset="0"/>
                <a:ea typeface="DFKai-SB" charset="0"/>
                <a:cs typeface="DFKai-SB" charset="0"/>
              </a:rPr>
              <a:t></a:t>
            </a:r>
            <a:r>
              <a:rPr sz="1800" spc="285" dirty="0">
                <a:latin typeface="DFKai-SB" charset="0"/>
                <a:ea typeface="DFKai-SB" charset="0"/>
                <a:cs typeface="DFKai-SB" charset="0"/>
              </a:rPr>
              <a:t> </a:t>
            </a:r>
            <a:r>
              <a:rPr sz="1800" dirty="0">
                <a:latin typeface="DFKai-SB" charset="0"/>
                <a:ea typeface="DFKai-SB" charset="0"/>
                <a:cs typeface="DFKai-SB" charset="0"/>
              </a:rPr>
              <a:t>化學品之種類、操作程序或製程條件變更，有增加暴露風險之虞者，應於</a:t>
            </a:r>
          </a:p>
          <a:p>
            <a:pPr marL="298450">
              <a:lnSpc>
                <a:spcPct val="100000"/>
              </a:lnSpc>
            </a:pPr>
            <a:r>
              <a:rPr sz="1800" spc="-5" dirty="0">
                <a:solidFill>
                  <a:srgbClr val="00AF50"/>
                </a:solidFill>
                <a:latin typeface="DFKai-SB" charset="0"/>
                <a:ea typeface="DFKai-SB" charset="0"/>
                <a:cs typeface="DFKai-SB" charset="0"/>
              </a:rPr>
              <a:t>變更前或變更後三個月</a:t>
            </a:r>
            <a:r>
              <a:rPr sz="1800" spc="-5" dirty="0">
                <a:latin typeface="DFKai-SB" charset="0"/>
                <a:ea typeface="DFKai-SB" charset="0"/>
                <a:cs typeface="DFKai-SB" charset="0"/>
              </a:rPr>
              <a:t>內，重新實施暴露評估。</a:t>
            </a:r>
            <a:endParaRPr sz="1800" dirty="0">
              <a:latin typeface="DFKai-SB" charset="0"/>
              <a:ea typeface="DFKai-SB" charset="0"/>
              <a:cs typeface="DFKai-SB" charset="0"/>
            </a:endParaRPr>
          </a:p>
        </p:txBody>
      </p:sp>
      <p:sp>
        <p:nvSpPr>
          <p:cNvPr id="28" name="文字方塊 27"/>
          <p:cNvSpPr txBox="1"/>
          <p:nvPr/>
        </p:nvSpPr>
        <p:spPr>
          <a:xfrm>
            <a:off x="458707" y="5013176"/>
            <a:ext cx="8715404" cy="830997"/>
          </a:xfrm>
          <a:prstGeom prst="rect">
            <a:avLst/>
          </a:prstGeom>
          <a:noFill/>
        </p:spPr>
        <p:txBody>
          <a:bodyPr wrap="square" rtlCol="0">
            <a:spAutoFit/>
          </a:bodyPr>
          <a:lstStyle/>
          <a:p>
            <a:r>
              <a:rPr lang="zh-TW" altLang="en-US" sz="2400" dirty="0" smtClean="0">
                <a:solidFill>
                  <a:srgbClr val="FF0000"/>
                </a:solidFill>
                <a:latin typeface="DFKai-SB" charset="0"/>
                <a:ea typeface="DFKai-SB" charset="0"/>
                <a:cs typeface="DFKai-SB" charset="0"/>
              </a:rPr>
              <a:t>資料來源</a:t>
            </a:r>
            <a:r>
              <a:rPr lang="en-US" altLang="zh-TW" sz="2400" dirty="0" smtClean="0">
                <a:solidFill>
                  <a:srgbClr val="FF0000"/>
                </a:solidFill>
                <a:latin typeface="DFKai-SB" charset="0"/>
                <a:ea typeface="DFKai-SB" charset="0"/>
                <a:cs typeface="DFKai-SB" charset="0"/>
              </a:rPr>
              <a:t>:</a:t>
            </a:r>
            <a:r>
              <a:rPr lang="zh-TW" altLang="en-US" sz="2400" dirty="0" smtClean="0">
                <a:solidFill>
                  <a:srgbClr val="FF0000"/>
                </a:solidFill>
                <a:latin typeface="DFKai-SB" charset="0"/>
                <a:ea typeface="DFKai-SB" charset="0"/>
                <a:cs typeface="DFKai-SB" charset="0"/>
              </a:rPr>
              <a:t>職安署</a:t>
            </a:r>
            <a:r>
              <a:rPr lang="en-US" altLang="zh-TW" sz="2400" dirty="0" smtClean="0">
                <a:solidFill>
                  <a:srgbClr val="FF0000"/>
                </a:solidFill>
                <a:latin typeface="DFKai-SB" charset="0"/>
                <a:ea typeface="DFKai-SB" charset="0"/>
                <a:cs typeface="DFKai-SB" charset="0"/>
              </a:rPr>
              <a:t>105</a:t>
            </a:r>
            <a:r>
              <a:rPr lang="zh-TW" altLang="en-US" sz="2400" dirty="0" smtClean="0">
                <a:solidFill>
                  <a:srgbClr val="FF0000"/>
                </a:solidFill>
                <a:latin typeface="DFKai-SB" charset="0"/>
                <a:ea typeface="DFKai-SB" charset="0"/>
                <a:cs typeface="DFKai-SB" charset="0"/>
              </a:rPr>
              <a:t>年危害性化學品評估及分級管理介紹教材</a:t>
            </a:r>
          </a:p>
          <a:p>
            <a:endParaRPr lang="zh-TW" altLang="en-US" sz="2400" dirty="0">
              <a:solidFill>
                <a:srgbClr val="FF0000"/>
              </a:solidFill>
              <a:latin typeface="DFKai-SB" charset="0"/>
              <a:ea typeface="DFKai-SB" charset="0"/>
              <a:cs typeface="DFKai-SB" charset="0"/>
            </a:endParaRPr>
          </a:p>
        </p:txBody>
      </p:sp>
      <p:sp>
        <p:nvSpPr>
          <p:cNvPr id="29" name="標題 28"/>
          <p:cNvSpPr>
            <a:spLocks noGrp="1"/>
          </p:cNvSpPr>
          <p:nvPr>
            <p:ph type="title"/>
          </p:nvPr>
        </p:nvSpPr>
        <p:spPr>
          <a:xfrm>
            <a:off x="928698" y="127168"/>
            <a:ext cx="7715200" cy="1143000"/>
          </a:xfrm>
        </p:spPr>
        <p:txBody>
          <a:bodyPr/>
          <a:lstStyle/>
          <a:p>
            <a:r>
              <a:rPr lang="zh-TW" altLang="en-US" spc="-5" dirty="0" smtClean="0"/>
              <a:t>有容許暴露標準（</a:t>
            </a:r>
            <a:r>
              <a:rPr lang="en-US" altLang="zh-TW" spc="-5" dirty="0" smtClean="0"/>
              <a:t>PEL</a:t>
            </a:r>
            <a:r>
              <a:rPr lang="zh-TW" altLang="en-US" spc="-5" dirty="0" smtClean="0"/>
              <a:t>）化學品</a:t>
            </a: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16</a:t>
            </a:fld>
            <a:endParaRPr lang="zh-TW" altLang="en-US" dirty="0"/>
          </a:p>
        </p:txBody>
      </p:sp>
    </p:spTree>
    <p:extLst>
      <p:ext uri="{BB962C8B-B14F-4D97-AF65-F5344CB8AC3E}">
        <p14:creationId xmlns:p14="http://schemas.microsoft.com/office/powerpoint/2010/main" val="389210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196752"/>
            <a:ext cx="7838440" cy="1717039"/>
          </a:xfrm>
          <a:prstGeom prst="rect">
            <a:avLst/>
          </a:prstGeom>
        </p:spPr>
        <p:txBody>
          <a:bodyPr vert="horz" wrap="square" lIns="0" tIns="0" rIns="0" bIns="0" rtlCol="0">
            <a:spAutoFit/>
          </a:bodyPr>
          <a:lstStyle/>
          <a:p>
            <a:pPr marL="355600" marR="5080" indent="-342900" algn="just">
              <a:lnSpc>
                <a:spcPct val="100000"/>
              </a:lnSpc>
            </a:pPr>
            <a:r>
              <a:rPr sz="2100" spc="-5" dirty="0" smtClean="0">
                <a:solidFill>
                  <a:srgbClr val="C32C2D"/>
                </a:solidFill>
                <a:latin typeface="DFKai-SB" charset="0"/>
                <a:ea typeface="DFKai-SB" charset="0"/>
                <a:cs typeface="DFKai-SB" charset="0"/>
              </a:rPr>
              <a:t></a:t>
            </a:r>
            <a:r>
              <a:rPr sz="2800" dirty="0" smtClean="0">
                <a:latin typeface="DFKai-SB" charset="0"/>
                <a:ea typeface="DFKai-SB" charset="0"/>
                <a:cs typeface="DFKai-SB" charset="0"/>
              </a:rPr>
              <a:t>雇主應依勞工作業環境監測實施辦法所定之監測及期程</a:t>
            </a:r>
            <a:r>
              <a:rPr sz="2800" dirty="0">
                <a:latin typeface="DFKai-SB" charset="0"/>
                <a:ea typeface="DFKai-SB" charset="0"/>
                <a:cs typeface="DFKai-SB" charset="0"/>
              </a:rPr>
              <a:t>，實施前條化學品之暴</a:t>
            </a:r>
            <a:r>
              <a:rPr sz="2800" spc="-15" dirty="0">
                <a:latin typeface="DFKai-SB" charset="0"/>
                <a:ea typeface="DFKai-SB" charset="0"/>
                <a:cs typeface="DFKai-SB" charset="0"/>
              </a:rPr>
              <a:t>露</a:t>
            </a:r>
            <a:r>
              <a:rPr sz="2800" dirty="0">
                <a:latin typeface="DFKai-SB" charset="0"/>
                <a:ea typeface="DFKai-SB" charset="0"/>
                <a:cs typeface="DFKai-SB" charset="0"/>
              </a:rPr>
              <a:t>評估，必要</a:t>
            </a:r>
            <a:r>
              <a:rPr sz="2800" spc="-15" dirty="0">
                <a:latin typeface="DFKai-SB" charset="0"/>
                <a:ea typeface="DFKai-SB" charset="0"/>
                <a:cs typeface="DFKai-SB" charset="0"/>
              </a:rPr>
              <a:t>時</a:t>
            </a:r>
            <a:r>
              <a:rPr sz="2800" dirty="0">
                <a:latin typeface="DFKai-SB" charset="0"/>
                <a:ea typeface="DFKai-SB" charset="0"/>
                <a:cs typeface="DFKai-SB" charset="0"/>
              </a:rPr>
              <a:t>並  得輔以其他半定量、定量之評</a:t>
            </a:r>
            <a:r>
              <a:rPr sz="2800" spc="-15" dirty="0">
                <a:latin typeface="DFKai-SB" charset="0"/>
                <a:ea typeface="DFKai-SB" charset="0"/>
                <a:cs typeface="DFKai-SB" charset="0"/>
              </a:rPr>
              <a:t>估</a:t>
            </a:r>
            <a:r>
              <a:rPr sz="2800" dirty="0">
                <a:latin typeface="DFKai-SB" charset="0"/>
                <a:ea typeface="DFKai-SB" charset="0"/>
                <a:cs typeface="DFKai-SB" charset="0"/>
              </a:rPr>
              <a:t>模式或工具</a:t>
            </a:r>
            <a:r>
              <a:rPr sz="2800" spc="-15" dirty="0">
                <a:latin typeface="DFKai-SB" charset="0"/>
                <a:ea typeface="DFKai-SB" charset="0"/>
                <a:cs typeface="DFKai-SB" charset="0"/>
              </a:rPr>
              <a:t>實</a:t>
            </a:r>
            <a:r>
              <a:rPr sz="2800" dirty="0">
                <a:latin typeface="DFKai-SB" charset="0"/>
                <a:ea typeface="DFKai-SB" charset="0"/>
                <a:cs typeface="DFKai-SB" charset="0"/>
              </a:rPr>
              <a:t>施  之。</a:t>
            </a:r>
          </a:p>
        </p:txBody>
      </p:sp>
      <p:sp>
        <p:nvSpPr>
          <p:cNvPr id="4" name="object 4"/>
          <p:cNvSpPr/>
          <p:nvPr/>
        </p:nvSpPr>
        <p:spPr>
          <a:xfrm>
            <a:off x="323528" y="2969113"/>
            <a:ext cx="5191252" cy="342722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3103" y="3284984"/>
            <a:ext cx="4547108" cy="294347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668579" y="6228060"/>
            <a:ext cx="1371600" cy="215444"/>
          </a:xfrm>
          <a:prstGeom prst="rect">
            <a:avLst/>
          </a:prstGeom>
        </p:spPr>
        <p:txBody>
          <a:bodyPr vert="horz" wrap="square" lIns="0" tIns="0" rIns="0" bIns="0" rtlCol="0">
            <a:spAutoFit/>
          </a:bodyPr>
          <a:lstStyle/>
          <a:p>
            <a:pPr marL="12700">
              <a:lnSpc>
                <a:spcPct val="100000"/>
              </a:lnSpc>
            </a:pPr>
            <a:r>
              <a:rPr sz="1400" spc="-5" dirty="0" smtClean="0">
                <a:solidFill>
                  <a:srgbClr val="00AFEF"/>
                </a:solidFill>
                <a:latin typeface="Microsoft JhengHei"/>
                <a:cs typeface="Microsoft JhengHei"/>
              </a:rPr>
              <a:t>《辦法第</a:t>
            </a:r>
            <a:r>
              <a:rPr sz="1400" spc="-10" dirty="0">
                <a:solidFill>
                  <a:srgbClr val="00AFEF"/>
                </a:solidFill>
                <a:latin typeface="Microsoft JhengHei"/>
                <a:cs typeface="Microsoft JhengHei"/>
              </a:rPr>
              <a:t>9</a:t>
            </a:r>
            <a:r>
              <a:rPr sz="1400" spc="-5" dirty="0">
                <a:solidFill>
                  <a:srgbClr val="00AFEF"/>
                </a:solidFill>
                <a:latin typeface="Microsoft JhengHei"/>
                <a:cs typeface="Microsoft JhengHei"/>
              </a:rPr>
              <a:t>條》</a:t>
            </a:r>
            <a:endParaRPr sz="1400" dirty="0">
              <a:latin typeface="Microsoft JhengHei"/>
              <a:cs typeface="Microsoft JhengHei"/>
            </a:endParaRPr>
          </a:p>
        </p:txBody>
      </p:sp>
      <p:sp>
        <p:nvSpPr>
          <p:cNvPr id="8" name="文字方塊 7"/>
          <p:cNvSpPr txBox="1"/>
          <p:nvPr/>
        </p:nvSpPr>
        <p:spPr>
          <a:xfrm>
            <a:off x="5652120" y="5058509"/>
            <a:ext cx="3096344" cy="1384995"/>
          </a:xfrm>
          <a:prstGeom prst="rect">
            <a:avLst/>
          </a:prstGeom>
          <a:noFill/>
        </p:spPr>
        <p:txBody>
          <a:bodyPr wrap="square" rtlCol="0">
            <a:spAutoFit/>
          </a:bodyPr>
          <a:lstStyle/>
          <a:p>
            <a:r>
              <a:rPr lang="zh-TW" altLang="en-US" sz="2000" dirty="0" smtClean="0">
                <a:solidFill>
                  <a:srgbClr val="FF0000"/>
                </a:solidFill>
                <a:latin typeface="DFKai-SB" charset="0"/>
                <a:ea typeface="DFKai-SB" charset="0"/>
                <a:cs typeface="DFKai-SB" charset="0"/>
              </a:rPr>
              <a:t>資料來源</a:t>
            </a:r>
            <a:r>
              <a:rPr lang="en-US" altLang="zh-TW" sz="2000" dirty="0" smtClean="0">
                <a:solidFill>
                  <a:srgbClr val="FF0000"/>
                </a:solidFill>
                <a:latin typeface="DFKai-SB" charset="0"/>
                <a:ea typeface="DFKai-SB" charset="0"/>
                <a:cs typeface="DFKai-SB" charset="0"/>
              </a:rPr>
              <a:t>:</a:t>
            </a:r>
            <a:r>
              <a:rPr lang="zh-TW" altLang="en-US" sz="2000" dirty="0" smtClean="0">
                <a:solidFill>
                  <a:srgbClr val="FF0000"/>
                </a:solidFill>
                <a:latin typeface="DFKai-SB" charset="0"/>
                <a:ea typeface="DFKai-SB" charset="0"/>
                <a:cs typeface="DFKai-SB" charset="0"/>
              </a:rPr>
              <a:t>職安署</a:t>
            </a:r>
            <a:r>
              <a:rPr lang="en-US" altLang="zh-TW" sz="2000" dirty="0" smtClean="0">
                <a:solidFill>
                  <a:srgbClr val="FF0000"/>
                </a:solidFill>
                <a:latin typeface="DFKai-SB" charset="0"/>
                <a:ea typeface="DFKai-SB" charset="0"/>
                <a:cs typeface="DFKai-SB" charset="0"/>
              </a:rPr>
              <a:t>105</a:t>
            </a:r>
            <a:r>
              <a:rPr lang="zh-TW" altLang="en-US" sz="2000" dirty="0" smtClean="0">
                <a:solidFill>
                  <a:srgbClr val="FF0000"/>
                </a:solidFill>
                <a:latin typeface="DFKai-SB" charset="0"/>
                <a:ea typeface="DFKai-SB" charset="0"/>
                <a:cs typeface="DFKai-SB" charset="0"/>
              </a:rPr>
              <a:t>年危害性化學品評估及分級管理介紹教材</a:t>
            </a:r>
          </a:p>
          <a:p>
            <a:endParaRPr lang="zh-TW" altLang="en-US" sz="2400" dirty="0">
              <a:solidFill>
                <a:srgbClr val="FF0000"/>
              </a:solidFill>
              <a:latin typeface="DFKai-SB" charset="0"/>
              <a:ea typeface="DFKai-SB" charset="0"/>
              <a:cs typeface="DFKai-SB" charset="0"/>
            </a:endParaRPr>
          </a:p>
        </p:txBody>
      </p:sp>
      <p:sp>
        <p:nvSpPr>
          <p:cNvPr id="9" name="標題 8"/>
          <p:cNvSpPr>
            <a:spLocks noGrp="1"/>
          </p:cNvSpPr>
          <p:nvPr>
            <p:ph type="title"/>
          </p:nvPr>
        </p:nvSpPr>
        <p:spPr/>
        <p:txBody>
          <a:bodyPr/>
          <a:lstStyle/>
          <a:p>
            <a:r>
              <a:rPr lang="zh-TW" altLang="en-US" spc="-5" dirty="0" smtClean="0"/>
              <a:t>依監測辦法應監測化學品</a:t>
            </a:r>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17</a:t>
            </a:fld>
            <a:endParaRPr lang="zh-TW" altLang="en-US" dirty="0"/>
          </a:p>
        </p:txBody>
      </p:sp>
    </p:spTree>
    <p:extLst>
      <p:ext uri="{BB962C8B-B14F-4D97-AF65-F5344CB8AC3E}">
        <p14:creationId xmlns:p14="http://schemas.microsoft.com/office/powerpoint/2010/main" val="59907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39" y="1309878"/>
            <a:ext cx="7128509" cy="861774"/>
          </a:xfrm>
          <a:prstGeom prst="rect">
            <a:avLst/>
          </a:prstGeom>
        </p:spPr>
        <p:txBody>
          <a:bodyPr vert="horz" wrap="square" lIns="0" tIns="0" rIns="0" bIns="0" rtlCol="0">
            <a:spAutoFit/>
          </a:bodyPr>
          <a:lstStyle/>
          <a:p>
            <a:pPr marL="12700">
              <a:lnSpc>
                <a:spcPct val="100000"/>
              </a:lnSpc>
            </a:pPr>
            <a:r>
              <a:rPr sz="2100" spc="-5" dirty="0">
                <a:solidFill>
                  <a:srgbClr val="C32C2D"/>
                </a:solidFill>
                <a:latin typeface="DFKai-SB" charset="0"/>
                <a:ea typeface="DFKai-SB" charset="0"/>
                <a:cs typeface="DFKai-SB" charset="0"/>
              </a:rPr>
              <a:t></a:t>
            </a:r>
            <a:r>
              <a:rPr sz="2100" spc="225" dirty="0">
                <a:solidFill>
                  <a:srgbClr val="C32C2D"/>
                </a:solidFill>
                <a:latin typeface="DFKai-SB" charset="0"/>
                <a:ea typeface="DFKai-SB" charset="0"/>
                <a:cs typeface="DFKai-SB" charset="0"/>
              </a:rPr>
              <a:t> </a:t>
            </a:r>
            <a:r>
              <a:rPr sz="2800" dirty="0">
                <a:latin typeface="DFKai-SB" charset="0"/>
                <a:ea typeface="DFKai-SB" charset="0"/>
                <a:cs typeface="DFKai-SB" charset="0"/>
              </a:rPr>
              <a:t>依下列風險等級，分別採取控制或管理措施</a:t>
            </a:r>
          </a:p>
        </p:txBody>
      </p:sp>
      <p:sp>
        <p:nvSpPr>
          <p:cNvPr id="5" name="object 5"/>
          <p:cNvSpPr/>
          <p:nvPr/>
        </p:nvSpPr>
        <p:spPr>
          <a:xfrm>
            <a:off x="6116459" y="1746758"/>
            <a:ext cx="2776220" cy="2609850"/>
          </a:xfrm>
          <a:custGeom>
            <a:avLst/>
            <a:gdLst/>
            <a:ahLst/>
            <a:cxnLst/>
            <a:rect l="l" t="t" r="r" b="b"/>
            <a:pathLst>
              <a:path w="2776220" h="2609850">
                <a:moveTo>
                  <a:pt x="0" y="2609723"/>
                </a:moveTo>
                <a:lnTo>
                  <a:pt x="2776093" y="2609723"/>
                </a:lnTo>
                <a:lnTo>
                  <a:pt x="2776093" y="0"/>
                </a:lnTo>
                <a:lnTo>
                  <a:pt x="0" y="0"/>
                </a:lnTo>
                <a:lnTo>
                  <a:pt x="0" y="2609723"/>
                </a:lnTo>
                <a:close/>
              </a:path>
            </a:pathLst>
          </a:custGeom>
          <a:solidFill>
            <a:srgbClr val="EACCC3"/>
          </a:solidFill>
        </p:spPr>
        <p:txBody>
          <a:bodyPr wrap="square" lIns="0" tIns="0" rIns="0" bIns="0" rtlCol="0"/>
          <a:lstStyle/>
          <a:p>
            <a:endParaRPr>
              <a:latin typeface="DFKai-SB" charset="0"/>
              <a:ea typeface="DFKai-SB" charset="0"/>
              <a:cs typeface="DFKai-SB" charset="0"/>
            </a:endParaRPr>
          </a:p>
        </p:txBody>
      </p:sp>
      <p:sp>
        <p:nvSpPr>
          <p:cNvPr id="6" name="object 6"/>
          <p:cNvSpPr/>
          <p:nvPr/>
        </p:nvSpPr>
        <p:spPr>
          <a:xfrm>
            <a:off x="3216096" y="1746758"/>
            <a:ext cx="2776220" cy="2609850"/>
          </a:xfrm>
          <a:custGeom>
            <a:avLst/>
            <a:gdLst/>
            <a:ahLst/>
            <a:cxnLst/>
            <a:rect l="l" t="t" r="r" b="b"/>
            <a:pathLst>
              <a:path w="2776220" h="2609850">
                <a:moveTo>
                  <a:pt x="0" y="2609723"/>
                </a:moveTo>
                <a:lnTo>
                  <a:pt x="2776093" y="2609723"/>
                </a:lnTo>
                <a:lnTo>
                  <a:pt x="2776093" y="0"/>
                </a:lnTo>
                <a:lnTo>
                  <a:pt x="0" y="0"/>
                </a:lnTo>
                <a:lnTo>
                  <a:pt x="0" y="2609723"/>
                </a:lnTo>
                <a:close/>
              </a:path>
            </a:pathLst>
          </a:custGeom>
          <a:solidFill>
            <a:srgbClr val="FFE29D"/>
          </a:solidFill>
        </p:spPr>
        <p:txBody>
          <a:bodyPr wrap="square" lIns="0" tIns="0" rIns="0" bIns="0" rtlCol="0"/>
          <a:lstStyle/>
          <a:p>
            <a:endParaRPr>
              <a:latin typeface="DFKai-SB" charset="0"/>
              <a:ea typeface="DFKai-SB" charset="0"/>
              <a:cs typeface="DFKai-SB" charset="0"/>
            </a:endParaRPr>
          </a:p>
        </p:txBody>
      </p:sp>
      <p:sp>
        <p:nvSpPr>
          <p:cNvPr id="7" name="object 7"/>
          <p:cNvSpPr/>
          <p:nvPr/>
        </p:nvSpPr>
        <p:spPr>
          <a:xfrm>
            <a:off x="326008" y="1746758"/>
            <a:ext cx="2736850" cy="2609850"/>
          </a:xfrm>
          <a:custGeom>
            <a:avLst/>
            <a:gdLst/>
            <a:ahLst/>
            <a:cxnLst/>
            <a:rect l="l" t="t" r="r" b="b"/>
            <a:pathLst>
              <a:path w="2736850" h="2609850">
                <a:moveTo>
                  <a:pt x="0" y="2609723"/>
                </a:moveTo>
                <a:lnTo>
                  <a:pt x="2736342" y="2609723"/>
                </a:lnTo>
                <a:lnTo>
                  <a:pt x="2736342" y="0"/>
                </a:lnTo>
                <a:lnTo>
                  <a:pt x="0" y="0"/>
                </a:lnTo>
                <a:lnTo>
                  <a:pt x="0" y="2609723"/>
                </a:lnTo>
                <a:close/>
              </a:path>
            </a:pathLst>
          </a:custGeom>
          <a:solidFill>
            <a:srgbClr val="E8F1D2"/>
          </a:solidFill>
        </p:spPr>
        <p:txBody>
          <a:bodyPr wrap="square" lIns="0" tIns="0" rIns="0" bIns="0" rtlCol="0"/>
          <a:lstStyle/>
          <a:p>
            <a:endParaRPr>
              <a:latin typeface="DFKai-SB" charset="0"/>
              <a:ea typeface="DFKai-SB" charset="0"/>
              <a:cs typeface="DFKai-SB" charset="0"/>
            </a:endParaRPr>
          </a:p>
        </p:txBody>
      </p:sp>
      <p:sp>
        <p:nvSpPr>
          <p:cNvPr id="8" name="object 8"/>
          <p:cNvSpPr/>
          <p:nvPr/>
        </p:nvSpPr>
        <p:spPr>
          <a:xfrm>
            <a:off x="535939" y="1798739"/>
            <a:ext cx="2402586" cy="8382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402913" y="1794449"/>
            <a:ext cx="2402586" cy="8382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273545" y="1767887"/>
            <a:ext cx="2402585" cy="8382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15734" y="4374127"/>
            <a:ext cx="8576945" cy="792480"/>
          </a:xfrm>
          <a:custGeom>
            <a:avLst/>
            <a:gdLst/>
            <a:ahLst/>
            <a:cxnLst/>
            <a:rect l="l" t="t" r="r" b="b"/>
            <a:pathLst>
              <a:path w="8576945" h="792479">
                <a:moveTo>
                  <a:pt x="396036" y="0"/>
                </a:moveTo>
                <a:lnTo>
                  <a:pt x="0" y="395986"/>
                </a:lnTo>
                <a:lnTo>
                  <a:pt x="396036" y="792073"/>
                </a:lnTo>
                <a:lnTo>
                  <a:pt x="396036" y="594106"/>
                </a:lnTo>
                <a:lnTo>
                  <a:pt x="8378355" y="594106"/>
                </a:lnTo>
                <a:lnTo>
                  <a:pt x="8576424" y="395986"/>
                </a:lnTo>
                <a:lnTo>
                  <a:pt x="8378431" y="197993"/>
                </a:lnTo>
                <a:lnTo>
                  <a:pt x="396036" y="197993"/>
                </a:lnTo>
                <a:lnTo>
                  <a:pt x="396036" y="0"/>
                </a:lnTo>
                <a:close/>
              </a:path>
              <a:path w="8576945" h="792479">
                <a:moveTo>
                  <a:pt x="8378355" y="594106"/>
                </a:moveTo>
                <a:lnTo>
                  <a:pt x="8180438" y="594106"/>
                </a:lnTo>
                <a:lnTo>
                  <a:pt x="8180438" y="792073"/>
                </a:lnTo>
                <a:lnTo>
                  <a:pt x="8378355" y="594106"/>
                </a:lnTo>
                <a:close/>
              </a:path>
              <a:path w="8576945" h="792479">
                <a:moveTo>
                  <a:pt x="8180438" y="0"/>
                </a:moveTo>
                <a:lnTo>
                  <a:pt x="8180438" y="197993"/>
                </a:lnTo>
                <a:lnTo>
                  <a:pt x="8378431" y="197993"/>
                </a:lnTo>
                <a:lnTo>
                  <a:pt x="8180438" y="0"/>
                </a:lnTo>
                <a:close/>
              </a:path>
            </a:pathLst>
          </a:custGeom>
          <a:solidFill>
            <a:srgbClr val="F1F1F1"/>
          </a:solidFill>
        </p:spPr>
        <p:txBody>
          <a:bodyPr wrap="square" lIns="0" tIns="0" rIns="0" bIns="0" rtlCol="0"/>
          <a:lstStyle/>
          <a:p>
            <a:endParaRPr/>
          </a:p>
        </p:txBody>
      </p:sp>
      <p:sp>
        <p:nvSpPr>
          <p:cNvPr id="12" name="object 12"/>
          <p:cNvSpPr/>
          <p:nvPr/>
        </p:nvSpPr>
        <p:spPr>
          <a:xfrm>
            <a:off x="315734" y="4374127"/>
            <a:ext cx="8576945" cy="792480"/>
          </a:xfrm>
          <a:custGeom>
            <a:avLst/>
            <a:gdLst/>
            <a:ahLst/>
            <a:cxnLst/>
            <a:rect l="l" t="t" r="r" b="b"/>
            <a:pathLst>
              <a:path w="8576945" h="792479">
                <a:moveTo>
                  <a:pt x="0" y="395986"/>
                </a:moveTo>
                <a:lnTo>
                  <a:pt x="396036" y="0"/>
                </a:lnTo>
                <a:lnTo>
                  <a:pt x="396036" y="197993"/>
                </a:lnTo>
                <a:lnTo>
                  <a:pt x="8180438" y="197993"/>
                </a:lnTo>
                <a:lnTo>
                  <a:pt x="8180438" y="0"/>
                </a:lnTo>
                <a:lnTo>
                  <a:pt x="8576424" y="395986"/>
                </a:lnTo>
                <a:lnTo>
                  <a:pt x="8180438" y="792073"/>
                </a:lnTo>
                <a:lnTo>
                  <a:pt x="8180438" y="594106"/>
                </a:lnTo>
                <a:lnTo>
                  <a:pt x="396036" y="594106"/>
                </a:lnTo>
                <a:lnTo>
                  <a:pt x="396036" y="792073"/>
                </a:lnTo>
                <a:lnTo>
                  <a:pt x="0" y="395986"/>
                </a:lnTo>
                <a:close/>
              </a:path>
            </a:pathLst>
          </a:custGeom>
          <a:ln w="19049">
            <a:solidFill>
              <a:srgbClr val="0D0D0D"/>
            </a:solidFill>
          </a:ln>
        </p:spPr>
        <p:txBody>
          <a:bodyPr wrap="square" lIns="0" tIns="0" rIns="0" bIns="0" rtlCol="0"/>
          <a:lstStyle/>
          <a:p>
            <a:endParaRPr/>
          </a:p>
        </p:txBody>
      </p:sp>
      <p:sp>
        <p:nvSpPr>
          <p:cNvPr id="13" name="object 13"/>
          <p:cNvSpPr txBox="1"/>
          <p:nvPr/>
        </p:nvSpPr>
        <p:spPr>
          <a:xfrm>
            <a:off x="840358" y="4621142"/>
            <a:ext cx="1708150" cy="298450"/>
          </a:xfrm>
          <a:prstGeom prst="rect">
            <a:avLst/>
          </a:prstGeom>
        </p:spPr>
        <p:txBody>
          <a:bodyPr vert="horz" wrap="square" lIns="0" tIns="0" rIns="0" bIns="0" rtlCol="0">
            <a:spAutoFit/>
          </a:bodyPr>
          <a:lstStyle/>
          <a:p>
            <a:pPr marL="12700">
              <a:lnSpc>
                <a:spcPct val="100000"/>
              </a:lnSpc>
            </a:pPr>
            <a:r>
              <a:rPr sz="1800" b="1" spc="-5" dirty="0">
                <a:solidFill>
                  <a:srgbClr val="0D0D0D"/>
                </a:solidFill>
                <a:latin typeface="Microsoft JhengHei"/>
                <a:cs typeface="Microsoft JhengHei"/>
              </a:rPr>
              <a:t>暴露濃度＜</a:t>
            </a:r>
            <a:r>
              <a:rPr sz="1800" b="1" spc="-5" dirty="0">
                <a:solidFill>
                  <a:srgbClr val="0D0D0D"/>
                </a:solidFill>
                <a:latin typeface="Calibri"/>
                <a:cs typeface="Calibri"/>
              </a:rPr>
              <a:t>½</a:t>
            </a:r>
            <a:r>
              <a:rPr sz="1800" b="1" spc="-85" dirty="0">
                <a:solidFill>
                  <a:srgbClr val="0D0D0D"/>
                </a:solidFill>
                <a:latin typeface="Calibri"/>
                <a:cs typeface="Calibri"/>
              </a:rPr>
              <a:t> </a:t>
            </a:r>
            <a:r>
              <a:rPr sz="1800" b="1" spc="-5" dirty="0">
                <a:solidFill>
                  <a:srgbClr val="0D0D0D"/>
                </a:solidFill>
                <a:latin typeface="Calibri"/>
                <a:cs typeface="Calibri"/>
              </a:rPr>
              <a:t>PEL</a:t>
            </a:r>
            <a:endParaRPr sz="1800" dirty="0">
              <a:latin typeface="Calibri"/>
              <a:cs typeface="Calibri"/>
            </a:endParaRPr>
          </a:p>
        </p:txBody>
      </p:sp>
      <p:sp>
        <p:nvSpPr>
          <p:cNvPr id="14" name="object 14"/>
          <p:cNvSpPr txBox="1"/>
          <p:nvPr/>
        </p:nvSpPr>
        <p:spPr>
          <a:xfrm>
            <a:off x="3348863" y="4621142"/>
            <a:ext cx="2371725" cy="298450"/>
          </a:xfrm>
          <a:prstGeom prst="rect">
            <a:avLst/>
          </a:prstGeom>
        </p:spPr>
        <p:txBody>
          <a:bodyPr vert="horz" wrap="square" lIns="0" tIns="0" rIns="0" bIns="0" rtlCol="0">
            <a:spAutoFit/>
          </a:bodyPr>
          <a:lstStyle/>
          <a:p>
            <a:pPr marL="12700">
              <a:lnSpc>
                <a:spcPct val="100000"/>
              </a:lnSpc>
            </a:pPr>
            <a:r>
              <a:rPr sz="1800" b="1" dirty="0">
                <a:solidFill>
                  <a:srgbClr val="0D0D0D"/>
                </a:solidFill>
                <a:latin typeface="Calibri"/>
                <a:cs typeface="Calibri"/>
              </a:rPr>
              <a:t>½ </a:t>
            </a:r>
            <a:r>
              <a:rPr sz="1800" b="1" spc="-5" dirty="0">
                <a:solidFill>
                  <a:srgbClr val="0D0D0D"/>
                </a:solidFill>
                <a:latin typeface="Calibri"/>
                <a:cs typeface="Calibri"/>
              </a:rPr>
              <a:t>PEL </a:t>
            </a:r>
            <a:r>
              <a:rPr sz="1800" b="1" spc="810" dirty="0">
                <a:solidFill>
                  <a:srgbClr val="0D0D0D"/>
                </a:solidFill>
                <a:latin typeface="Microsoft YaHei"/>
                <a:cs typeface="Microsoft YaHei"/>
              </a:rPr>
              <a:t>≦</a:t>
            </a:r>
            <a:r>
              <a:rPr sz="1800" b="1" spc="-190" dirty="0">
                <a:solidFill>
                  <a:srgbClr val="0D0D0D"/>
                </a:solidFill>
                <a:latin typeface="Microsoft YaHei"/>
                <a:cs typeface="Microsoft YaHei"/>
              </a:rPr>
              <a:t> </a:t>
            </a:r>
            <a:r>
              <a:rPr sz="1800" b="1" spc="-5" dirty="0">
                <a:solidFill>
                  <a:srgbClr val="0D0D0D"/>
                </a:solidFill>
                <a:latin typeface="Microsoft JhengHei"/>
                <a:cs typeface="Microsoft JhengHei"/>
              </a:rPr>
              <a:t>暴露濃度＜</a:t>
            </a:r>
            <a:r>
              <a:rPr sz="1800" b="1" spc="-5" dirty="0">
                <a:solidFill>
                  <a:srgbClr val="0D0D0D"/>
                </a:solidFill>
                <a:latin typeface="Calibri"/>
                <a:cs typeface="Calibri"/>
              </a:rPr>
              <a:t>PEL</a:t>
            </a:r>
            <a:endParaRPr sz="1800" dirty="0">
              <a:latin typeface="Calibri"/>
              <a:cs typeface="Calibri"/>
            </a:endParaRPr>
          </a:p>
        </p:txBody>
      </p:sp>
      <p:sp>
        <p:nvSpPr>
          <p:cNvPr id="15" name="object 15"/>
          <p:cNvSpPr txBox="1"/>
          <p:nvPr/>
        </p:nvSpPr>
        <p:spPr>
          <a:xfrm>
            <a:off x="6672832" y="4648935"/>
            <a:ext cx="1604010" cy="298450"/>
          </a:xfrm>
          <a:prstGeom prst="rect">
            <a:avLst/>
          </a:prstGeom>
        </p:spPr>
        <p:txBody>
          <a:bodyPr vert="horz" wrap="square" lIns="0" tIns="0" rIns="0" bIns="0" rtlCol="0">
            <a:spAutoFit/>
          </a:bodyPr>
          <a:lstStyle/>
          <a:p>
            <a:pPr marL="12700">
              <a:lnSpc>
                <a:spcPct val="100000"/>
              </a:lnSpc>
            </a:pPr>
            <a:r>
              <a:rPr sz="1800" b="1" dirty="0">
                <a:solidFill>
                  <a:srgbClr val="0D0D0D"/>
                </a:solidFill>
                <a:latin typeface="Microsoft JhengHei"/>
                <a:cs typeface="Microsoft JhengHei"/>
              </a:rPr>
              <a:t>暴露濃度 </a:t>
            </a:r>
            <a:r>
              <a:rPr sz="1800" b="1" spc="810" dirty="0">
                <a:solidFill>
                  <a:srgbClr val="0D0D0D"/>
                </a:solidFill>
                <a:latin typeface="Microsoft YaHei"/>
                <a:cs typeface="Microsoft YaHei"/>
              </a:rPr>
              <a:t>≧</a:t>
            </a:r>
            <a:r>
              <a:rPr sz="1800" b="1" spc="-260" dirty="0">
                <a:solidFill>
                  <a:srgbClr val="0D0D0D"/>
                </a:solidFill>
                <a:latin typeface="Microsoft YaHei"/>
                <a:cs typeface="Microsoft YaHei"/>
              </a:rPr>
              <a:t> </a:t>
            </a:r>
            <a:r>
              <a:rPr sz="1800" b="1" spc="-5" dirty="0">
                <a:solidFill>
                  <a:srgbClr val="0D0D0D"/>
                </a:solidFill>
                <a:latin typeface="Calibri"/>
                <a:cs typeface="Calibri"/>
              </a:rPr>
              <a:t>PEL</a:t>
            </a:r>
            <a:endParaRPr sz="1800" dirty="0">
              <a:latin typeface="Calibri"/>
              <a:cs typeface="Calibri"/>
            </a:endParaRPr>
          </a:p>
        </p:txBody>
      </p:sp>
      <p:sp>
        <p:nvSpPr>
          <p:cNvPr id="16" name="object 16"/>
          <p:cNvSpPr/>
          <p:nvPr/>
        </p:nvSpPr>
        <p:spPr>
          <a:xfrm>
            <a:off x="6056877" y="1774380"/>
            <a:ext cx="0" cy="3070225"/>
          </a:xfrm>
          <a:custGeom>
            <a:avLst/>
            <a:gdLst/>
            <a:ahLst/>
            <a:cxnLst/>
            <a:rect l="l" t="t" r="r" b="b"/>
            <a:pathLst>
              <a:path h="3070225">
                <a:moveTo>
                  <a:pt x="0" y="0"/>
                </a:moveTo>
                <a:lnTo>
                  <a:pt x="0" y="3070174"/>
                </a:lnTo>
              </a:path>
            </a:pathLst>
          </a:custGeom>
          <a:ln w="45718">
            <a:solidFill>
              <a:srgbClr val="F1F1F1"/>
            </a:solidFill>
          </a:ln>
        </p:spPr>
        <p:txBody>
          <a:bodyPr wrap="square" lIns="0" tIns="0" rIns="0" bIns="0" rtlCol="0"/>
          <a:lstStyle/>
          <a:p>
            <a:endParaRPr/>
          </a:p>
        </p:txBody>
      </p:sp>
      <p:sp>
        <p:nvSpPr>
          <p:cNvPr id="17" name="object 17"/>
          <p:cNvSpPr/>
          <p:nvPr/>
        </p:nvSpPr>
        <p:spPr>
          <a:xfrm>
            <a:off x="6026056" y="1774301"/>
            <a:ext cx="45720" cy="3125470"/>
          </a:xfrm>
          <a:custGeom>
            <a:avLst/>
            <a:gdLst/>
            <a:ahLst/>
            <a:cxnLst/>
            <a:rect l="l" t="t" r="r" b="b"/>
            <a:pathLst>
              <a:path w="45720" h="3125470">
                <a:moveTo>
                  <a:pt x="0" y="3125343"/>
                </a:moveTo>
                <a:lnTo>
                  <a:pt x="45718" y="3125343"/>
                </a:lnTo>
                <a:lnTo>
                  <a:pt x="45718" y="0"/>
                </a:lnTo>
                <a:lnTo>
                  <a:pt x="0" y="0"/>
                </a:lnTo>
                <a:lnTo>
                  <a:pt x="0" y="3125343"/>
                </a:lnTo>
                <a:close/>
              </a:path>
            </a:pathLst>
          </a:custGeom>
          <a:ln w="9525">
            <a:solidFill>
              <a:srgbClr val="7E7E7E"/>
            </a:solidFill>
            <a:prstDash val="dash"/>
          </a:ln>
        </p:spPr>
        <p:txBody>
          <a:bodyPr wrap="square" lIns="0" tIns="0" rIns="0" bIns="0" rtlCol="0"/>
          <a:lstStyle/>
          <a:p>
            <a:endParaRPr/>
          </a:p>
        </p:txBody>
      </p:sp>
      <p:sp>
        <p:nvSpPr>
          <p:cNvPr id="18" name="object 18"/>
          <p:cNvSpPr/>
          <p:nvPr/>
        </p:nvSpPr>
        <p:spPr>
          <a:xfrm>
            <a:off x="5677915" y="5707113"/>
            <a:ext cx="720090" cy="369570"/>
          </a:xfrm>
          <a:custGeom>
            <a:avLst/>
            <a:gdLst/>
            <a:ahLst/>
            <a:cxnLst/>
            <a:rect l="l" t="t" r="r" b="b"/>
            <a:pathLst>
              <a:path w="720089" h="369570">
                <a:moveTo>
                  <a:pt x="0" y="369328"/>
                </a:moveTo>
                <a:lnTo>
                  <a:pt x="720077" y="369328"/>
                </a:lnTo>
                <a:lnTo>
                  <a:pt x="720077" y="0"/>
                </a:lnTo>
                <a:lnTo>
                  <a:pt x="0" y="0"/>
                </a:lnTo>
                <a:lnTo>
                  <a:pt x="0" y="369328"/>
                </a:lnTo>
                <a:close/>
              </a:path>
            </a:pathLst>
          </a:custGeom>
          <a:solidFill>
            <a:srgbClr val="FFFFFF"/>
          </a:solidFill>
        </p:spPr>
        <p:txBody>
          <a:bodyPr wrap="square" lIns="0" tIns="0" rIns="0" bIns="0" rtlCol="0"/>
          <a:lstStyle/>
          <a:p>
            <a:endParaRPr/>
          </a:p>
        </p:txBody>
      </p:sp>
      <p:sp>
        <p:nvSpPr>
          <p:cNvPr id="19" name="object 19"/>
          <p:cNvSpPr/>
          <p:nvPr/>
        </p:nvSpPr>
        <p:spPr>
          <a:xfrm>
            <a:off x="5666011" y="4981822"/>
            <a:ext cx="720090" cy="369570"/>
          </a:xfrm>
          <a:custGeom>
            <a:avLst/>
            <a:gdLst/>
            <a:ahLst/>
            <a:cxnLst/>
            <a:rect l="l" t="t" r="r" b="b"/>
            <a:pathLst>
              <a:path w="720089" h="369570">
                <a:moveTo>
                  <a:pt x="0" y="369328"/>
                </a:moveTo>
                <a:lnTo>
                  <a:pt x="720077" y="369328"/>
                </a:lnTo>
                <a:lnTo>
                  <a:pt x="720077" y="0"/>
                </a:lnTo>
                <a:lnTo>
                  <a:pt x="0" y="0"/>
                </a:lnTo>
                <a:lnTo>
                  <a:pt x="0" y="369328"/>
                </a:lnTo>
                <a:close/>
              </a:path>
            </a:pathLst>
          </a:custGeom>
          <a:ln w="9525">
            <a:solidFill>
              <a:srgbClr val="7E7E7E"/>
            </a:solidFill>
            <a:prstDash val="dash"/>
          </a:ln>
        </p:spPr>
        <p:txBody>
          <a:bodyPr wrap="square" lIns="0" tIns="0" rIns="0" bIns="0" rtlCol="0"/>
          <a:lstStyle/>
          <a:p>
            <a:endParaRPr/>
          </a:p>
        </p:txBody>
      </p:sp>
      <p:sp>
        <p:nvSpPr>
          <p:cNvPr id="20" name="object 20"/>
          <p:cNvSpPr txBox="1"/>
          <p:nvPr/>
        </p:nvSpPr>
        <p:spPr>
          <a:xfrm>
            <a:off x="5873021" y="5017382"/>
            <a:ext cx="35179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PEL</a:t>
            </a:r>
          </a:p>
        </p:txBody>
      </p:sp>
      <p:sp>
        <p:nvSpPr>
          <p:cNvPr id="21" name="object 21"/>
          <p:cNvSpPr/>
          <p:nvPr/>
        </p:nvSpPr>
        <p:spPr>
          <a:xfrm>
            <a:off x="3177285" y="1746758"/>
            <a:ext cx="0" cy="3125470"/>
          </a:xfrm>
          <a:custGeom>
            <a:avLst/>
            <a:gdLst/>
            <a:ahLst/>
            <a:cxnLst/>
            <a:rect l="l" t="t" r="r" b="b"/>
            <a:pathLst>
              <a:path h="3125470">
                <a:moveTo>
                  <a:pt x="0" y="0"/>
                </a:moveTo>
                <a:lnTo>
                  <a:pt x="0" y="3125343"/>
                </a:lnTo>
              </a:path>
            </a:pathLst>
          </a:custGeom>
          <a:ln w="45718">
            <a:solidFill>
              <a:srgbClr val="F1F1F1"/>
            </a:solidFill>
          </a:ln>
        </p:spPr>
        <p:txBody>
          <a:bodyPr wrap="square" lIns="0" tIns="0" rIns="0" bIns="0" rtlCol="0"/>
          <a:lstStyle/>
          <a:p>
            <a:endParaRPr/>
          </a:p>
        </p:txBody>
      </p:sp>
      <p:sp>
        <p:nvSpPr>
          <p:cNvPr id="22" name="object 22"/>
          <p:cNvSpPr/>
          <p:nvPr/>
        </p:nvSpPr>
        <p:spPr>
          <a:xfrm>
            <a:off x="3131565" y="1746758"/>
            <a:ext cx="45720" cy="3125470"/>
          </a:xfrm>
          <a:custGeom>
            <a:avLst/>
            <a:gdLst/>
            <a:ahLst/>
            <a:cxnLst/>
            <a:rect l="l" t="t" r="r" b="b"/>
            <a:pathLst>
              <a:path w="45719" h="3125470">
                <a:moveTo>
                  <a:pt x="0" y="3125343"/>
                </a:moveTo>
                <a:lnTo>
                  <a:pt x="45718" y="3125343"/>
                </a:lnTo>
                <a:lnTo>
                  <a:pt x="45718" y="0"/>
                </a:lnTo>
                <a:lnTo>
                  <a:pt x="0" y="0"/>
                </a:lnTo>
                <a:lnTo>
                  <a:pt x="0" y="3125343"/>
                </a:lnTo>
                <a:close/>
              </a:path>
            </a:pathLst>
          </a:custGeom>
          <a:ln w="9525">
            <a:solidFill>
              <a:srgbClr val="7E7E7E"/>
            </a:solidFill>
          </a:ln>
        </p:spPr>
        <p:txBody>
          <a:bodyPr wrap="square" lIns="0" tIns="0" rIns="0" bIns="0" rtlCol="0"/>
          <a:lstStyle/>
          <a:p>
            <a:endParaRPr/>
          </a:p>
        </p:txBody>
      </p:sp>
      <p:sp>
        <p:nvSpPr>
          <p:cNvPr id="23" name="object 23"/>
          <p:cNvSpPr/>
          <p:nvPr/>
        </p:nvSpPr>
        <p:spPr>
          <a:xfrm>
            <a:off x="2771520" y="5037895"/>
            <a:ext cx="720090" cy="369570"/>
          </a:xfrm>
          <a:custGeom>
            <a:avLst/>
            <a:gdLst/>
            <a:ahLst/>
            <a:cxnLst/>
            <a:rect l="l" t="t" r="r" b="b"/>
            <a:pathLst>
              <a:path w="720089" h="369570">
                <a:moveTo>
                  <a:pt x="0" y="369328"/>
                </a:moveTo>
                <a:lnTo>
                  <a:pt x="720077" y="369328"/>
                </a:lnTo>
                <a:lnTo>
                  <a:pt x="720077" y="0"/>
                </a:lnTo>
                <a:lnTo>
                  <a:pt x="0" y="0"/>
                </a:lnTo>
                <a:lnTo>
                  <a:pt x="0" y="369328"/>
                </a:lnTo>
                <a:close/>
              </a:path>
            </a:pathLst>
          </a:custGeom>
          <a:ln w="9525">
            <a:solidFill>
              <a:srgbClr val="BEBEBE"/>
            </a:solidFill>
          </a:ln>
        </p:spPr>
        <p:txBody>
          <a:bodyPr wrap="square" lIns="0" tIns="0" rIns="0" bIns="0" rtlCol="0"/>
          <a:lstStyle/>
          <a:p>
            <a:endParaRPr/>
          </a:p>
        </p:txBody>
      </p:sp>
      <p:sp>
        <p:nvSpPr>
          <p:cNvPr id="24" name="object 24"/>
          <p:cNvSpPr txBox="1"/>
          <p:nvPr/>
        </p:nvSpPr>
        <p:spPr>
          <a:xfrm>
            <a:off x="2898202" y="5027621"/>
            <a:ext cx="558165"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½</a:t>
            </a:r>
            <a:r>
              <a:rPr sz="1800" spc="-95" dirty="0">
                <a:latin typeface="Calibri"/>
                <a:cs typeface="Calibri"/>
              </a:rPr>
              <a:t> </a:t>
            </a:r>
            <a:r>
              <a:rPr sz="1800" dirty="0">
                <a:latin typeface="Calibri"/>
                <a:cs typeface="Calibri"/>
              </a:rPr>
              <a:t>PEL</a:t>
            </a:r>
          </a:p>
        </p:txBody>
      </p:sp>
      <p:sp>
        <p:nvSpPr>
          <p:cNvPr id="25" name="object 25"/>
          <p:cNvSpPr txBox="1"/>
          <p:nvPr/>
        </p:nvSpPr>
        <p:spPr>
          <a:xfrm>
            <a:off x="415299" y="2531067"/>
            <a:ext cx="2582545" cy="834390"/>
          </a:xfrm>
          <a:prstGeom prst="rect">
            <a:avLst/>
          </a:prstGeom>
        </p:spPr>
        <p:txBody>
          <a:bodyPr vert="horz" wrap="square" lIns="0" tIns="0" rIns="0" bIns="0" rtlCol="0">
            <a:spAutoFit/>
          </a:bodyPr>
          <a:lstStyle/>
          <a:p>
            <a:pPr marL="12700" marR="5080" algn="just">
              <a:lnSpc>
                <a:spcPct val="100000"/>
              </a:lnSpc>
            </a:pPr>
            <a:r>
              <a:rPr sz="1800" spc="30" dirty="0">
                <a:latin typeface="DFKai-SB" charset="0"/>
                <a:ea typeface="DFKai-SB" charset="0"/>
                <a:cs typeface="DFKai-SB" charset="0"/>
              </a:rPr>
              <a:t>除應持續維持原有之控制  或管理措施外，製程或作  </a:t>
            </a:r>
            <a:r>
              <a:rPr sz="1800" spc="25" dirty="0">
                <a:latin typeface="DFKai-SB" charset="0"/>
                <a:ea typeface="DFKai-SB" charset="0"/>
                <a:cs typeface="DFKai-SB" charset="0"/>
              </a:rPr>
              <a:t>業內容變更</a:t>
            </a:r>
            <a:r>
              <a:rPr sz="1800" spc="30" dirty="0">
                <a:latin typeface="DFKai-SB" charset="0"/>
                <a:ea typeface="DFKai-SB" charset="0"/>
                <a:cs typeface="DFKai-SB" charset="0"/>
              </a:rPr>
              <a:t>時</a:t>
            </a:r>
            <a:r>
              <a:rPr sz="1800" spc="25" dirty="0">
                <a:latin typeface="DFKai-SB" charset="0"/>
                <a:ea typeface="DFKai-SB" charset="0"/>
                <a:cs typeface="DFKai-SB" charset="0"/>
              </a:rPr>
              <a:t>，採行適當</a:t>
            </a:r>
            <a:endParaRPr sz="1800" dirty="0">
              <a:latin typeface="DFKai-SB" charset="0"/>
              <a:ea typeface="DFKai-SB" charset="0"/>
              <a:cs typeface="DFKai-SB" charset="0"/>
            </a:endParaRPr>
          </a:p>
        </p:txBody>
      </p:sp>
      <p:sp>
        <p:nvSpPr>
          <p:cNvPr id="26" name="object 26"/>
          <p:cNvSpPr txBox="1"/>
          <p:nvPr/>
        </p:nvSpPr>
        <p:spPr>
          <a:xfrm>
            <a:off x="458095" y="3365457"/>
            <a:ext cx="1879600" cy="315595"/>
          </a:xfrm>
          <a:prstGeom prst="rect">
            <a:avLst/>
          </a:prstGeom>
        </p:spPr>
        <p:txBody>
          <a:bodyPr vert="horz" wrap="square" lIns="0" tIns="0" rIns="0" bIns="0" rtlCol="0">
            <a:spAutoFit/>
          </a:bodyPr>
          <a:lstStyle/>
          <a:p>
            <a:pPr marL="12700">
              <a:lnSpc>
                <a:spcPct val="100000"/>
              </a:lnSpc>
            </a:pPr>
            <a:r>
              <a:rPr sz="1800" spc="-5" dirty="0">
                <a:latin typeface="DFKai-SB" charset="0"/>
                <a:ea typeface="DFKai-SB" charset="0"/>
                <a:cs typeface="DFKai-SB" charset="0"/>
              </a:rPr>
              <a:t>之變更管理措施</a:t>
            </a:r>
            <a:r>
              <a:rPr sz="2000" spc="-5" dirty="0">
                <a:latin typeface="DFKai-SB" charset="0"/>
                <a:ea typeface="DFKai-SB" charset="0"/>
                <a:cs typeface="DFKai-SB" charset="0"/>
              </a:rPr>
              <a:t>。</a:t>
            </a:r>
            <a:endParaRPr sz="2000" dirty="0">
              <a:latin typeface="DFKai-SB" charset="0"/>
              <a:ea typeface="DFKai-SB" charset="0"/>
              <a:cs typeface="DFKai-SB" charset="0"/>
            </a:endParaRPr>
          </a:p>
        </p:txBody>
      </p:sp>
      <p:sp>
        <p:nvSpPr>
          <p:cNvPr id="27" name="object 27"/>
          <p:cNvSpPr txBox="1"/>
          <p:nvPr/>
        </p:nvSpPr>
        <p:spPr>
          <a:xfrm>
            <a:off x="3303778" y="2619569"/>
            <a:ext cx="2550160" cy="822726"/>
          </a:xfrm>
          <a:prstGeom prst="rect">
            <a:avLst/>
          </a:prstGeom>
        </p:spPr>
        <p:txBody>
          <a:bodyPr vert="horz" wrap="square" lIns="0" tIns="0" rIns="0" bIns="0" rtlCol="0">
            <a:spAutoFit/>
          </a:bodyPr>
          <a:lstStyle/>
          <a:p>
            <a:pPr marL="12700" marR="5080" algn="just">
              <a:lnSpc>
                <a:spcPct val="98900"/>
              </a:lnSpc>
            </a:pPr>
            <a:r>
              <a:rPr sz="1800" dirty="0">
                <a:latin typeface="DFKai-SB" charset="0"/>
                <a:ea typeface="DFKai-SB" charset="0"/>
                <a:cs typeface="DFKai-SB" charset="0"/>
              </a:rPr>
              <a:t>應就</a:t>
            </a:r>
            <a:r>
              <a:rPr sz="1800" spc="10" dirty="0">
                <a:latin typeface="DFKai-SB" charset="0"/>
                <a:ea typeface="DFKai-SB" charset="0"/>
                <a:cs typeface="DFKai-SB" charset="0"/>
              </a:rPr>
              <a:t>製</a:t>
            </a:r>
            <a:r>
              <a:rPr sz="1800" dirty="0">
                <a:latin typeface="DFKai-SB" charset="0"/>
                <a:ea typeface="DFKai-SB" charset="0"/>
                <a:cs typeface="DFKai-SB" charset="0"/>
              </a:rPr>
              <a:t>程設</a:t>
            </a:r>
            <a:r>
              <a:rPr sz="1800" spc="20" dirty="0">
                <a:latin typeface="DFKai-SB" charset="0"/>
                <a:ea typeface="DFKai-SB" charset="0"/>
                <a:cs typeface="DFKai-SB" charset="0"/>
              </a:rPr>
              <a:t>備</a:t>
            </a:r>
            <a:r>
              <a:rPr sz="1800" spc="5" dirty="0">
                <a:latin typeface="DFKai-SB" charset="0"/>
                <a:ea typeface="DFKai-SB" charset="0"/>
                <a:cs typeface="DFKai-SB" charset="0"/>
              </a:rPr>
              <a:t>、</a:t>
            </a:r>
            <a:r>
              <a:rPr sz="1800" dirty="0">
                <a:latin typeface="DFKai-SB" charset="0"/>
                <a:ea typeface="DFKai-SB" charset="0"/>
                <a:cs typeface="DFKai-SB" charset="0"/>
              </a:rPr>
              <a:t>作</a:t>
            </a:r>
            <a:r>
              <a:rPr sz="1800" spc="10" dirty="0">
                <a:latin typeface="DFKai-SB" charset="0"/>
                <a:ea typeface="DFKai-SB" charset="0"/>
                <a:cs typeface="DFKai-SB" charset="0"/>
              </a:rPr>
              <a:t>業</a:t>
            </a:r>
            <a:r>
              <a:rPr sz="1800" dirty="0">
                <a:latin typeface="DFKai-SB" charset="0"/>
                <a:ea typeface="DFKai-SB" charset="0"/>
                <a:cs typeface="DFKai-SB" charset="0"/>
              </a:rPr>
              <a:t>程序  或作</a:t>
            </a:r>
            <a:r>
              <a:rPr sz="1800" spc="10" dirty="0">
                <a:latin typeface="DFKai-SB" charset="0"/>
                <a:ea typeface="DFKai-SB" charset="0"/>
                <a:cs typeface="DFKai-SB" charset="0"/>
              </a:rPr>
              <a:t>業</a:t>
            </a:r>
            <a:r>
              <a:rPr sz="1800" dirty="0">
                <a:latin typeface="DFKai-SB" charset="0"/>
                <a:ea typeface="DFKai-SB" charset="0"/>
                <a:cs typeface="DFKai-SB" charset="0"/>
              </a:rPr>
              <a:t>方法</a:t>
            </a:r>
            <a:r>
              <a:rPr sz="1800" spc="10" dirty="0">
                <a:latin typeface="DFKai-SB" charset="0"/>
                <a:ea typeface="DFKai-SB" charset="0"/>
                <a:cs typeface="DFKai-SB" charset="0"/>
              </a:rPr>
              <a:t>實</a:t>
            </a:r>
            <a:r>
              <a:rPr sz="1800" dirty="0">
                <a:latin typeface="DFKai-SB" charset="0"/>
                <a:ea typeface="DFKai-SB" charset="0"/>
                <a:cs typeface="DFKai-SB" charset="0"/>
              </a:rPr>
              <a:t>施檢</a:t>
            </a:r>
            <a:r>
              <a:rPr sz="1800" spc="30" dirty="0">
                <a:latin typeface="DFKai-SB" charset="0"/>
                <a:ea typeface="DFKai-SB" charset="0"/>
                <a:cs typeface="DFKai-SB" charset="0"/>
              </a:rPr>
              <a:t>點</a:t>
            </a:r>
            <a:r>
              <a:rPr sz="1800" spc="5" dirty="0">
                <a:latin typeface="DFKai-SB" charset="0"/>
                <a:ea typeface="DFKai-SB" charset="0"/>
                <a:cs typeface="DFKai-SB" charset="0"/>
              </a:rPr>
              <a:t>，</a:t>
            </a:r>
            <a:r>
              <a:rPr sz="1800" dirty="0">
                <a:latin typeface="DFKai-SB" charset="0"/>
                <a:ea typeface="DFKai-SB" charset="0"/>
                <a:cs typeface="DFKai-SB" charset="0"/>
              </a:rPr>
              <a:t>採  </a:t>
            </a:r>
            <a:r>
              <a:rPr sz="1800" dirty="0" smtClean="0">
                <a:latin typeface="DFKai-SB" charset="0"/>
                <a:ea typeface="DFKai-SB" charset="0"/>
                <a:cs typeface="DFKai-SB" charset="0"/>
              </a:rPr>
              <a:t>取必要之改善措施</a:t>
            </a:r>
            <a:r>
              <a:rPr sz="1800" spc="-45" dirty="0" smtClean="0">
                <a:latin typeface="DFKai-SB" charset="0"/>
                <a:ea typeface="DFKai-SB" charset="0"/>
                <a:cs typeface="DFKai-SB" charset="0"/>
              </a:rPr>
              <a:t> </a:t>
            </a:r>
            <a:r>
              <a:rPr sz="1800" dirty="0">
                <a:latin typeface="DFKai-SB" charset="0"/>
                <a:ea typeface="DFKai-SB" charset="0"/>
                <a:cs typeface="DFKai-SB" charset="0"/>
              </a:rPr>
              <a:t>。</a:t>
            </a:r>
          </a:p>
        </p:txBody>
      </p:sp>
      <p:sp>
        <p:nvSpPr>
          <p:cNvPr id="28" name="object 28"/>
          <p:cNvSpPr txBox="1"/>
          <p:nvPr/>
        </p:nvSpPr>
        <p:spPr>
          <a:xfrm>
            <a:off x="6213094" y="2553318"/>
            <a:ext cx="2573020" cy="1100455"/>
          </a:xfrm>
          <a:prstGeom prst="rect">
            <a:avLst/>
          </a:prstGeom>
        </p:spPr>
        <p:txBody>
          <a:bodyPr vert="horz" wrap="square" lIns="0" tIns="0" rIns="0" bIns="0" rtlCol="0">
            <a:spAutoFit/>
          </a:bodyPr>
          <a:lstStyle/>
          <a:p>
            <a:pPr marL="12700" marR="5080" algn="just">
              <a:lnSpc>
                <a:spcPct val="99300"/>
              </a:lnSpc>
            </a:pPr>
            <a:r>
              <a:rPr sz="1800" spc="20" dirty="0">
                <a:latin typeface="DFKai-SB" charset="0"/>
                <a:ea typeface="DFKai-SB" charset="0"/>
                <a:cs typeface="DFKai-SB" charset="0"/>
              </a:rPr>
              <a:t>應採</a:t>
            </a:r>
            <a:r>
              <a:rPr sz="1800" spc="25" dirty="0">
                <a:latin typeface="DFKai-SB" charset="0"/>
                <a:ea typeface="DFKai-SB" charset="0"/>
                <a:cs typeface="DFKai-SB" charset="0"/>
              </a:rPr>
              <a:t>取</a:t>
            </a:r>
            <a:r>
              <a:rPr sz="1800" spc="20" dirty="0">
                <a:latin typeface="DFKai-SB" charset="0"/>
                <a:ea typeface="DFKai-SB" charset="0"/>
                <a:cs typeface="DFKai-SB" charset="0"/>
              </a:rPr>
              <a:t>有效</a:t>
            </a:r>
            <a:r>
              <a:rPr sz="1800" spc="25" dirty="0">
                <a:latin typeface="DFKai-SB" charset="0"/>
                <a:ea typeface="DFKai-SB" charset="0"/>
                <a:cs typeface="DFKai-SB" charset="0"/>
              </a:rPr>
              <a:t>控</a:t>
            </a:r>
            <a:r>
              <a:rPr sz="1800" spc="20" dirty="0">
                <a:latin typeface="DFKai-SB" charset="0"/>
                <a:ea typeface="DFKai-SB" charset="0"/>
                <a:cs typeface="DFKai-SB" charset="0"/>
              </a:rPr>
              <a:t>制措</a:t>
            </a:r>
            <a:r>
              <a:rPr sz="1800" spc="45" dirty="0">
                <a:latin typeface="DFKai-SB" charset="0"/>
                <a:ea typeface="DFKai-SB" charset="0"/>
                <a:cs typeface="DFKai-SB" charset="0"/>
              </a:rPr>
              <a:t>施</a:t>
            </a:r>
            <a:r>
              <a:rPr sz="1800" spc="20" dirty="0">
                <a:latin typeface="DFKai-SB" charset="0"/>
                <a:ea typeface="DFKai-SB" charset="0"/>
                <a:cs typeface="DFKai-SB" charset="0"/>
              </a:rPr>
              <a:t>，</a:t>
            </a:r>
            <a:r>
              <a:rPr sz="1800" dirty="0">
                <a:latin typeface="DFKai-SB" charset="0"/>
                <a:ea typeface="DFKai-SB" charset="0"/>
                <a:cs typeface="DFKai-SB" charset="0"/>
              </a:rPr>
              <a:t>並  </a:t>
            </a:r>
            <a:r>
              <a:rPr sz="1800" spc="20" dirty="0">
                <a:latin typeface="DFKai-SB" charset="0"/>
                <a:ea typeface="DFKai-SB" charset="0"/>
                <a:cs typeface="DFKai-SB" charset="0"/>
              </a:rPr>
              <a:t>於完</a:t>
            </a:r>
            <a:r>
              <a:rPr sz="1800" spc="25" dirty="0">
                <a:latin typeface="DFKai-SB" charset="0"/>
                <a:ea typeface="DFKai-SB" charset="0"/>
                <a:cs typeface="DFKai-SB" charset="0"/>
              </a:rPr>
              <a:t>成</a:t>
            </a:r>
            <a:r>
              <a:rPr sz="1800" spc="20" dirty="0">
                <a:latin typeface="DFKai-SB" charset="0"/>
                <a:ea typeface="DFKai-SB" charset="0"/>
                <a:cs typeface="DFKai-SB" charset="0"/>
              </a:rPr>
              <a:t>改善</a:t>
            </a:r>
            <a:r>
              <a:rPr sz="1800" spc="25" dirty="0">
                <a:latin typeface="DFKai-SB" charset="0"/>
                <a:ea typeface="DFKai-SB" charset="0"/>
                <a:cs typeface="DFKai-SB" charset="0"/>
              </a:rPr>
              <a:t>後</a:t>
            </a:r>
            <a:r>
              <a:rPr sz="1800" spc="20" dirty="0">
                <a:latin typeface="DFKai-SB" charset="0"/>
                <a:ea typeface="DFKai-SB" charset="0"/>
                <a:cs typeface="DFKai-SB" charset="0"/>
              </a:rPr>
              <a:t>重新</a:t>
            </a:r>
            <a:r>
              <a:rPr sz="1800" spc="25" dirty="0">
                <a:latin typeface="DFKai-SB" charset="0"/>
                <a:ea typeface="DFKai-SB" charset="0"/>
                <a:cs typeface="DFKai-SB" charset="0"/>
              </a:rPr>
              <a:t>評</a:t>
            </a:r>
            <a:r>
              <a:rPr sz="1800" spc="40" dirty="0">
                <a:latin typeface="DFKai-SB" charset="0"/>
                <a:ea typeface="DFKai-SB" charset="0"/>
                <a:cs typeface="DFKai-SB" charset="0"/>
              </a:rPr>
              <a:t>估</a:t>
            </a:r>
            <a:r>
              <a:rPr sz="1800" dirty="0">
                <a:latin typeface="DFKai-SB" charset="0"/>
                <a:ea typeface="DFKai-SB" charset="0"/>
                <a:cs typeface="DFKai-SB" charset="0"/>
              </a:rPr>
              <a:t>，  </a:t>
            </a:r>
            <a:r>
              <a:rPr sz="1800" spc="20" dirty="0">
                <a:latin typeface="DFKai-SB" charset="0"/>
                <a:ea typeface="DFKai-SB" charset="0"/>
                <a:cs typeface="DFKai-SB" charset="0"/>
              </a:rPr>
              <a:t>確保</a:t>
            </a:r>
            <a:r>
              <a:rPr sz="1800" spc="25" dirty="0">
                <a:latin typeface="DFKai-SB" charset="0"/>
                <a:ea typeface="DFKai-SB" charset="0"/>
                <a:cs typeface="DFKai-SB" charset="0"/>
              </a:rPr>
              <a:t>暴</a:t>
            </a:r>
            <a:r>
              <a:rPr sz="1800" spc="20" dirty="0">
                <a:latin typeface="DFKai-SB" charset="0"/>
                <a:ea typeface="DFKai-SB" charset="0"/>
                <a:cs typeface="DFKai-SB" charset="0"/>
              </a:rPr>
              <a:t>露濃</a:t>
            </a:r>
            <a:r>
              <a:rPr sz="1800" spc="25" dirty="0">
                <a:latin typeface="DFKai-SB" charset="0"/>
                <a:ea typeface="DFKai-SB" charset="0"/>
                <a:cs typeface="DFKai-SB" charset="0"/>
              </a:rPr>
              <a:t>度</a:t>
            </a:r>
            <a:r>
              <a:rPr sz="1800" spc="20" dirty="0">
                <a:latin typeface="DFKai-SB" charset="0"/>
                <a:ea typeface="DFKai-SB" charset="0"/>
                <a:cs typeface="DFKai-SB" charset="0"/>
              </a:rPr>
              <a:t>低於</a:t>
            </a:r>
            <a:r>
              <a:rPr sz="1800" spc="25" dirty="0">
                <a:latin typeface="DFKai-SB" charset="0"/>
                <a:ea typeface="DFKai-SB" charset="0"/>
                <a:cs typeface="DFKai-SB" charset="0"/>
              </a:rPr>
              <a:t>容</a:t>
            </a:r>
            <a:r>
              <a:rPr sz="1800" spc="20" dirty="0">
                <a:latin typeface="DFKai-SB" charset="0"/>
                <a:ea typeface="DFKai-SB" charset="0"/>
                <a:cs typeface="DFKai-SB" charset="0"/>
              </a:rPr>
              <a:t>許</a:t>
            </a:r>
            <a:r>
              <a:rPr sz="1800" dirty="0">
                <a:latin typeface="DFKai-SB" charset="0"/>
                <a:ea typeface="DFKai-SB" charset="0"/>
                <a:cs typeface="DFKai-SB" charset="0"/>
              </a:rPr>
              <a:t>暴  露標準。</a:t>
            </a:r>
          </a:p>
        </p:txBody>
      </p:sp>
      <p:sp>
        <p:nvSpPr>
          <p:cNvPr id="29" name="object 29"/>
          <p:cNvSpPr txBox="1"/>
          <p:nvPr/>
        </p:nvSpPr>
        <p:spPr>
          <a:xfrm>
            <a:off x="238035" y="5846763"/>
            <a:ext cx="1474470" cy="215444"/>
          </a:xfrm>
          <a:prstGeom prst="rect">
            <a:avLst/>
          </a:prstGeom>
        </p:spPr>
        <p:txBody>
          <a:bodyPr vert="horz" wrap="square" lIns="0" tIns="0" rIns="0" bIns="0" rtlCol="0">
            <a:spAutoFit/>
          </a:bodyPr>
          <a:lstStyle/>
          <a:p>
            <a:pPr marL="12700">
              <a:lnSpc>
                <a:spcPct val="100000"/>
              </a:lnSpc>
            </a:pPr>
            <a:r>
              <a:rPr sz="1400" spc="-5" dirty="0" smtClean="0">
                <a:solidFill>
                  <a:srgbClr val="00AFEF"/>
                </a:solidFill>
                <a:latin typeface="Microsoft JhengHei"/>
                <a:cs typeface="Microsoft JhengHei"/>
              </a:rPr>
              <a:t>《辦法第</a:t>
            </a:r>
            <a:r>
              <a:rPr sz="1400" spc="-10" dirty="0">
                <a:solidFill>
                  <a:srgbClr val="00AFEF"/>
                </a:solidFill>
                <a:latin typeface="Microsoft JhengHei"/>
                <a:cs typeface="Microsoft JhengHei"/>
              </a:rPr>
              <a:t>10</a:t>
            </a:r>
            <a:r>
              <a:rPr sz="1400" spc="-5" dirty="0">
                <a:solidFill>
                  <a:srgbClr val="00AFEF"/>
                </a:solidFill>
                <a:latin typeface="Microsoft JhengHei"/>
                <a:cs typeface="Microsoft JhengHei"/>
              </a:rPr>
              <a:t>條》</a:t>
            </a:r>
            <a:endParaRPr sz="1400" dirty="0">
              <a:latin typeface="Microsoft JhengHei"/>
              <a:cs typeface="Microsoft JhengHei"/>
            </a:endParaRPr>
          </a:p>
        </p:txBody>
      </p:sp>
      <p:sp>
        <p:nvSpPr>
          <p:cNvPr id="30" name="文字方塊 29"/>
          <p:cNvSpPr txBox="1"/>
          <p:nvPr/>
        </p:nvSpPr>
        <p:spPr>
          <a:xfrm>
            <a:off x="343378" y="5384085"/>
            <a:ext cx="8715404" cy="830997"/>
          </a:xfrm>
          <a:prstGeom prst="rect">
            <a:avLst/>
          </a:prstGeom>
          <a:noFill/>
        </p:spPr>
        <p:txBody>
          <a:bodyPr wrap="square" rtlCol="0">
            <a:spAutoFit/>
          </a:bodyPr>
          <a:lstStyle/>
          <a:p>
            <a:r>
              <a:rPr lang="zh-TW" altLang="en-US" sz="2400" dirty="0" smtClean="0">
                <a:solidFill>
                  <a:srgbClr val="FF0000"/>
                </a:solidFill>
                <a:latin typeface="DFKai-SB" charset="0"/>
                <a:ea typeface="DFKai-SB" charset="0"/>
                <a:cs typeface="DFKai-SB" charset="0"/>
              </a:rPr>
              <a:t>資料來源</a:t>
            </a:r>
            <a:r>
              <a:rPr lang="en-US" altLang="zh-TW" sz="2400" dirty="0" smtClean="0">
                <a:solidFill>
                  <a:srgbClr val="FF0000"/>
                </a:solidFill>
                <a:latin typeface="DFKai-SB" charset="0"/>
                <a:ea typeface="DFKai-SB" charset="0"/>
                <a:cs typeface="DFKai-SB" charset="0"/>
              </a:rPr>
              <a:t>:</a:t>
            </a:r>
            <a:r>
              <a:rPr lang="zh-TW" altLang="en-US" sz="2400" dirty="0" smtClean="0">
                <a:solidFill>
                  <a:srgbClr val="FF0000"/>
                </a:solidFill>
                <a:latin typeface="DFKai-SB" charset="0"/>
                <a:ea typeface="DFKai-SB" charset="0"/>
                <a:cs typeface="DFKai-SB" charset="0"/>
              </a:rPr>
              <a:t>職安署</a:t>
            </a:r>
            <a:r>
              <a:rPr lang="en-US" altLang="zh-TW" sz="2400" dirty="0" smtClean="0">
                <a:solidFill>
                  <a:srgbClr val="FF0000"/>
                </a:solidFill>
                <a:latin typeface="DFKai-SB" charset="0"/>
                <a:ea typeface="DFKai-SB" charset="0"/>
                <a:cs typeface="DFKai-SB" charset="0"/>
              </a:rPr>
              <a:t>105</a:t>
            </a:r>
            <a:r>
              <a:rPr lang="zh-TW" altLang="en-US" sz="2400" dirty="0" smtClean="0">
                <a:solidFill>
                  <a:srgbClr val="FF0000"/>
                </a:solidFill>
                <a:latin typeface="DFKai-SB" charset="0"/>
                <a:ea typeface="DFKai-SB" charset="0"/>
                <a:cs typeface="DFKai-SB" charset="0"/>
              </a:rPr>
              <a:t>年危害性化學品評估及分級管理介紹教材</a:t>
            </a:r>
          </a:p>
          <a:p>
            <a:endParaRPr lang="zh-TW" altLang="en-US" sz="2400" dirty="0">
              <a:solidFill>
                <a:srgbClr val="FF0000"/>
              </a:solidFill>
              <a:latin typeface="DFKai-SB" charset="0"/>
              <a:ea typeface="DFKai-SB" charset="0"/>
              <a:cs typeface="DFKai-SB" charset="0"/>
            </a:endParaRPr>
          </a:p>
        </p:txBody>
      </p:sp>
      <p:sp>
        <p:nvSpPr>
          <p:cNvPr id="31" name="標題 30"/>
          <p:cNvSpPr>
            <a:spLocks noGrp="1"/>
          </p:cNvSpPr>
          <p:nvPr>
            <p:ph type="title"/>
          </p:nvPr>
        </p:nvSpPr>
        <p:spPr/>
        <p:txBody>
          <a:bodyPr/>
          <a:lstStyle/>
          <a:p>
            <a:r>
              <a:rPr lang="zh-TW" altLang="en-US" spc="-5" dirty="0" smtClean="0"/>
              <a:t>有</a:t>
            </a:r>
            <a:r>
              <a:rPr lang="en-US" altLang="zh-TW" spc="-5" dirty="0" smtClean="0"/>
              <a:t>PEL</a:t>
            </a:r>
            <a:r>
              <a:rPr lang="zh-TW" altLang="en-US" spc="-5" dirty="0" smtClean="0"/>
              <a:t>化學品之風險分級與管理</a:t>
            </a: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18</a:t>
            </a:fld>
            <a:endParaRPr lang="zh-TW" altLang="en-US" dirty="0"/>
          </a:p>
        </p:txBody>
      </p:sp>
    </p:spTree>
    <p:extLst>
      <p:ext uri="{BB962C8B-B14F-4D97-AF65-F5344CB8AC3E}">
        <p14:creationId xmlns:p14="http://schemas.microsoft.com/office/powerpoint/2010/main" val="418732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3568" y="1346326"/>
            <a:ext cx="3571240" cy="2143760"/>
          </a:xfrm>
          <a:prstGeom prst="rect">
            <a:avLst/>
          </a:prstGeom>
        </p:spPr>
        <p:txBody>
          <a:bodyPr vert="horz" wrap="square" lIns="0" tIns="0" rIns="0" bIns="0" rtlCol="0">
            <a:spAutoFit/>
          </a:bodyPr>
          <a:lstStyle/>
          <a:p>
            <a:pPr marL="355600" marR="5080" indent="-342900" algn="just">
              <a:lnSpc>
                <a:spcPct val="100000"/>
              </a:lnSpc>
            </a:pPr>
            <a:r>
              <a:rPr sz="2100" spc="-5" dirty="0" smtClean="0">
                <a:solidFill>
                  <a:srgbClr val="C32C2D"/>
                </a:solidFill>
                <a:latin typeface="DFKai-SB" charset="0"/>
                <a:ea typeface="DFKai-SB" charset="0"/>
                <a:cs typeface="DFKai-SB" charset="0"/>
              </a:rPr>
              <a:t></a:t>
            </a:r>
            <a:r>
              <a:rPr sz="2800" dirty="0" smtClean="0">
                <a:latin typeface="DFKai-SB" charset="0"/>
                <a:ea typeface="DFKai-SB" charset="0"/>
                <a:cs typeface="DFKai-SB" charset="0"/>
              </a:rPr>
              <a:t>雇主依本辦法採取之  </a:t>
            </a:r>
            <a:r>
              <a:rPr sz="2800" dirty="0">
                <a:latin typeface="DFKai-SB" charset="0"/>
                <a:ea typeface="DFKai-SB" charset="0"/>
                <a:cs typeface="DFKai-SB" charset="0"/>
              </a:rPr>
              <a:t>評估方法及分級管理  措施，應</a:t>
            </a:r>
            <a:r>
              <a:rPr sz="2800" dirty="0">
                <a:solidFill>
                  <a:srgbClr val="006FC0"/>
                </a:solidFill>
                <a:latin typeface="DFKai-SB" charset="0"/>
                <a:ea typeface="DFKai-SB" charset="0"/>
                <a:cs typeface="DFKai-SB" charset="0"/>
              </a:rPr>
              <a:t>作成紀錄留  存備查</a:t>
            </a:r>
            <a:r>
              <a:rPr sz="2800" dirty="0">
                <a:latin typeface="DFKai-SB" charset="0"/>
                <a:ea typeface="DFKai-SB" charset="0"/>
                <a:cs typeface="DFKai-SB" charset="0"/>
              </a:rPr>
              <a:t>，至少</a:t>
            </a:r>
            <a:r>
              <a:rPr sz="2800" dirty="0">
                <a:solidFill>
                  <a:srgbClr val="6F2F9F"/>
                </a:solidFill>
                <a:latin typeface="DFKai-SB" charset="0"/>
                <a:ea typeface="DFKai-SB" charset="0"/>
                <a:cs typeface="DFKai-SB" charset="0"/>
              </a:rPr>
              <a:t>保存三  年</a:t>
            </a:r>
            <a:r>
              <a:rPr sz="2800" dirty="0">
                <a:latin typeface="DFKai-SB" charset="0"/>
                <a:ea typeface="DFKai-SB" charset="0"/>
                <a:cs typeface="DFKai-SB" charset="0"/>
              </a:rPr>
              <a:t>。</a:t>
            </a:r>
          </a:p>
        </p:txBody>
      </p:sp>
      <p:sp>
        <p:nvSpPr>
          <p:cNvPr id="4" name="object 4"/>
          <p:cNvSpPr/>
          <p:nvPr/>
        </p:nvSpPr>
        <p:spPr>
          <a:xfrm>
            <a:off x="4456938" y="1221486"/>
            <a:ext cx="4687062" cy="49911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77091" y="1346326"/>
            <a:ext cx="4028191" cy="439258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83568" y="3490086"/>
            <a:ext cx="2808312" cy="1921376"/>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7140702" y="1061211"/>
            <a:ext cx="1800860" cy="285115"/>
          </a:xfrm>
          <a:prstGeom prst="rect">
            <a:avLst/>
          </a:prstGeom>
        </p:spPr>
        <p:txBody>
          <a:bodyPr vert="horz" wrap="square" lIns="0" tIns="0" rIns="0" bIns="0" rtlCol="0">
            <a:spAutoFit/>
          </a:bodyPr>
          <a:lstStyle/>
          <a:p>
            <a:pPr marL="12700">
              <a:lnSpc>
                <a:spcPct val="100000"/>
              </a:lnSpc>
            </a:pPr>
            <a:r>
              <a:rPr sz="1800" spc="-10" dirty="0">
                <a:solidFill>
                  <a:srgbClr val="FDB809"/>
                </a:solidFill>
                <a:latin typeface="Microsoft JhengHei"/>
                <a:cs typeface="Microsoft JhengHei"/>
              </a:rPr>
              <a:t>※以CCB工具為例</a:t>
            </a:r>
            <a:endParaRPr sz="1800">
              <a:latin typeface="Microsoft JhengHei"/>
              <a:cs typeface="Microsoft JhengHei"/>
            </a:endParaRPr>
          </a:p>
        </p:txBody>
      </p:sp>
      <p:sp>
        <p:nvSpPr>
          <p:cNvPr id="9" name="object 9"/>
          <p:cNvSpPr txBox="1"/>
          <p:nvPr/>
        </p:nvSpPr>
        <p:spPr>
          <a:xfrm>
            <a:off x="3269309" y="5916014"/>
            <a:ext cx="1474470" cy="215444"/>
          </a:xfrm>
          <a:prstGeom prst="rect">
            <a:avLst/>
          </a:prstGeom>
        </p:spPr>
        <p:txBody>
          <a:bodyPr vert="horz" wrap="square" lIns="0" tIns="0" rIns="0" bIns="0" rtlCol="0">
            <a:spAutoFit/>
          </a:bodyPr>
          <a:lstStyle/>
          <a:p>
            <a:pPr marL="12700">
              <a:lnSpc>
                <a:spcPct val="100000"/>
              </a:lnSpc>
            </a:pPr>
            <a:r>
              <a:rPr sz="1400" spc="-5" dirty="0" smtClean="0">
                <a:solidFill>
                  <a:srgbClr val="00AFEF"/>
                </a:solidFill>
                <a:latin typeface="Microsoft JhengHei"/>
                <a:cs typeface="Microsoft JhengHei"/>
              </a:rPr>
              <a:t>《辦法第</a:t>
            </a:r>
            <a:r>
              <a:rPr sz="1400" spc="-10" dirty="0">
                <a:solidFill>
                  <a:srgbClr val="00AFEF"/>
                </a:solidFill>
                <a:latin typeface="Microsoft JhengHei"/>
                <a:cs typeface="Microsoft JhengHei"/>
              </a:rPr>
              <a:t>11</a:t>
            </a:r>
            <a:r>
              <a:rPr sz="1400" spc="-5" dirty="0">
                <a:solidFill>
                  <a:srgbClr val="00AFEF"/>
                </a:solidFill>
                <a:latin typeface="Microsoft JhengHei"/>
                <a:cs typeface="Microsoft JhengHei"/>
              </a:rPr>
              <a:t>條》</a:t>
            </a:r>
            <a:endParaRPr sz="1400" dirty="0">
              <a:latin typeface="Microsoft JhengHei"/>
              <a:cs typeface="Microsoft JhengHei"/>
            </a:endParaRPr>
          </a:p>
        </p:txBody>
      </p:sp>
      <p:sp>
        <p:nvSpPr>
          <p:cNvPr id="10" name="文字方塊 9"/>
          <p:cNvSpPr txBox="1"/>
          <p:nvPr/>
        </p:nvSpPr>
        <p:spPr>
          <a:xfrm>
            <a:off x="396796" y="5437673"/>
            <a:ext cx="3639348" cy="1015663"/>
          </a:xfrm>
          <a:prstGeom prst="rect">
            <a:avLst/>
          </a:prstGeom>
          <a:noFill/>
        </p:spPr>
        <p:txBody>
          <a:bodyPr wrap="square" rtlCol="0">
            <a:spAutoFit/>
          </a:bodyPr>
          <a:lstStyle/>
          <a:p>
            <a:r>
              <a:rPr lang="zh-TW" altLang="en-US" dirty="0" smtClean="0">
                <a:solidFill>
                  <a:srgbClr val="FF0000"/>
                </a:solidFill>
                <a:latin typeface="DFKai-SB" charset="0"/>
                <a:ea typeface="DFKai-SB" charset="0"/>
                <a:cs typeface="DFKai-SB" charset="0"/>
              </a:rPr>
              <a:t>資料來源</a:t>
            </a:r>
            <a:r>
              <a:rPr lang="en-US" altLang="zh-TW" dirty="0" smtClean="0">
                <a:solidFill>
                  <a:srgbClr val="FF0000"/>
                </a:solidFill>
                <a:latin typeface="DFKai-SB" charset="0"/>
                <a:ea typeface="DFKai-SB" charset="0"/>
                <a:cs typeface="DFKai-SB" charset="0"/>
              </a:rPr>
              <a:t>:</a:t>
            </a:r>
            <a:r>
              <a:rPr lang="zh-TW" altLang="en-US" dirty="0" smtClean="0">
                <a:solidFill>
                  <a:srgbClr val="FF0000"/>
                </a:solidFill>
                <a:latin typeface="DFKai-SB" charset="0"/>
                <a:ea typeface="DFKai-SB" charset="0"/>
                <a:cs typeface="DFKai-SB" charset="0"/>
              </a:rPr>
              <a:t>職安署</a:t>
            </a:r>
            <a:r>
              <a:rPr lang="en-US" altLang="zh-TW" dirty="0" smtClean="0">
                <a:solidFill>
                  <a:srgbClr val="FF0000"/>
                </a:solidFill>
                <a:latin typeface="DFKai-SB" charset="0"/>
                <a:ea typeface="DFKai-SB" charset="0"/>
                <a:cs typeface="DFKai-SB" charset="0"/>
              </a:rPr>
              <a:t>105</a:t>
            </a:r>
            <a:r>
              <a:rPr lang="zh-TW" altLang="en-US" dirty="0" smtClean="0">
                <a:solidFill>
                  <a:srgbClr val="FF0000"/>
                </a:solidFill>
                <a:latin typeface="DFKai-SB" charset="0"/>
                <a:ea typeface="DFKai-SB" charset="0"/>
                <a:cs typeface="DFKai-SB" charset="0"/>
              </a:rPr>
              <a:t>年危害性化學品評估及分級管理介紹教材</a:t>
            </a:r>
          </a:p>
          <a:p>
            <a:endParaRPr lang="zh-TW" altLang="en-US" sz="2400" dirty="0">
              <a:solidFill>
                <a:srgbClr val="FF0000"/>
              </a:solidFill>
              <a:latin typeface="DFKai-SB" charset="0"/>
              <a:ea typeface="DFKai-SB" charset="0"/>
              <a:cs typeface="DFKai-SB" charset="0"/>
            </a:endParaRPr>
          </a:p>
        </p:txBody>
      </p:sp>
      <p:sp>
        <p:nvSpPr>
          <p:cNvPr id="11" name="標題 10"/>
          <p:cNvSpPr>
            <a:spLocks noGrp="1"/>
          </p:cNvSpPr>
          <p:nvPr>
            <p:ph type="title"/>
          </p:nvPr>
        </p:nvSpPr>
        <p:spPr/>
        <p:txBody>
          <a:bodyPr/>
          <a:lstStyle/>
          <a:p>
            <a:r>
              <a:rPr lang="zh-TW" altLang="en-US" spc="-5" dirty="0" smtClean="0"/>
              <a:t>作成紀錄留存備查</a:t>
            </a:r>
            <a:endParaRPr lang="zh-TW" altLang="en-US" dirty="0"/>
          </a:p>
        </p:txBody>
      </p:sp>
      <p:sp>
        <p:nvSpPr>
          <p:cNvPr id="8" name="投影片編號版面配置區 7"/>
          <p:cNvSpPr>
            <a:spLocks noGrp="1"/>
          </p:cNvSpPr>
          <p:nvPr>
            <p:ph type="sldNum" sz="quarter" idx="7"/>
          </p:nvPr>
        </p:nvSpPr>
        <p:spPr/>
        <p:txBody>
          <a:bodyPr/>
          <a:lstStyle/>
          <a:p>
            <a:pPr marL="25400">
              <a:lnSpc>
                <a:spcPts val="1425"/>
              </a:lnSpc>
            </a:pPr>
            <a:fld id="{81D60167-4931-47E6-BA6A-407CBD079E47}" type="slidenum">
              <a:rPr lang="en-US" altLang="zh-TW" spc="-5" smtClean="0"/>
              <a:pPr marL="25400">
                <a:lnSpc>
                  <a:spcPts val="1425"/>
                </a:lnSpc>
              </a:pPr>
              <a:t>19</a:t>
            </a:fld>
            <a:endParaRPr lang="en-US" altLang="zh-TW" spc="-5" dirty="0"/>
          </a:p>
        </p:txBody>
      </p:sp>
    </p:spTree>
    <p:extLst>
      <p:ext uri="{BB962C8B-B14F-4D97-AF65-F5344CB8AC3E}">
        <p14:creationId xmlns:p14="http://schemas.microsoft.com/office/powerpoint/2010/main" val="2686444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2450069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1904238"/>
            <a:ext cx="8229600" cy="296494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79512" y="5571469"/>
            <a:ext cx="6064898" cy="215444"/>
          </a:xfrm>
          <a:prstGeom prst="rect">
            <a:avLst/>
          </a:prstGeom>
        </p:spPr>
        <p:txBody>
          <a:bodyPr vert="horz" wrap="square" lIns="0" tIns="0" rIns="0" bIns="0" rtlCol="0">
            <a:spAutoFit/>
          </a:bodyPr>
          <a:lstStyle/>
          <a:p>
            <a:pPr marL="12700"/>
            <a:r>
              <a:rPr sz="1400" spc="-5" dirty="0" smtClean="0">
                <a:solidFill>
                  <a:srgbClr val="00AFEF"/>
                </a:solidFill>
                <a:latin typeface="Microsoft JhengHei"/>
                <a:cs typeface="Microsoft JhengHei"/>
              </a:rPr>
              <a:t>《</a:t>
            </a:r>
            <a:r>
              <a:rPr lang="zh-TW" altLang="en-US" sz="1400" dirty="0" smtClean="0">
                <a:hlinkClick r:id="rId3" tooltip="『危害性化學品評估及分級管理技術指引_104.12.2.pdf』"/>
              </a:rPr>
              <a:t>危害性化學品評估及分級管理技術指引</a:t>
            </a:r>
            <a:r>
              <a:rPr lang="en-US" altLang="zh-TW" sz="1400" dirty="0" smtClean="0">
                <a:hlinkClick r:id="rId3" tooltip="『危害性化學品評估及分級管理技術指引_104.12.2.pdf』"/>
              </a:rPr>
              <a:t>_104.12.2</a:t>
            </a:r>
            <a:r>
              <a:rPr lang="zh-TW" altLang="en-US" sz="1400" dirty="0" smtClean="0"/>
              <a:t>   </a:t>
            </a:r>
            <a:r>
              <a:rPr sz="1400" spc="-5" dirty="0" smtClean="0">
                <a:solidFill>
                  <a:srgbClr val="00AFEF"/>
                </a:solidFill>
                <a:latin typeface="Microsoft JhengHei"/>
                <a:cs typeface="Microsoft JhengHei"/>
              </a:rPr>
              <a:t>附表一》</a:t>
            </a:r>
            <a:endParaRPr sz="1400" dirty="0">
              <a:latin typeface="Microsoft JhengHei"/>
              <a:cs typeface="Microsoft JhengHei"/>
            </a:endParaRPr>
          </a:p>
        </p:txBody>
      </p:sp>
      <p:sp>
        <p:nvSpPr>
          <p:cNvPr id="6" name="文字方塊 5"/>
          <p:cNvSpPr txBox="1"/>
          <p:nvPr/>
        </p:nvSpPr>
        <p:spPr>
          <a:xfrm>
            <a:off x="457200" y="4941168"/>
            <a:ext cx="8715404" cy="830997"/>
          </a:xfrm>
          <a:prstGeom prst="rect">
            <a:avLst/>
          </a:prstGeom>
          <a:noFill/>
        </p:spPr>
        <p:txBody>
          <a:bodyPr wrap="square" rtlCol="0">
            <a:spAutoFit/>
          </a:bodyPr>
          <a:lstStyle/>
          <a:p>
            <a:r>
              <a:rPr lang="zh-TW" altLang="en-US" sz="2400" dirty="0" smtClean="0">
                <a:solidFill>
                  <a:srgbClr val="FF0000"/>
                </a:solidFill>
                <a:latin typeface="+mn-ea"/>
                <a:ea typeface="+mn-ea"/>
              </a:rPr>
              <a:t>資料來源</a:t>
            </a:r>
            <a:r>
              <a:rPr lang="en-US" altLang="zh-TW" sz="2400" dirty="0" smtClean="0">
                <a:solidFill>
                  <a:srgbClr val="FF0000"/>
                </a:solidFill>
                <a:latin typeface="+mn-ea"/>
                <a:ea typeface="+mn-ea"/>
              </a:rPr>
              <a:t>:</a:t>
            </a:r>
            <a:r>
              <a:rPr lang="zh-TW" altLang="en-US" sz="2400" dirty="0" smtClean="0">
                <a:solidFill>
                  <a:srgbClr val="FF0000"/>
                </a:solidFill>
                <a:latin typeface="+mn-ea"/>
                <a:ea typeface="+mn-ea"/>
              </a:rPr>
              <a:t>職安署</a:t>
            </a:r>
            <a:r>
              <a:rPr lang="en-US" altLang="zh-TW" sz="2400" dirty="0" smtClean="0">
                <a:solidFill>
                  <a:srgbClr val="FF0000"/>
                </a:solidFill>
                <a:latin typeface="+mn-ea"/>
                <a:ea typeface="+mn-ea"/>
              </a:rPr>
              <a:t>105</a:t>
            </a:r>
            <a:r>
              <a:rPr lang="zh-TW" altLang="en-US" sz="2400" dirty="0" smtClean="0">
                <a:solidFill>
                  <a:srgbClr val="FF0000"/>
                </a:solidFill>
                <a:latin typeface="+mn-ea"/>
                <a:ea typeface="+mn-ea"/>
              </a:rPr>
              <a:t>年危害性化學品評估及分級管理介紹教材</a:t>
            </a:r>
          </a:p>
          <a:p>
            <a:endParaRPr lang="zh-TW" altLang="en-US" sz="2400" dirty="0">
              <a:solidFill>
                <a:srgbClr val="FF0000"/>
              </a:solidFill>
              <a:latin typeface="+mn-ea"/>
              <a:ea typeface="+mn-ea"/>
            </a:endParaRPr>
          </a:p>
        </p:txBody>
      </p:sp>
      <p:sp>
        <p:nvSpPr>
          <p:cNvPr id="7" name="標題 6"/>
          <p:cNvSpPr>
            <a:spLocks noGrp="1"/>
          </p:cNvSpPr>
          <p:nvPr>
            <p:ph type="title"/>
          </p:nvPr>
        </p:nvSpPr>
        <p:spPr/>
        <p:txBody>
          <a:bodyPr/>
          <a:lstStyle/>
          <a:p>
            <a:r>
              <a:rPr lang="zh-TW" altLang="en-US" spc="-5" dirty="0" smtClean="0"/>
              <a:t>建立作業場所分級管理清單</a:t>
            </a:r>
            <a:endParaRPr lang="zh-TW" altLang="en-US" dirty="0"/>
          </a:p>
        </p:txBody>
      </p:sp>
      <p:sp>
        <p:nvSpPr>
          <p:cNvPr id="4" name="投影片編號版面配置區 3"/>
          <p:cNvSpPr>
            <a:spLocks noGrp="1"/>
          </p:cNvSpPr>
          <p:nvPr>
            <p:ph type="sldNum" sz="quarter" idx="7"/>
          </p:nvPr>
        </p:nvSpPr>
        <p:spPr/>
        <p:txBody>
          <a:bodyPr/>
          <a:lstStyle/>
          <a:p>
            <a:fld id="{B6F15528-21DE-4FAA-801E-634DDDAF4B2B}" type="slidenum">
              <a:rPr lang="en-US" altLang="zh-TW" smtClean="0"/>
              <a:pPr/>
              <a:t>20</a:t>
            </a:fld>
            <a:endParaRPr lang="en-US" altLang="zh-TW"/>
          </a:p>
        </p:txBody>
      </p:sp>
    </p:spTree>
    <p:extLst>
      <p:ext uri="{BB962C8B-B14F-4D97-AF65-F5344CB8AC3E}">
        <p14:creationId xmlns:p14="http://schemas.microsoft.com/office/powerpoint/2010/main" val="150787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化學品作業環境監測計畫</a:t>
            </a:r>
            <a:r>
              <a:rPr lang="en-US" altLang="zh-TW" dirty="0" smtClean="0"/>
              <a:t/>
            </a:r>
            <a:br>
              <a:rPr lang="en-US" altLang="zh-TW" dirty="0" smtClean="0"/>
            </a:br>
            <a:r>
              <a:rPr lang="en-US" altLang="zh-TW" dirty="0" smtClean="0"/>
              <a:t>—</a:t>
            </a:r>
            <a:r>
              <a:rPr lang="zh-TW" altLang="en-US" dirty="0" smtClean="0"/>
              <a:t>職業</a:t>
            </a:r>
            <a:r>
              <a:rPr lang="zh-TW" altLang="en-US" dirty="0"/>
              <a:t>安全衛生法</a:t>
            </a:r>
            <a:r>
              <a:rPr lang="en-US" altLang="zh-TW" sz="2000" dirty="0"/>
              <a:t>(</a:t>
            </a:r>
            <a:r>
              <a:rPr lang="zh-TW" altLang="en-US" sz="2000" dirty="0"/>
              <a:t>勞動部</a:t>
            </a:r>
            <a:r>
              <a:rPr lang="en-US" altLang="zh-TW" sz="2000" dirty="0"/>
              <a:t>)</a:t>
            </a:r>
            <a:endParaRPr lang="zh-TW" altLang="en-US" dirty="0"/>
          </a:p>
        </p:txBody>
      </p:sp>
      <p:sp>
        <p:nvSpPr>
          <p:cNvPr id="3" name="內容版面配置區 2"/>
          <p:cNvSpPr>
            <a:spLocks noGrp="1"/>
          </p:cNvSpPr>
          <p:nvPr>
            <p:ph idx="1"/>
          </p:nvPr>
        </p:nvSpPr>
        <p:spPr/>
        <p:txBody>
          <a:bodyPr>
            <a:normAutofit fontScale="92500"/>
          </a:bodyPr>
          <a:lstStyle/>
          <a:p>
            <a:pPr marL="0" indent="0">
              <a:lnSpc>
                <a:spcPct val="150000"/>
              </a:lnSpc>
              <a:buNone/>
            </a:pPr>
            <a:r>
              <a:rPr lang="zh-TW" altLang="en-US" sz="2800" dirty="0">
                <a:latin typeface="標楷體" panose="03000509000000000000" pitchFamily="65" charset="-120"/>
              </a:rPr>
              <a:t>第 </a:t>
            </a:r>
            <a:r>
              <a:rPr lang="en-US" altLang="zh-TW" sz="2800" dirty="0" smtClean="0">
                <a:latin typeface="標楷體" panose="03000509000000000000" pitchFamily="65" charset="-120"/>
              </a:rPr>
              <a:t>12 </a:t>
            </a:r>
            <a:r>
              <a:rPr lang="zh-TW" altLang="en-US" sz="2800" dirty="0" smtClean="0">
                <a:latin typeface="標楷體" panose="03000509000000000000" pitchFamily="65" charset="-120"/>
              </a:rPr>
              <a:t>條</a:t>
            </a:r>
            <a:endParaRPr lang="en-US" altLang="zh-TW" sz="2800" dirty="0" smtClean="0">
              <a:latin typeface="標楷體" panose="03000509000000000000" pitchFamily="65" charset="-120"/>
            </a:endParaRPr>
          </a:p>
          <a:p>
            <a:pPr marL="450850" indent="-450850">
              <a:lnSpc>
                <a:spcPct val="150000"/>
              </a:lnSpc>
            </a:pPr>
            <a:r>
              <a:rPr lang="zh-TW" altLang="en-US" sz="2800" dirty="0" smtClean="0">
                <a:latin typeface="標楷體" panose="03000509000000000000" pitchFamily="65" charset="-120"/>
              </a:rPr>
              <a:t>雇主對於中央主管機關定有容許暴露標準之作業場所，應確保勞工之危害暴露低於標準值。</a:t>
            </a:r>
            <a:endParaRPr lang="en-US" altLang="zh-TW" sz="2800" dirty="0" smtClean="0">
              <a:latin typeface="標楷體" panose="03000509000000000000" pitchFamily="65" charset="-120"/>
            </a:endParaRPr>
          </a:p>
          <a:p>
            <a:pPr marL="450850" indent="-450850">
              <a:lnSpc>
                <a:spcPct val="150000"/>
              </a:lnSpc>
            </a:pPr>
            <a:r>
              <a:rPr lang="zh-TW" altLang="en-US" sz="2800" dirty="0" smtClean="0">
                <a:latin typeface="標楷體" panose="03000509000000000000" pitchFamily="65" charset="-120"/>
              </a:rPr>
              <a:t>雇主對於經中央主管機關指定之作業場所，應訂定作業環境監測計畫</a:t>
            </a:r>
            <a:endParaRPr lang="en-US" altLang="zh-TW" sz="2800" dirty="0">
              <a:latin typeface="標楷體" panose="03000509000000000000" pitchFamily="65" charset="-120"/>
            </a:endParaRPr>
          </a:p>
          <a:p>
            <a:pPr marL="450850" indent="-450850">
              <a:lnSpc>
                <a:spcPct val="150000"/>
              </a:lnSpc>
            </a:pPr>
            <a:r>
              <a:rPr lang="zh-TW" altLang="en-US" sz="2800" dirty="0">
                <a:latin typeface="標楷體" panose="03000509000000000000" pitchFamily="65" charset="-120"/>
              </a:rPr>
              <a:t>違反之罰則：處新臺幣三萬元以上三十萬元以下罰鍰。</a:t>
            </a:r>
          </a:p>
          <a:p>
            <a:endParaRPr lang="zh-TW" altLang="en-US" dirty="0">
              <a:latin typeface="標楷體" panose="03000509000000000000" pitchFamily="65" charset="-120"/>
            </a:endParaRPr>
          </a:p>
          <a:p>
            <a:endParaRPr lang="zh-TW" altLang="en-US" dirty="0">
              <a:latin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21</a:t>
            </a:fld>
            <a:endParaRPr lang="zh-TW" altLang="en-US" dirty="0"/>
          </a:p>
        </p:txBody>
      </p:sp>
    </p:spTree>
    <p:extLst>
      <p:ext uri="{BB962C8B-B14F-4D97-AF65-F5344CB8AC3E}">
        <p14:creationId xmlns:p14="http://schemas.microsoft.com/office/powerpoint/2010/main" val="2947589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16632"/>
            <a:ext cx="8229600" cy="1143000"/>
          </a:xfrm>
        </p:spPr>
        <p:txBody>
          <a:bodyPr/>
          <a:lstStyle/>
          <a:p>
            <a:r>
              <a:rPr lang="zh-TW" altLang="en-US" sz="3600" dirty="0" smtClean="0"/>
              <a:t>使用化學品應實施作業環境監測之規定</a:t>
            </a:r>
            <a:endParaRPr lang="zh-TW" altLang="en-US" sz="3600" dirty="0"/>
          </a:p>
        </p:txBody>
      </p:sp>
      <p:sp>
        <p:nvSpPr>
          <p:cNvPr id="3" name="內容版面配置區 2"/>
          <p:cNvSpPr>
            <a:spLocks noGrp="1"/>
          </p:cNvSpPr>
          <p:nvPr>
            <p:ph idx="1"/>
          </p:nvPr>
        </p:nvSpPr>
        <p:spPr>
          <a:xfrm>
            <a:off x="428596" y="1071546"/>
            <a:ext cx="8103844" cy="4949742"/>
          </a:xfrm>
        </p:spPr>
        <p:txBody>
          <a:bodyPr>
            <a:normAutofit fontScale="92500"/>
          </a:bodyPr>
          <a:lstStyle/>
          <a:p>
            <a:r>
              <a:rPr lang="zh-TW" altLang="en-US" sz="2000" dirty="0" smtClean="0"/>
              <a:t>勞工作業環境監測實施辦法 </a:t>
            </a:r>
            <a:r>
              <a:rPr lang="en-US" altLang="zh-TW" sz="2000" dirty="0" smtClean="0"/>
              <a:t>103.12.31.</a:t>
            </a:r>
            <a:r>
              <a:rPr lang="zh-TW" altLang="en-US" sz="2000" dirty="0" smtClean="0"/>
              <a:t> </a:t>
            </a:r>
            <a:endParaRPr lang="en-US" altLang="zh-TW" sz="2000" dirty="0" smtClean="0"/>
          </a:p>
          <a:p>
            <a:r>
              <a:rPr lang="zh-TW" altLang="en-US" sz="2000" kern="1200" dirty="0" smtClean="0">
                <a:latin typeface="+mn-ea"/>
              </a:rPr>
              <a:t>粉塵危害預防標準所稱之特定粉塵作業場所，應</a:t>
            </a:r>
            <a:r>
              <a:rPr lang="zh-TW" altLang="en-US" sz="2000" kern="1200" dirty="0" smtClean="0">
                <a:solidFill>
                  <a:srgbClr val="FF0000"/>
                </a:solidFill>
                <a:latin typeface="+mn-ea"/>
              </a:rPr>
              <a:t>每六個月</a:t>
            </a:r>
            <a:r>
              <a:rPr lang="zh-TW" altLang="en-US" sz="2000" kern="1200" dirty="0" smtClean="0">
                <a:latin typeface="+mn-ea"/>
              </a:rPr>
              <a:t>監測粉塵濃度一次以上。</a:t>
            </a:r>
          </a:p>
          <a:p>
            <a:r>
              <a:rPr lang="zh-TW" altLang="en-US" sz="2000" kern="1200" dirty="0" smtClean="0">
                <a:latin typeface="+mn-ea"/>
              </a:rPr>
              <a:t>製造、處置或使用附表一所列有機溶劑之作業場所，應</a:t>
            </a:r>
            <a:r>
              <a:rPr lang="zh-TW" altLang="en-US" sz="2000" kern="1200" dirty="0" smtClean="0">
                <a:solidFill>
                  <a:srgbClr val="FF0000"/>
                </a:solidFill>
                <a:latin typeface="+mn-ea"/>
              </a:rPr>
              <a:t>每六個月</a:t>
            </a:r>
            <a:r>
              <a:rPr lang="zh-TW" altLang="en-US" sz="2000" kern="1200" dirty="0" smtClean="0">
                <a:latin typeface="+mn-ea"/>
              </a:rPr>
              <a:t>監測其濃度一次以上。</a:t>
            </a:r>
          </a:p>
          <a:p>
            <a:r>
              <a:rPr lang="zh-TW" altLang="en-US" sz="2000" kern="1200" dirty="0" smtClean="0">
                <a:latin typeface="+mn-ea"/>
              </a:rPr>
              <a:t>製造、處置或使用附表二所列特定化學物質之作業場所，應</a:t>
            </a:r>
            <a:r>
              <a:rPr lang="zh-TW" altLang="en-US" sz="2000" kern="1200" dirty="0" smtClean="0">
                <a:solidFill>
                  <a:srgbClr val="FF0000"/>
                </a:solidFill>
                <a:latin typeface="+mn-ea"/>
              </a:rPr>
              <a:t>每六個月</a:t>
            </a:r>
            <a:r>
              <a:rPr lang="zh-TW" altLang="en-US" sz="2000" kern="1200" dirty="0" smtClean="0">
                <a:latin typeface="+mn-ea"/>
              </a:rPr>
              <a:t>監測其濃度一次以上。</a:t>
            </a:r>
          </a:p>
          <a:p>
            <a:r>
              <a:rPr lang="zh-TW" altLang="en-US" sz="2000" kern="1200" dirty="0" smtClean="0">
                <a:latin typeface="+mn-ea"/>
              </a:rPr>
              <a:t>接近煉焦爐或於其上方從事煉焦作業之場所，應</a:t>
            </a:r>
            <a:r>
              <a:rPr lang="zh-TW" altLang="en-US" sz="2000" kern="1200" dirty="0" smtClean="0">
                <a:solidFill>
                  <a:srgbClr val="FF0000"/>
                </a:solidFill>
                <a:latin typeface="+mn-ea"/>
              </a:rPr>
              <a:t>每六個月</a:t>
            </a:r>
            <a:r>
              <a:rPr lang="zh-TW" altLang="en-US" sz="2000" kern="1200" dirty="0" smtClean="0">
                <a:latin typeface="+mn-ea"/>
              </a:rPr>
              <a:t>監測溶於苯之煉焦爐生成物之濃度一次以上。</a:t>
            </a:r>
          </a:p>
          <a:p>
            <a:r>
              <a:rPr lang="zh-TW" altLang="en-US" sz="2000" kern="1200" dirty="0" smtClean="0">
                <a:latin typeface="+mn-ea"/>
              </a:rPr>
              <a:t>鉛中毒預防規則所稱鉛作業之作業場所，應</a:t>
            </a:r>
            <a:r>
              <a:rPr lang="zh-TW" altLang="en-US" sz="2000" kern="1200" dirty="0" smtClean="0">
                <a:solidFill>
                  <a:srgbClr val="FF0000"/>
                </a:solidFill>
                <a:latin typeface="+mn-ea"/>
              </a:rPr>
              <a:t>每年</a:t>
            </a:r>
            <a:r>
              <a:rPr lang="zh-TW" altLang="en-US" sz="2000" kern="1200" dirty="0" smtClean="0">
                <a:latin typeface="+mn-ea"/>
              </a:rPr>
              <a:t>監測鉛濃度一次以上。</a:t>
            </a:r>
          </a:p>
          <a:p>
            <a:r>
              <a:rPr lang="zh-TW" altLang="en-US" sz="2000" kern="1200" dirty="0" smtClean="0">
                <a:latin typeface="+mn-ea"/>
              </a:rPr>
              <a:t>四烷基鉛中毒預防規則所稱四烷基鉛作業之作業場所，應</a:t>
            </a:r>
            <a:r>
              <a:rPr lang="zh-TW" altLang="en-US" sz="2000" kern="1200" dirty="0" smtClean="0">
                <a:solidFill>
                  <a:srgbClr val="FF0000"/>
                </a:solidFill>
                <a:latin typeface="+mn-ea"/>
              </a:rPr>
              <a:t>每年</a:t>
            </a:r>
            <a:r>
              <a:rPr lang="zh-TW" altLang="en-US" sz="2000" kern="1200" dirty="0" smtClean="0">
                <a:latin typeface="+mn-ea"/>
              </a:rPr>
              <a:t>監測四烷基鉛濃度一次以上。</a:t>
            </a:r>
            <a:endParaRPr lang="en-US" altLang="zh-TW" sz="2000" kern="1200" dirty="0" smtClean="0">
              <a:latin typeface="+mn-ea"/>
            </a:endParaRPr>
          </a:p>
          <a:p>
            <a:r>
              <a:rPr lang="zh-TW" altLang="en-US" sz="2000" u="sng" dirty="0" smtClean="0">
                <a:solidFill>
                  <a:srgbClr val="FF0000"/>
                </a:solidFill>
              </a:rPr>
              <a:t>於引進或修改製程、作業程序、材料及設備時，有增加暴露風險之虞者，應即實施作業環境監測。</a:t>
            </a:r>
          </a:p>
          <a:p>
            <a:r>
              <a:rPr lang="zh-TW" altLang="en-US" sz="1200" u="sng" dirty="0" smtClean="0">
                <a:solidFill>
                  <a:srgbClr val="0000FF"/>
                </a:solidFill>
              </a:rPr>
              <a:t>前項作業場所之作業，屬臨時性作業、作業時間短暫或作業期間短暫，且勞工不致暴露於超出勞工作業場所容許暴露標準所列有害物之短時間時量平均容許濃度，或最高容許濃度之虞者，得不受前項規定之限制。</a:t>
            </a:r>
          </a:p>
          <a:p>
            <a:endParaRPr lang="zh-TW" altLang="en-US" sz="2000" kern="1200" dirty="0" smtClean="0">
              <a:latin typeface="+mn-ea"/>
            </a:endParaRPr>
          </a:p>
          <a:p>
            <a:endParaRPr lang="zh-TW" altLang="en-US" dirty="0">
              <a:latin typeface="+mn-ea"/>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22</a:t>
            </a:fld>
            <a:endParaRPr lang="zh-TW" altLang="en-US" dirty="0"/>
          </a:p>
        </p:txBody>
      </p:sp>
    </p:spTree>
    <p:extLst>
      <p:ext uri="{BB962C8B-B14F-4D97-AF65-F5344CB8AC3E}">
        <p14:creationId xmlns:p14="http://schemas.microsoft.com/office/powerpoint/2010/main" val="3409669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毒性化學物質</a:t>
            </a:r>
            <a:r>
              <a:rPr lang="en-US" altLang="zh-TW" sz="2000" dirty="0"/>
              <a:t>(</a:t>
            </a:r>
            <a:r>
              <a:rPr lang="zh-TW" altLang="en-US" sz="2000" dirty="0"/>
              <a:t>行政院環境保護署</a:t>
            </a:r>
            <a:r>
              <a:rPr lang="en-US" altLang="zh-TW" sz="2000" dirty="0"/>
              <a:t>)</a:t>
            </a:r>
            <a:endParaRPr lang="zh-TW" altLang="en-US" dirty="0"/>
          </a:p>
        </p:txBody>
      </p:sp>
      <p:sp>
        <p:nvSpPr>
          <p:cNvPr id="3" name="內容版面配置區 2"/>
          <p:cNvSpPr>
            <a:spLocks noGrp="1"/>
          </p:cNvSpPr>
          <p:nvPr>
            <p:ph idx="1"/>
          </p:nvPr>
        </p:nvSpPr>
        <p:spPr>
          <a:xfrm>
            <a:off x="457200" y="1872635"/>
            <a:ext cx="8229600" cy="4525963"/>
          </a:xfrm>
        </p:spPr>
        <p:txBody>
          <a:bodyPr/>
          <a:lstStyle/>
          <a:p>
            <a:pPr marL="450850" indent="-450850">
              <a:lnSpc>
                <a:spcPct val="130000"/>
              </a:lnSpc>
              <a:spcBef>
                <a:spcPts val="0"/>
              </a:spcBef>
            </a:pPr>
            <a:r>
              <a:rPr lang="zh-TW" altLang="en-US" dirty="0">
                <a:latin typeface="+mn-ea"/>
              </a:rPr>
              <a:t>第 </a:t>
            </a:r>
            <a:r>
              <a:rPr lang="en-US" altLang="zh-TW" dirty="0">
                <a:latin typeface="+mn-ea"/>
              </a:rPr>
              <a:t>8 </a:t>
            </a:r>
            <a:r>
              <a:rPr lang="zh-TW" altLang="en-US" dirty="0">
                <a:latin typeface="+mn-ea"/>
              </a:rPr>
              <a:t>條  毒性化學物質之</a:t>
            </a:r>
            <a:r>
              <a:rPr lang="zh-TW" altLang="en-US" u="sng" dirty="0">
                <a:solidFill>
                  <a:srgbClr val="FF0000"/>
                </a:solidFill>
                <a:latin typeface="+mn-ea"/>
              </a:rPr>
              <a:t>運作</a:t>
            </a:r>
            <a:r>
              <a:rPr lang="zh-TW" altLang="en-US" dirty="0">
                <a:latin typeface="+mn-ea"/>
              </a:rPr>
              <a:t>及其釋放</a:t>
            </a:r>
            <a:r>
              <a:rPr lang="zh-TW" altLang="en-US" u="sng" dirty="0">
                <a:solidFill>
                  <a:srgbClr val="FF0000"/>
                </a:solidFill>
                <a:latin typeface="+mn-ea"/>
              </a:rPr>
              <a:t>量</a:t>
            </a:r>
            <a:r>
              <a:rPr lang="zh-TW" altLang="en-US" dirty="0">
                <a:latin typeface="+mn-ea"/>
              </a:rPr>
              <a:t>，運作人應製作</a:t>
            </a:r>
            <a:r>
              <a:rPr lang="zh-TW" altLang="en-US" u="sng" dirty="0">
                <a:solidFill>
                  <a:srgbClr val="0070C0"/>
                </a:solidFill>
                <a:latin typeface="+mn-ea"/>
              </a:rPr>
              <a:t>紀錄</a:t>
            </a:r>
            <a:r>
              <a:rPr lang="zh-TW" altLang="en-US" dirty="0">
                <a:latin typeface="+mn-ea"/>
              </a:rPr>
              <a:t>定期</a:t>
            </a:r>
            <a:r>
              <a:rPr lang="zh-TW" altLang="en-US" u="sng" dirty="0">
                <a:solidFill>
                  <a:srgbClr val="0070C0"/>
                </a:solidFill>
                <a:latin typeface="+mn-ea"/>
              </a:rPr>
              <a:t>申報</a:t>
            </a:r>
            <a:r>
              <a:rPr lang="zh-TW" altLang="en-US" dirty="0">
                <a:latin typeface="+mn-ea"/>
              </a:rPr>
              <a:t>，其紀錄應妥善</a:t>
            </a:r>
            <a:r>
              <a:rPr lang="zh-TW" altLang="en-US" u="sng" dirty="0">
                <a:solidFill>
                  <a:srgbClr val="0070C0"/>
                </a:solidFill>
                <a:latin typeface="+mn-ea"/>
              </a:rPr>
              <a:t>保存</a:t>
            </a:r>
            <a:r>
              <a:rPr lang="zh-TW" altLang="en-US" dirty="0">
                <a:latin typeface="+mn-ea"/>
              </a:rPr>
              <a:t>備查。</a:t>
            </a:r>
          </a:p>
          <a:p>
            <a:pPr marL="450850" indent="-450850">
              <a:lnSpc>
                <a:spcPct val="130000"/>
              </a:lnSpc>
              <a:spcBef>
                <a:spcPts val="0"/>
              </a:spcBef>
            </a:pPr>
            <a:r>
              <a:rPr lang="zh-TW" altLang="en-US" dirty="0">
                <a:latin typeface="+mn-ea"/>
              </a:rPr>
              <a:t>違反罰則：處新臺幣十萬元以上五十萬元以下罰鍰。</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23</a:t>
            </a:fld>
            <a:endParaRPr lang="zh-TW" altLang="en-US" dirty="0"/>
          </a:p>
        </p:txBody>
      </p:sp>
    </p:spTree>
    <p:extLst>
      <p:ext uri="{BB962C8B-B14F-4D97-AF65-F5344CB8AC3E}">
        <p14:creationId xmlns:p14="http://schemas.microsoft.com/office/powerpoint/2010/main" val="394084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66892" y="6011552"/>
            <a:ext cx="1072520" cy="2639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59833" y="1697057"/>
            <a:ext cx="6751791" cy="43075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66426" y="1127683"/>
            <a:ext cx="5701425" cy="577660"/>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167796" y="687819"/>
            <a:ext cx="6531661" cy="879728"/>
          </a:xfrm>
          <a:prstGeom prst="rect">
            <a:avLst/>
          </a:prstGeom>
        </p:spPr>
        <p:txBody>
          <a:bodyPr vert="horz" wrap="square" lIns="0" tIns="0" rIns="0" bIns="0" rtlCol="0">
            <a:spAutoFit/>
          </a:bodyPr>
          <a:lstStyle/>
          <a:p>
            <a:pPr algn="ctr">
              <a:lnSpc>
                <a:spcPct val="100000"/>
              </a:lnSpc>
            </a:pPr>
            <a:r>
              <a:rPr sz="3200" spc="-4" dirty="0">
                <a:solidFill>
                  <a:srgbClr val="0000FF"/>
                </a:solidFill>
                <a:latin typeface="PMingLiU"/>
                <a:cs typeface="PMingLiU"/>
              </a:rPr>
              <a:t>環保署毒性化學物質登記申報系統</a:t>
            </a:r>
            <a:endParaRPr sz="3200" dirty="0">
              <a:latin typeface="PMingLiU"/>
              <a:cs typeface="PMingLiU"/>
            </a:endParaRPr>
          </a:p>
          <a:p>
            <a:pPr marL="79591">
              <a:spcBef>
                <a:spcPts val="530"/>
              </a:spcBef>
            </a:pPr>
            <a:r>
              <a:rPr sz="2100" spc="-4" dirty="0">
                <a:latin typeface="Arial"/>
                <a:cs typeface="Arial"/>
                <a:hlinkClick r:id="rId5"/>
              </a:rPr>
              <a:t>HTTP://flora2.epa.gov.tw/MainSite/Index.aspx</a:t>
            </a:r>
            <a:endParaRPr sz="2100" dirty="0">
              <a:latin typeface="Arial"/>
              <a:cs typeface="Arial"/>
            </a:endParaRPr>
          </a:p>
        </p:txBody>
      </p:sp>
      <p:sp>
        <p:nvSpPr>
          <p:cNvPr id="9" name="投影片編號版面配置區 8"/>
          <p:cNvSpPr>
            <a:spLocks noGrp="1"/>
          </p:cNvSpPr>
          <p:nvPr>
            <p:ph type="sldNum" sz="quarter" idx="12"/>
          </p:nvPr>
        </p:nvSpPr>
        <p:spPr/>
        <p:txBody>
          <a:bodyPr/>
          <a:lstStyle/>
          <a:p>
            <a:fld id="{A36E6B7E-3405-4ABC-8F0A-11CAAA034E4E}" type="slidenum">
              <a:rPr lang="zh-TW" altLang="en-US" smtClean="0"/>
              <a:pPr/>
              <a:t>24</a:t>
            </a:fld>
            <a:endParaRPr lang="zh-TW" altLang="en-US" dirty="0"/>
          </a:p>
        </p:txBody>
      </p:sp>
    </p:spTree>
    <p:extLst>
      <p:ext uri="{BB962C8B-B14F-4D97-AF65-F5344CB8AC3E}">
        <p14:creationId xmlns:p14="http://schemas.microsoft.com/office/powerpoint/2010/main" val="416651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66892" y="6011552"/>
            <a:ext cx="1072520" cy="26395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3568" y="1772816"/>
            <a:ext cx="6936191" cy="4083169"/>
          </a:xfrm>
          <a:prstGeom prst="rect">
            <a:avLst/>
          </a:prstGeom>
        </p:spPr>
        <p:txBody>
          <a:bodyPr vert="horz" wrap="square" lIns="0" tIns="0" rIns="0" bIns="0" rtlCol="0">
            <a:spAutoFit/>
          </a:bodyPr>
          <a:lstStyle/>
          <a:p>
            <a:pPr marL="11132">
              <a:tabLst>
                <a:tab pos="311127" algn="l"/>
              </a:tabLst>
            </a:pPr>
            <a:r>
              <a:rPr sz="2800" dirty="0">
                <a:latin typeface="DFKai-SB" charset="0"/>
                <a:ea typeface="DFKai-SB" charset="0"/>
                <a:cs typeface="DFKai-SB" charset="0"/>
              </a:rPr>
              <a:t>•	線上申報</a:t>
            </a:r>
          </a:p>
          <a:p>
            <a:pPr marL="411311">
              <a:spcBef>
                <a:spcPts val="600"/>
              </a:spcBef>
            </a:pPr>
            <a:r>
              <a:rPr sz="2500" spc="-4" dirty="0">
                <a:latin typeface="DFKai-SB" charset="0"/>
                <a:ea typeface="DFKai-SB" charset="0"/>
                <a:cs typeface="DFKai-SB" charset="0"/>
              </a:rPr>
              <a:t>–</a:t>
            </a:r>
            <a:r>
              <a:rPr sz="2500" spc="-127" dirty="0">
                <a:latin typeface="DFKai-SB" charset="0"/>
                <a:ea typeface="DFKai-SB" charset="0"/>
                <a:cs typeface="DFKai-SB" charset="0"/>
              </a:rPr>
              <a:t> </a:t>
            </a:r>
            <a:r>
              <a:rPr sz="2500" spc="-4" dirty="0">
                <a:latin typeface="DFKai-SB" charset="0"/>
                <a:ea typeface="DFKai-SB" charset="0"/>
                <a:cs typeface="DFKai-SB" charset="0"/>
              </a:rPr>
              <a:t>在網站上填寫學校之運作紀錄。(一次一筆)</a:t>
            </a:r>
            <a:endParaRPr sz="2500" dirty="0">
              <a:latin typeface="DFKai-SB" charset="0"/>
              <a:ea typeface="DFKai-SB" charset="0"/>
              <a:cs typeface="DFKai-SB" charset="0"/>
            </a:endParaRPr>
          </a:p>
          <a:p>
            <a:pPr marL="11132">
              <a:spcBef>
                <a:spcPts val="2174"/>
              </a:spcBef>
              <a:tabLst>
                <a:tab pos="311127" algn="l"/>
              </a:tabLst>
            </a:pPr>
            <a:r>
              <a:rPr sz="2800" dirty="0">
                <a:latin typeface="DFKai-SB" charset="0"/>
                <a:ea typeface="DFKai-SB" charset="0"/>
                <a:cs typeface="DFKai-SB" charset="0"/>
              </a:rPr>
              <a:t>•	批次申報</a:t>
            </a:r>
          </a:p>
          <a:p>
            <a:pPr marL="662884" marR="74025" indent="-251573">
              <a:spcBef>
                <a:spcPts val="600"/>
              </a:spcBef>
            </a:pPr>
            <a:r>
              <a:rPr sz="2500" spc="-4" dirty="0">
                <a:latin typeface="DFKai-SB" charset="0"/>
                <a:ea typeface="DFKai-SB" charset="0"/>
                <a:cs typeface="DFKai-SB" charset="0"/>
              </a:rPr>
              <a:t>–</a:t>
            </a:r>
            <a:r>
              <a:rPr sz="2500" spc="-114" dirty="0">
                <a:latin typeface="DFKai-SB" charset="0"/>
                <a:ea typeface="DFKai-SB" charset="0"/>
                <a:cs typeface="DFKai-SB" charset="0"/>
              </a:rPr>
              <a:t> </a:t>
            </a:r>
            <a:r>
              <a:rPr sz="2500" spc="-4" dirty="0">
                <a:latin typeface="DFKai-SB" charset="0"/>
                <a:ea typeface="DFKai-SB" charset="0"/>
                <a:cs typeface="DFKai-SB" charset="0"/>
              </a:rPr>
              <a:t>以Excel檔紀錄學校運作紀錄，再將檔案送到網  站，進行申報作業。(一次一筆)</a:t>
            </a:r>
            <a:endParaRPr sz="2500" dirty="0">
              <a:latin typeface="DFKai-SB" charset="0"/>
              <a:ea typeface="DFKai-SB" charset="0"/>
              <a:cs typeface="DFKai-SB" charset="0"/>
            </a:endParaRPr>
          </a:p>
          <a:p>
            <a:pPr>
              <a:spcBef>
                <a:spcPts val="4"/>
              </a:spcBef>
            </a:pPr>
            <a:endParaRPr sz="2300" dirty="0">
              <a:latin typeface="DFKai-SB" charset="0"/>
              <a:ea typeface="DFKai-SB" charset="0"/>
              <a:cs typeface="DFKai-SB" charset="0"/>
            </a:endParaRPr>
          </a:p>
          <a:p>
            <a:pPr marL="11132">
              <a:tabLst>
                <a:tab pos="311127" algn="l"/>
              </a:tabLst>
            </a:pPr>
            <a:r>
              <a:rPr sz="2800" dirty="0">
                <a:latin typeface="DFKai-SB" charset="0"/>
                <a:ea typeface="DFKai-SB" charset="0"/>
                <a:cs typeface="DFKai-SB" charset="0"/>
              </a:rPr>
              <a:t>•	運作無變動申報</a:t>
            </a:r>
          </a:p>
          <a:p>
            <a:pPr marL="411311">
              <a:spcBef>
                <a:spcPts val="600"/>
              </a:spcBef>
            </a:pPr>
            <a:r>
              <a:rPr sz="2500" spc="-4" dirty="0">
                <a:latin typeface="DFKai-SB" charset="0"/>
                <a:ea typeface="DFKai-SB" charset="0"/>
                <a:cs typeface="DFKai-SB" charset="0"/>
              </a:rPr>
              <a:t>–</a:t>
            </a:r>
            <a:r>
              <a:rPr sz="2500" spc="-110" dirty="0">
                <a:latin typeface="DFKai-SB" charset="0"/>
                <a:ea typeface="DFKai-SB" charset="0"/>
                <a:cs typeface="DFKai-SB" charset="0"/>
              </a:rPr>
              <a:t> </a:t>
            </a:r>
            <a:r>
              <a:rPr sz="2500" spc="-4" dirty="0">
                <a:latin typeface="DFKai-SB" charset="0"/>
                <a:ea typeface="DFKai-SB" charset="0"/>
                <a:cs typeface="DFKai-SB" charset="0"/>
              </a:rPr>
              <a:t>多筆毒化物同時申報成當季運作量無變動(多筆)</a:t>
            </a:r>
            <a:endParaRPr sz="2500" dirty="0">
              <a:latin typeface="DFKai-SB" charset="0"/>
              <a:ea typeface="DFKai-SB" charset="0"/>
              <a:cs typeface="DFKai-SB" charset="0"/>
            </a:endParaRPr>
          </a:p>
        </p:txBody>
      </p:sp>
      <p:sp>
        <p:nvSpPr>
          <p:cNvPr id="4" name="object 4"/>
          <p:cNvSpPr txBox="1">
            <a:spLocks noGrp="1"/>
          </p:cNvSpPr>
          <p:nvPr>
            <p:ph type="title"/>
          </p:nvPr>
        </p:nvSpPr>
        <p:spPr>
          <a:xfrm>
            <a:off x="457200" y="274638"/>
            <a:ext cx="8229600" cy="658654"/>
          </a:xfrm>
          <a:prstGeom prst="rect">
            <a:avLst/>
          </a:prstGeom>
        </p:spPr>
        <p:txBody>
          <a:bodyPr vert="horz" wrap="square" lIns="0" tIns="118884" rIns="0" bIns="0" rtlCol="0">
            <a:spAutoFit/>
          </a:bodyPr>
          <a:lstStyle/>
          <a:p>
            <a:pPr marL="225970"/>
            <a:r>
              <a:rPr sz="3500" spc="-4" dirty="0">
                <a:solidFill>
                  <a:srgbClr val="0000FF"/>
                </a:solidFill>
                <a:latin typeface="PMingLiU"/>
                <a:cs typeface="PMingLiU"/>
              </a:rPr>
              <a:t>申報方式</a:t>
            </a:r>
            <a:endParaRPr sz="3500" dirty="0">
              <a:latin typeface="PMingLiU"/>
              <a:cs typeface="PMingLiU"/>
            </a:endParaRPr>
          </a:p>
        </p:txBody>
      </p:sp>
      <p:sp>
        <p:nvSpPr>
          <p:cNvPr id="5" name="object 5"/>
          <p:cNvSpPr/>
          <p:nvPr/>
        </p:nvSpPr>
        <p:spPr>
          <a:xfrm>
            <a:off x="4224298" y="4253499"/>
            <a:ext cx="2999847" cy="6362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82905" y="4253499"/>
            <a:ext cx="3082631" cy="708232"/>
          </a:xfrm>
          <a:custGeom>
            <a:avLst/>
            <a:gdLst/>
            <a:ahLst/>
            <a:cxnLst/>
            <a:rect l="l" t="t" r="r" b="b"/>
            <a:pathLst>
              <a:path w="3771900" h="957579">
                <a:moveTo>
                  <a:pt x="3765804" y="0"/>
                </a:moveTo>
                <a:lnTo>
                  <a:pt x="4572" y="0"/>
                </a:lnTo>
                <a:lnTo>
                  <a:pt x="0" y="6095"/>
                </a:lnTo>
                <a:lnTo>
                  <a:pt x="0" y="952499"/>
                </a:lnTo>
                <a:lnTo>
                  <a:pt x="4572" y="957071"/>
                </a:lnTo>
                <a:lnTo>
                  <a:pt x="3765804" y="957071"/>
                </a:lnTo>
                <a:lnTo>
                  <a:pt x="3771900" y="952499"/>
                </a:lnTo>
                <a:lnTo>
                  <a:pt x="3771900" y="944879"/>
                </a:lnTo>
                <a:lnTo>
                  <a:pt x="24384" y="944879"/>
                </a:lnTo>
                <a:lnTo>
                  <a:pt x="12192" y="932687"/>
                </a:lnTo>
                <a:lnTo>
                  <a:pt x="24384" y="932687"/>
                </a:lnTo>
                <a:lnTo>
                  <a:pt x="24384" y="25907"/>
                </a:lnTo>
                <a:lnTo>
                  <a:pt x="12192" y="25907"/>
                </a:lnTo>
                <a:lnTo>
                  <a:pt x="24384" y="12191"/>
                </a:lnTo>
                <a:lnTo>
                  <a:pt x="3771900" y="12191"/>
                </a:lnTo>
                <a:lnTo>
                  <a:pt x="3771900" y="6095"/>
                </a:lnTo>
                <a:lnTo>
                  <a:pt x="3765804" y="0"/>
                </a:lnTo>
                <a:close/>
              </a:path>
              <a:path w="3771900" h="957579">
                <a:moveTo>
                  <a:pt x="24384" y="932687"/>
                </a:moveTo>
                <a:lnTo>
                  <a:pt x="12192" y="932687"/>
                </a:lnTo>
                <a:lnTo>
                  <a:pt x="24384" y="944879"/>
                </a:lnTo>
                <a:lnTo>
                  <a:pt x="24384" y="932687"/>
                </a:lnTo>
                <a:close/>
              </a:path>
              <a:path w="3771900" h="957579">
                <a:moveTo>
                  <a:pt x="3745991" y="932687"/>
                </a:moveTo>
                <a:lnTo>
                  <a:pt x="24384" y="932687"/>
                </a:lnTo>
                <a:lnTo>
                  <a:pt x="24384" y="944879"/>
                </a:lnTo>
                <a:lnTo>
                  <a:pt x="3745991" y="944879"/>
                </a:lnTo>
                <a:lnTo>
                  <a:pt x="3745991" y="932687"/>
                </a:lnTo>
                <a:close/>
              </a:path>
              <a:path w="3771900" h="957579">
                <a:moveTo>
                  <a:pt x="3745991" y="12191"/>
                </a:moveTo>
                <a:lnTo>
                  <a:pt x="3745991" y="944879"/>
                </a:lnTo>
                <a:lnTo>
                  <a:pt x="3759708" y="932687"/>
                </a:lnTo>
                <a:lnTo>
                  <a:pt x="3771900" y="932687"/>
                </a:lnTo>
                <a:lnTo>
                  <a:pt x="3771900" y="25907"/>
                </a:lnTo>
                <a:lnTo>
                  <a:pt x="3759708" y="25907"/>
                </a:lnTo>
                <a:lnTo>
                  <a:pt x="3745991" y="12191"/>
                </a:lnTo>
                <a:close/>
              </a:path>
              <a:path w="3771900" h="957579">
                <a:moveTo>
                  <a:pt x="3771900" y="932687"/>
                </a:moveTo>
                <a:lnTo>
                  <a:pt x="3759708" y="932687"/>
                </a:lnTo>
                <a:lnTo>
                  <a:pt x="3745991" y="944879"/>
                </a:lnTo>
                <a:lnTo>
                  <a:pt x="3771900" y="944879"/>
                </a:lnTo>
                <a:lnTo>
                  <a:pt x="3771900" y="932687"/>
                </a:lnTo>
                <a:close/>
              </a:path>
              <a:path w="3771900" h="957579">
                <a:moveTo>
                  <a:pt x="24384" y="12191"/>
                </a:moveTo>
                <a:lnTo>
                  <a:pt x="12192" y="25907"/>
                </a:lnTo>
                <a:lnTo>
                  <a:pt x="24384" y="25907"/>
                </a:lnTo>
                <a:lnTo>
                  <a:pt x="24384" y="12191"/>
                </a:lnTo>
                <a:close/>
              </a:path>
              <a:path w="3771900" h="957579">
                <a:moveTo>
                  <a:pt x="3745991" y="12191"/>
                </a:moveTo>
                <a:lnTo>
                  <a:pt x="24384" y="12191"/>
                </a:lnTo>
                <a:lnTo>
                  <a:pt x="24384" y="25907"/>
                </a:lnTo>
                <a:lnTo>
                  <a:pt x="3745991" y="25907"/>
                </a:lnTo>
                <a:lnTo>
                  <a:pt x="3745991" y="12191"/>
                </a:lnTo>
                <a:close/>
              </a:path>
              <a:path w="3771900" h="957579">
                <a:moveTo>
                  <a:pt x="3771900" y="12191"/>
                </a:moveTo>
                <a:lnTo>
                  <a:pt x="3745991" y="12191"/>
                </a:lnTo>
                <a:lnTo>
                  <a:pt x="3759708" y="25907"/>
                </a:lnTo>
                <a:lnTo>
                  <a:pt x="3771900" y="25907"/>
                </a:lnTo>
                <a:lnTo>
                  <a:pt x="3771900" y="12191"/>
                </a:lnTo>
                <a:close/>
              </a:path>
            </a:pathLst>
          </a:custGeom>
          <a:solidFill>
            <a:srgbClr val="333399"/>
          </a:solidFill>
        </p:spPr>
        <p:txBody>
          <a:bodyPr wrap="square" lIns="0" tIns="0" rIns="0" bIns="0" rtlCol="0"/>
          <a:lstStyle/>
          <a:p>
            <a:endParaRPr/>
          </a:p>
        </p:txBody>
      </p:sp>
      <p:sp>
        <p:nvSpPr>
          <p:cNvPr id="7" name="object 7"/>
          <p:cNvSpPr/>
          <p:nvPr/>
        </p:nvSpPr>
        <p:spPr>
          <a:xfrm>
            <a:off x="4047687" y="1444153"/>
            <a:ext cx="3548650" cy="6166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026835" y="1422042"/>
            <a:ext cx="3641510" cy="638806"/>
          </a:xfrm>
          <a:custGeom>
            <a:avLst/>
            <a:gdLst/>
            <a:ahLst/>
            <a:cxnLst/>
            <a:rect l="l" t="t" r="r" b="b"/>
            <a:pathLst>
              <a:path w="4354195" h="876300">
                <a:moveTo>
                  <a:pt x="4347972" y="0"/>
                </a:moveTo>
                <a:lnTo>
                  <a:pt x="4572" y="0"/>
                </a:lnTo>
                <a:lnTo>
                  <a:pt x="0" y="4571"/>
                </a:lnTo>
                <a:lnTo>
                  <a:pt x="0" y="870203"/>
                </a:lnTo>
                <a:lnTo>
                  <a:pt x="4572" y="876299"/>
                </a:lnTo>
                <a:lnTo>
                  <a:pt x="4347972" y="876299"/>
                </a:lnTo>
                <a:lnTo>
                  <a:pt x="4354068" y="870203"/>
                </a:lnTo>
                <a:lnTo>
                  <a:pt x="4354068" y="864107"/>
                </a:lnTo>
                <a:lnTo>
                  <a:pt x="24384" y="864107"/>
                </a:lnTo>
                <a:lnTo>
                  <a:pt x="12192" y="850391"/>
                </a:lnTo>
                <a:lnTo>
                  <a:pt x="24384" y="850391"/>
                </a:lnTo>
                <a:lnTo>
                  <a:pt x="24384" y="24383"/>
                </a:lnTo>
                <a:lnTo>
                  <a:pt x="12192" y="24383"/>
                </a:lnTo>
                <a:lnTo>
                  <a:pt x="24384" y="12191"/>
                </a:lnTo>
                <a:lnTo>
                  <a:pt x="4354068" y="12191"/>
                </a:lnTo>
                <a:lnTo>
                  <a:pt x="4354068" y="4571"/>
                </a:lnTo>
                <a:lnTo>
                  <a:pt x="4347972" y="0"/>
                </a:lnTo>
                <a:close/>
              </a:path>
              <a:path w="4354195" h="876300">
                <a:moveTo>
                  <a:pt x="24384" y="850391"/>
                </a:moveTo>
                <a:lnTo>
                  <a:pt x="12192" y="850391"/>
                </a:lnTo>
                <a:lnTo>
                  <a:pt x="24384" y="864107"/>
                </a:lnTo>
                <a:lnTo>
                  <a:pt x="24384" y="850391"/>
                </a:lnTo>
                <a:close/>
              </a:path>
              <a:path w="4354195" h="876300">
                <a:moveTo>
                  <a:pt x="4328160" y="850391"/>
                </a:moveTo>
                <a:lnTo>
                  <a:pt x="24384" y="850391"/>
                </a:lnTo>
                <a:lnTo>
                  <a:pt x="24384" y="864107"/>
                </a:lnTo>
                <a:lnTo>
                  <a:pt x="4328160" y="864107"/>
                </a:lnTo>
                <a:lnTo>
                  <a:pt x="4328160" y="850391"/>
                </a:lnTo>
                <a:close/>
              </a:path>
              <a:path w="4354195" h="876300">
                <a:moveTo>
                  <a:pt x="4328160" y="12191"/>
                </a:moveTo>
                <a:lnTo>
                  <a:pt x="4328160" y="864107"/>
                </a:lnTo>
                <a:lnTo>
                  <a:pt x="4340352" y="850391"/>
                </a:lnTo>
                <a:lnTo>
                  <a:pt x="4354068" y="850391"/>
                </a:lnTo>
                <a:lnTo>
                  <a:pt x="4354068" y="24383"/>
                </a:lnTo>
                <a:lnTo>
                  <a:pt x="4340352" y="24383"/>
                </a:lnTo>
                <a:lnTo>
                  <a:pt x="4328160" y="12191"/>
                </a:lnTo>
                <a:close/>
              </a:path>
              <a:path w="4354195" h="876300">
                <a:moveTo>
                  <a:pt x="4354068" y="850391"/>
                </a:moveTo>
                <a:lnTo>
                  <a:pt x="4340352" y="850391"/>
                </a:lnTo>
                <a:lnTo>
                  <a:pt x="4328160" y="864107"/>
                </a:lnTo>
                <a:lnTo>
                  <a:pt x="4354068" y="864107"/>
                </a:lnTo>
                <a:lnTo>
                  <a:pt x="4354068" y="850391"/>
                </a:lnTo>
                <a:close/>
              </a:path>
              <a:path w="4354195" h="876300">
                <a:moveTo>
                  <a:pt x="24384" y="12191"/>
                </a:moveTo>
                <a:lnTo>
                  <a:pt x="12192" y="24383"/>
                </a:lnTo>
                <a:lnTo>
                  <a:pt x="24384" y="24383"/>
                </a:lnTo>
                <a:lnTo>
                  <a:pt x="24384" y="12191"/>
                </a:lnTo>
                <a:close/>
              </a:path>
              <a:path w="4354195" h="876300">
                <a:moveTo>
                  <a:pt x="4328160" y="12191"/>
                </a:moveTo>
                <a:lnTo>
                  <a:pt x="24384" y="12191"/>
                </a:lnTo>
                <a:lnTo>
                  <a:pt x="24384" y="24383"/>
                </a:lnTo>
                <a:lnTo>
                  <a:pt x="4328160" y="24383"/>
                </a:lnTo>
                <a:lnTo>
                  <a:pt x="4328160" y="12191"/>
                </a:lnTo>
                <a:close/>
              </a:path>
              <a:path w="4354195" h="876300">
                <a:moveTo>
                  <a:pt x="4354068" y="12191"/>
                </a:moveTo>
                <a:lnTo>
                  <a:pt x="4328160" y="12191"/>
                </a:lnTo>
                <a:lnTo>
                  <a:pt x="4340352" y="24383"/>
                </a:lnTo>
                <a:lnTo>
                  <a:pt x="4354068" y="24383"/>
                </a:lnTo>
                <a:lnTo>
                  <a:pt x="4354068" y="12191"/>
                </a:lnTo>
                <a:close/>
              </a:path>
            </a:pathLst>
          </a:custGeom>
          <a:solidFill>
            <a:srgbClr val="333399"/>
          </a:solidFill>
        </p:spPr>
        <p:txBody>
          <a:bodyPr wrap="square" lIns="0" tIns="0" rIns="0" bIns="0" rtlCol="0"/>
          <a:lstStyle/>
          <a:p>
            <a:endParaRPr/>
          </a:p>
        </p:txBody>
      </p:sp>
      <p:sp>
        <p:nvSpPr>
          <p:cNvPr id="9" name="object 9"/>
          <p:cNvSpPr/>
          <p:nvPr/>
        </p:nvSpPr>
        <p:spPr>
          <a:xfrm>
            <a:off x="4047687" y="2786332"/>
            <a:ext cx="3620658" cy="64266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026836" y="2620205"/>
            <a:ext cx="3641510" cy="664780"/>
          </a:xfrm>
          <a:custGeom>
            <a:avLst/>
            <a:gdLst/>
            <a:ahLst/>
            <a:cxnLst/>
            <a:rect l="l" t="t" r="r" b="b"/>
            <a:pathLst>
              <a:path w="4467225" h="887095">
                <a:moveTo>
                  <a:pt x="4462272" y="0"/>
                </a:moveTo>
                <a:lnTo>
                  <a:pt x="4572" y="0"/>
                </a:lnTo>
                <a:lnTo>
                  <a:pt x="0" y="6095"/>
                </a:lnTo>
                <a:lnTo>
                  <a:pt x="0" y="880871"/>
                </a:lnTo>
                <a:lnTo>
                  <a:pt x="4572" y="886967"/>
                </a:lnTo>
                <a:lnTo>
                  <a:pt x="4462272" y="886967"/>
                </a:lnTo>
                <a:lnTo>
                  <a:pt x="4466844" y="880871"/>
                </a:lnTo>
                <a:lnTo>
                  <a:pt x="4466844" y="874775"/>
                </a:lnTo>
                <a:lnTo>
                  <a:pt x="24384" y="874775"/>
                </a:lnTo>
                <a:lnTo>
                  <a:pt x="12192" y="861059"/>
                </a:lnTo>
                <a:lnTo>
                  <a:pt x="24384" y="861059"/>
                </a:lnTo>
                <a:lnTo>
                  <a:pt x="24384" y="24383"/>
                </a:lnTo>
                <a:lnTo>
                  <a:pt x="12192" y="24383"/>
                </a:lnTo>
                <a:lnTo>
                  <a:pt x="24384" y="12191"/>
                </a:lnTo>
                <a:lnTo>
                  <a:pt x="4466844" y="12191"/>
                </a:lnTo>
                <a:lnTo>
                  <a:pt x="4466844" y="6095"/>
                </a:lnTo>
                <a:lnTo>
                  <a:pt x="4462272" y="0"/>
                </a:lnTo>
                <a:close/>
              </a:path>
              <a:path w="4467225" h="887095">
                <a:moveTo>
                  <a:pt x="24384" y="861059"/>
                </a:moveTo>
                <a:lnTo>
                  <a:pt x="12192" y="861059"/>
                </a:lnTo>
                <a:lnTo>
                  <a:pt x="24384" y="874775"/>
                </a:lnTo>
                <a:lnTo>
                  <a:pt x="24384" y="861059"/>
                </a:lnTo>
                <a:close/>
              </a:path>
              <a:path w="4467225" h="887095">
                <a:moveTo>
                  <a:pt x="4442460" y="861059"/>
                </a:moveTo>
                <a:lnTo>
                  <a:pt x="24384" y="861059"/>
                </a:lnTo>
                <a:lnTo>
                  <a:pt x="24384" y="874775"/>
                </a:lnTo>
                <a:lnTo>
                  <a:pt x="4442460" y="874775"/>
                </a:lnTo>
                <a:lnTo>
                  <a:pt x="4442460" y="861059"/>
                </a:lnTo>
                <a:close/>
              </a:path>
              <a:path w="4467225" h="887095">
                <a:moveTo>
                  <a:pt x="4442460" y="12191"/>
                </a:moveTo>
                <a:lnTo>
                  <a:pt x="4442460" y="874775"/>
                </a:lnTo>
                <a:lnTo>
                  <a:pt x="4454652" y="861059"/>
                </a:lnTo>
                <a:lnTo>
                  <a:pt x="4466844" y="861059"/>
                </a:lnTo>
                <a:lnTo>
                  <a:pt x="4466844" y="24383"/>
                </a:lnTo>
                <a:lnTo>
                  <a:pt x="4454652" y="24383"/>
                </a:lnTo>
                <a:lnTo>
                  <a:pt x="4442460" y="12191"/>
                </a:lnTo>
                <a:close/>
              </a:path>
              <a:path w="4467225" h="887095">
                <a:moveTo>
                  <a:pt x="4466844" y="861059"/>
                </a:moveTo>
                <a:lnTo>
                  <a:pt x="4454652" y="861059"/>
                </a:lnTo>
                <a:lnTo>
                  <a:pt x="4442460" y="874775"/>
                </a:lnTo>
                <a:lnTo>
                  <a:pt x="4466844" y="874775"/>
                </a:lnTo>
                <a:lnTo>
                  <a:pt x="4466844" y="861059"/>
                </a:lnTo>
                <a:close/>
              </a:path>
              <a:path w="4467225" h="887095">
                <a:moveTo>
                  <a:pt x="24384" y="12191"/>
                </a:moveTo>
                <a:lnTo>
                  <a:pt x="12192" y="24383"/>
                </a:lnTo>
                <a:lnTo>
                  <a:pt x="24384" y="24383"/>
                </a:lnTo>
                <a:lnTo>
                  <a:pt x="24384" y="12191"/>
                </a:lnTo>
                <a:close/>
              </a:path>
              <a:path w="4467225" h="887095">
                <a:moveTo>
                  <a:pt x="4442460" y="12191"/>
                </a:moveTo>
                <a:lnTo>
                  <a:pt x="24384" y="12191"/>
                </a:lnTo>
                <a:lnTo>
                  <a:pt x="24384" y="24383"/>
                </a:lnTo>
                <a:lnTo>
                  <a:pt x="4442460" y="24383"/>
                </a:lnTo>
                <a:lnTo>
                  <a:pt x="4442460" y="12191"/>
                </a:lnTo>
                <a:close/>
              </a:path>
              <a:path w="4467225" h="887095">
                <a:moveTo>
                  <a:pt x="4466844" y="12191"/>
                </a:moveTo>
                <a:lnTo>
                  <a:pt x="4442460" y="12191"/>
                </a:lnTo>
                <a:lnTo>
                  <a:pt x="4454652" y="24383"/>
                </a:lnTo>
                <a:lnTo>
                  <a:pt x="4466844" y="24383"/>
                </a:lnTo>
                <a:lnTo>
                  <a:pt x="4466844" y="12191"/>
                </a:lnTo>
                <a:close/>
              </a:path>
            </a:pathLst>
          </a:custGeom>
          <a:solidFill>
            <a:srgbClr val="333399"/>
          </a:solidFill>
        </p:spPr>
        <p:txBody>
          <a:bodyPr wrap="square" lIns="0" tIns="0" rIns="0" bIns="0" rtlCol="0"/>
          <a:lstStyle/>
          <a:p>
            <a:endParaRPr/>
          </a:p>
        </p:txBody>
      </p:sp>
      <p:sp>
        <p:nvSpPr>
          <p:cNvPr id="14" name="投影片編號版面配置區 13"/>
          <p:cNvSpPr>
            <a:spLocks noGrp="1"/>
          </p:cNvSpPr>
          <p:nvPr>
            <p:ph type="sldNum" sz="quarter" idx="12"/>
          </p:nvPr>
        </p:nvSpPr>
        <p:spPr/>
        <p:txBody>
          <a:bodyPr/>
          <a:lstStyle/>
          <a:p>
            <a:fld id="{A36E6B7E-3405-4ABC-8F0A-11CAAA034E4E}" type="slidenum">
              <a:rPr lang="zh-TW" altLang="en-US" smtClean="0"/>
              <a:pPr/>
              <a:t>25</a:t>
            </a:fld>
            <a:endParaRPr lang="zh-TW" altLang="en-US" dirty="0"/>
          </a:p>
        </p:txBody>
      </p:sp>
    </p:spTree>
    <p:extLst>
      <p:ext uri="{BB962C8B-B14F-4D97-AF65-F5344CB8AC3E}">
        <p14:creationId xmlns:p14="http://schemas.microsoft.com/office/powerpoint/2010/main" val="147866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毒品危害防制條例 </a:t>
            </a:r>
            <a:r>
              <a:rPr lang="en-US" altLang="zh-TW" sz="2000" dirty="0"/>
              <a:t>(</a:t>
            </a:r>
            <a:r>
              <a:rPr lang="zh-TW" altLang="en-US" sz="2000" dirty="0"/>
              <a:t>經濟部</a:t>
            </a:r>
            <a:r>
              <a:rPr lang="en-US" altLang="zh-TW" sz="2000" dirty="0"/>
              <a:t>)</a:t>
            </a:r>
            <a:endParaRPr lang="zh-TW" altLang="en-US" dirty="0"/>
          </a:p>
        </p:txBody>
      </p:sp>
      <p:sp>
        <p:nvSpPr>
          <p:cNvPr id="3" name="內容版面配置區 2"/>
          <p:cNvSpPr>
            <a:spLocks noGrp="1"/>
          </p:cNvSpPr>
          <p:nvPr>
            <p:ph idx="1"/>
          </p:nvPr>
        </p:nvSpPr>
        <p:spPr/>
        <p:txBody>
          <a:bodyPr/>
          <a:lstStyle/>
          <a:p>
            <a:pPr marL="450850" indent="-450850">
              <a:lnSpc>
                <a:spcPct val="130000"/>
              </a:lnSpc>
              <a:spcBef>
                <a:spcPts val="0"/>
              </a:spcBef>
            </a:pPr>
            <a:r>
              <a:rPr lang="zh-TW" altLang="en-US" dirty="0">
                <a:latin typeface="標楷體" panose="03000509000000000000" pitchFamily="65" charset="-120"/>
              </a:rPr>
              <a:t>第 </a:t>
            </a:r>
            <a:r>
              <a:rPr lang="en-US" altLang="zh-TW" dirty="0"/>
              <a:t>31</a:t>
            </a:r>
            <a:r>
              <a:rPr lang="en-US" altLang="zh-TW" dirty="0">
                <a:latin typeface="標楷體" panose="03000509000000000000" pitchFamily="65" charset="-120"/>
              </a:rPr>
              <a:t> </a:t>
            </a:r>
            <a:r>
              <a:rPr lang="zh-TW" altLang="en-US" dirty="0">
                <a:latin typeface="標楷體" panose="03000509000000000000" pitchFamily="65" charset="-120"/>
              </a:rPr>
              <a:t>條 經濟部為防制</a:t>
            </a:r>
            <a:r>
              <a:rPr lang="zh-TW" altLang="en-US" u="sng" dirty="0">
                <a:solidFill>
                  <a:srgbClr val="C00000"/>
                </a:solidFill>
                <a:latin typeface="標楷體" panose="03000509000000000000" pitchFamily="65" charset="-120"/>
              </a:rPr>
              <a:t>先驅化學品</a:t>
            </a:r>
            <a:r>
              <a:rPr lang="zh-TW" altLang="en-US" dirty="0">
                <a:latin typeface="標楷體" panose="03000509000000000000" pitchFamily="65" charset="-120"/>
              </a:rPr>
              <a:t>之</a:t>
            </a:r>
            <a:r>
              <a:rPr lang="zh-TW" altLang="en-US" dirty="0">
                <a:solidFill>
                  <a:srgbClr val="C00000"/>
                </a:solidFill>
                <a:latin typeface="標楷體" panose="03000509000000000000" pitchFamily="65" charset="-120"/>
              </a:rPr>
              <a:t>工業原料</a:t>
            </a:r>
            <a:r>
              <a:rPr lang="zh-TW" altLang="en-US" dirty="0">
                <a:latin typeface="標楷體" panose="03000509000000000000" pitchFamily="65" charset="-120"/>
              </a:rPr>
              <a:t>流供製造毒品，得命廠商</a:t>
            </a:r>
            <a:r>
              <a:rPr lang="zh-TW" altLang="en-US" u="sng" dirty="0">
                <a:solidFill>
                  <a:srgbClr val="FF0000"/>
                </a:solidFill>
                <a:latin typeface="標楷體" panose="03000509000000000000" pitchFamily="65" charset="-120"/>
              </a:rPr>
              <a:t>申報</a:t>
            </a:r>
            <a:r>
              <a:rPr lang="zh-TW" altLang="en-US" dirty="0">
                <a:latin typeface="標楷體" panose="03000509000000000000" pitchFamily="65" charset="-120"/>
              </a:rPr>
              <a:t>該項工業原料之種類及輸出入、生產、銷售、</a:t>
            </a:r>
            <a:r>
              <a:rPr lang="zh-TW" altLang="en-US" u="sng" dirty="0">
                <a:latin typeface="標楷體" panose="03000509000000000000" pitchFamily="65" charset="-120"/>
              </a:rPr>
              <a:t>使用</a:t>
            </a:r>
            <a:r>
              <a:rPr lang="zh-TW" altLang="en-US" dirty="0">
                <a:latin typeface="標楷體" panose="03000509000000000000" pitchFamily="65" charset="-120"/>
              </a:rPr>
              <a:t>、</a:t>
            </a:r>
            <a:r>
              <a:rPr lang="zh-TW" altLang="en-US" u="sng" dirty="0">
                <a:latin typeface="標楷體" panose="03000509000000000000" pitchFamily="65" charset="-120"/>
              </a:rPr>
              <a:t>貯存</a:t>
            </a:r>
            <a:r>
              <a:rPr lang="zh-TW" altLang="en-US" dirty="0">
                <a:latin typeface="標楷體" panose="03000509000000000000" pitchFamily="65" charset="-120"/>
              </a:rPr>
              <a:t>之流程、</a:t>
            </a:r>
            <a:r>
              <a:rPr lang="zh-TW" altLang="en-US" u="sng" dirty="0">
                <a:solidFill>
                  <a:srgbClr val="C00000"/>
                </a:solidFill>
                <a:latin typeface="標楷體" panose="03000509000000000000" pitchFamily="65" charset="-120"/>
              </a:rPr>
              <a:t>數量</a:t>
            </a:r>
            <a:r>
              <a:rPr lang="zh-TW" altLang="en-US" dirty="0">
                <a:latin typeface="標楷體" panose="03000509000000000000" pitchFamily="65" charset="-120"/>
              </a:rPr>
              <a:t>，</a:t>
            </a:r>
            <a:r>
              <a:rPr lang="en-US" altLang="zh-TW" dirty="0">
                <a:latin typeface="標楷體" panose="03000509000000000000" pitchFamily="65" charset="-120"/>
              </a:rPr>
              <a:t>......</a:t>
            </a:r>
            <a:r>
              <a:rPr lang="zh-TW" altLang="en-US" dirty="0">
                <a:latin typeface="標楷體" panose="03000509000000000000" pitchFamily="65" charset="-120"/>
              </a:rPr>
              <a:t>不為申報者，處新臺幣三萬元以上三十萬元以下罰鍰</a:t>
            </a:r>
            <a:r>
              <a:rPr lang="en-US" altLang="zh-TW" dirty="0">
                <a:latin typeface="標楷體" panose="03000509000000000000" pitchFamily="65" charset="-120"/>
              </a:rPr>
              <a:t>...</a:t>
            </a:r>
            <a:r>
              <a:rPr lang="zh-TW" altLang="en-US" dirty="0">
                <a:latin typeface="標楷體" panose="03000509000000000000" pitchFamily="65" charset="-120"/>
              </a:rPr>
              <a:t>。 </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26</a:t>
            </a:fld>
            <a:endParaRPr lang="zh-TW" altLang="en-US" dirty="0"/>
          </a:p>
        </p:txBody>
      </p:sp>
    </p:spTree>
    <p:extLst>
      <p:ext uri="{BB962C8B-B14F-4D97-AF65-F5344CB8AC3E}">
        <p14:creationId xmlns:p14="http://schemas.microsoft.com/office/powerpoint/2010/main" val="426382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66892" y="6011552"/>
            <a:ext cx="1072520" cy="26395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8046" y="368524"/>
            <a:ext cx="7687909" cy="618190"/>
          </a:xfrm>
          <a:prstGeom prst="rect">
            <a:avLst/>
          </a:prstGeom>
        </p:spPr>
        <p:txBody>
          <a:bodyPr vert="horz" wrap="square" lIns="0" tIns="78811" rIns="0" bIns="0" rtlCol="0">
            <a:spAutoFit/>
          </a:bodyPr>
          <a:lstStyle/>
          <a:p>
            <a:pPr marL="136361"/>
            <a:r>
              <a:rPr lang="zh-TW" altLang="en-US" sz="3500" b="1" dirty="0" smtClean="0">
                <a:latin typeface="PMingLiU"/>
                <a:cs typeface="PMingLiU"/>
              </a:rPr>
              <a:t>毒性化學物質申報</a:t>
            </a:r>
            <a:r>
              <a:rPr sz="3500" b="1" spc="-4" dirty="0" smtClean="0">
                <a:latin typeface="PMingLiU"/>
                <a:cs typeface="PMingLiU"/>
              </a:rPr>
              <a:t>運作申報時間說明</a:t>
            </a:r>
            <a:endParaRPr sz="3500" b="1" dirty="0">
              <a:latin typeface="PMingLiU"/>
              <a:cs typeface="PMingLiU"/>
            </a:endParaRPr>
          </a:p>
        </p:txBody>
      </p:sp>
      <p:sp>
        <p:nvSpPr>
          <p:cNvPr id="4" name="object 4"/>
          <p:cNvSpPr txBox="1">
            <a:spLocks noGrp="1"/>
          </p:cNvSpPr>
          <p:nvPr>
            <p:ph type="body" idx="1"/>
          </p:nvPr>
        </p:nvSpPr>
        <p:spPr>
          <a:xfrm>
            <a:off x="508188" y="1340768"/>
            <a:ext cx="7931224" cy="4363593"/>
          </a:xfrm>
          <a:prstGeom prst="rect">
            <a:avLst/>
          </a:prstGeom>
        </p:spPr>
        <p:txBody>
          <a:bodyPr vert="horz" wrap="square" lIns="0" tIns="275172" rIns="0" bIns="0" rtlCol="0">
            <a:spAutoFit/>
          </a:bodyPr>
          <a:lstStyle/>
          <a:p>
            <a:pPr marL="133579">
              <a:buFont typeface="Wingdings" pitchFamily="2" charset="2"/>
              <a:buChar char="l"/>
            </a:pPr>
            <a:r>
              <a:rPr sz="2200" spc="-22" dirty="0" smtClean="0">
                <a:latin typeface="Times New Roman"/>
                <a:cs typeface="Times New Roman"/>
              </a:rPr>
              <a:t> </a:t>
            </a:r>
            <a:r>
              <a:rPr spc="-4" dirty="0"/>
              <a:t>每年</a:t>
            </a:r>
            <a:r>
              <a:rPr spc="-4" dirty="0">
                <a:latin typeface="Arial"/>
                <a:cs typeface="Arial"/>
              </a:rPr>
              <a:t>4</a:t>
            </a:r>
            <a:r>
              <a:rPr spc="-4" dirty="0"/>
              <a:t>月</a:t>
            </a:r>
            <a:r>
              <a:rPr spc="-4" dirty="0">
                <a:latin typeface="Arial"/>
                <a:cs typeface="Arial"/>
              </a:rPr>
              <a:t>1</a:t>
            </a:r>
            <a:r>
              <a:rPr spc="-4" dirty="0"/>
              <a:t>日</a:t>
            </a:r>
            <a:r>
              <a:rPr spc="-4" dirty="0">
                <a:latin typeface="Arial"/>
                <a:cs typeface="Arial"/>
              </a:rPr>
              <a:t>~4</a:t>
            </a:r>
            <a:r>
              <a:rPr spc="-4" dirty="0"/>
              <a:t>月</a:t>
            </a:r>
            <a:r>
              <a:rPr spc="-4" dirty="0">
                <a:latin typeface="Arial"/>
                <a:cs typeface="Arial"/>
              </a:rPr>
              <a:t>30</a:t>
            </a:r>
            <a:r>
              <a:rPr spc="-4" dirty="0"/>
              <a:t>日</a:t>
            </a:r>
            <a:r>
              <a:rPr spc="-4" dirty="0">
                <a:latin typeface="Arial"/>
                <a:cs typeface="Arial"/>
              </a:rPr>
              <a:t>(</a:t>
            </a:r>
            <a:r>
              <a:rPr spc="-4" dirty="0"/>
              <a:t>第一季</a:t>
            </a:r>
            <a:r>
              <a:rPr spc="-4" dirty="0">
                <a:latin typeface="Arial"/>
                <a:cs typeface="Arial"/>
              </a:rPr>
              <a:t>)</a:t>
            </a:r>
            <a:r>
              <a:rPr spc="-4" dirty="0"/>
              <a:t>：</a:t>
            </a:r>
            <a:endParaRPr sz="2200" dirty="0">
              <a:latin typeface="Arial"/>
              <a:cs typeface="Arial"/>
            </a:endParaRPr>
          </a:p>
          <a:p>
            <a:pPr marL="534314">
              <a:spcBef>
                <a:spcPts val="600"/>
              </a:spcBef>
              <a:buFont typeface="Wingdings" pitchFamily="2" charset="2"/>
              <a:buChar char="l"/>
            </a:pPr>
            <a:r>
              <a:rPr sz="2000" spc="-140" dirty="0" smtClean="0">
                <a:solidFill>
                  <a:srgbClr val="0000FF"/>
                </a:solidFill>
                <a:latin typeface="Times New Roman"/>
                <a:cs typeface="Times New Roman"/>
              </a:rPr>
              <a:t> </a:t>
            </a:r>
            <a:r>
              <a:rPr sz="2500" spc="-4" dirty="0">
                <a:solidFill>
                  <a:srgbClr val="0000FF"/>
                </a:solidFill>
              </a:rPr>
              <a:t>申報當年</a:t>
            </a:r>
            <a:r>
              <a:rPr sz="2500" spc="-4" dirty="0">
                <a:solidFill>
                  <a:srgbClr val="0000FF"/>
                </a:solidFill>
                <a:latin typeface="Arial"/>
                <a:cs typeface="Arial"/>
              </a:rPr>
              <a:t>1</a:t>
            </a:r>
            <a:r>
              <a:rPr sz="2500" spc="-4" dirty="0">
                <a:solidFill>
                  <a:srgbClr val="0000FF"/>
                </a:solidFill>
              </a:rPr>
              <a:t>月</a:t>
            </a:r>
            <a:r>
              <a:rPr sz="2500" spc="-4" dirty="0">
                <a:solidFill>
                  <a:srgbClr val="0000FF"/>
                </a:solidFill>
                <a:latin typeface="Arial"/>
                <a:cs typeface="Arial"/>
              </a:rPr>
              <a:t>1</a:t>
            </a:r>
            <a:r>
              <a:rPr sz="2500" spc="-4" dirty="0">
                <a:solidFill>
                  <a:srgbClr val="0000FF"/>
                </a:solidFill>
              </a:rPr>
              <a:t>日</a:t>
            </a:r>
            <a:r>
              <a:rPr sz="2500" spc="-4" dirty="0">
                <a:solidFill>
                  <a:srgbClr val="0000FF"/>
                </a:solidFill>
                <a:latin typeface="Arial"/>
                <a:cs typeface="Arial"/>
              </a:rPr>
              <a:t>~3</a:t>
            </a:r>
            <a:r>
              <a:rPr sz="2500" spc="-4" dirty="0">
                <a:solidFill>
                  <a:srgbClr val="0000FF"/>
                </a:solidFill>
              </a:rPr>
              <a:t>月</a:t>
            </a:r>
            <a:r>
              <a:rPr sz="2500" spc="-4" dirty="0">
                <a:solidFill>
                  <a:srgbClr val="0000FF"/>
                </a:solidFill>
                <a:latin typeface="Arial"/>
                <a:cs typeface="Arial"/>
              </a:rPr>
              <a:t>31</a:t>
            </a:r>
            <a:r>
              <a:rPr sz="2500" spc="-4" dirty="0">
                <a:solidFill>
                  <a:srgbClr val="0000FF"/>
                </a:solidFill>
              </a:rPr>
              <a:t>日運作記錄</a:t>
            </a:r>
            <a:endParaRPr sz="2500" dirty="0">
              <a:latin typeface="Arial"/>
              <a:cs typeface="Arial"/>
            </a:endParaRPr>
          </a:p>
          <a:p>
            <a:pPr marL="133579">
              <a:spcBef>
                <a:spcPts val="657"/>
              </a:spcBef>
              <a:buFont typeface="Wingdings" pitchFamily="2" charset="2"/>
              <a:buChar char="l"/>
            </a:pPr>
            <a:r>
              <a:rPr sz="2200" spc="-22" dirty="0" smtClean="0">
                <a:latin typeface="Times New Roman"/>
                <a:cs typeface="Times New Roman"/>
              </a:rPr>
              <a:t> </a:t>
            </a:r>
            <a:r>
              <a:rPr spc="-4" dirty="0"/>
              <a:t>每年</a:t>
            </a:r>
            <a:r>
              <a:rPr spc="-4" dirty="0">
                <a:latin typeface="Arial"/>
                <a:cs typeface="Arial"/>
              </a:rPr>
              <a:t>7</a:t>
            </a:r>
            <a:r>
              <a:rPr spc="-4" dirty="0"/>
              <a:t>月</a:t>
            </a:r>
            <a:r>
              <a:rPr spc="-4" dirty="0">
                <a:latin typeface="Arial"/>
                <a:cs typeface="Arial"/>
              </a:rPr>
              <a:t>1</a:t>
            </a:r>
            <a:r>
              <a:rPr spc="-4" dirty="0"/>
              <a:t>日</a:t>
            </a:r>
            <a:r>
              <a:rPr spc="-4" dirty="0">
                <a:latin typeface="Arial"/>
                <a:cs typeface="Arial"/>
              </a:rPr>
              <a:t>~7</a:t>
            </a:r>
            <a:r>
              <a:rPr spc="-4" dirty="0"/>
              <a:t>月</a:t>
            </a:r>
            <a:r>
              <a:rPr spc="-4" dirty="0">
                <a:latin typeface="Arial"/>
                <a:cs typeface="Arial"/>
              </a:rPr>
              <a:t>31</a:t>
            </a:r>
            <a:r>
              <a:rPr spc="-4" dirty="0"/>
              <a:t>日</a:t>
            </a:r>
            <a:r>
              <a:rPr spc="-4" dirty="0">
                <a:latin typeface="Arial"/>
                <a:cs typeface="Arial"/>
              </a:rPr>
              <a:t>(</a:t>
            </a:r>
            <a:r>
              <a:rPr spc="-4" dirty="0"/>
              <a:t>第二季</a:t>
            </a:r>
            <a:r>
              <a:rPr spc="-4" dirty="0">
                <a:latin typeface="Arial"/>
                <a:cs typeface="Arial"/>
              </a:rPr>
              <a:t>)</a:t>
            </a:r>
            <a:r>
              <a:rPr spc="-4" dirty="0"/>
              <a:t>：</a:t>
            </a:r>
            <a:endParaRPr sz="2200" dirty="0">
              <a:latin typeface="Arial"/>
              <a:cs typeface="Arial"/>
            </a:endParaRPr>
          </a:p>
          <a:p>
            <a:pPr marL="534314">
              <a:spcBef>
                <a:spcPts val="600"/>
              </a:spcBef>
              <a:buFont typeface="Wingdings" pitchFamily="2" charset="2"/>
              <a:buChar char="l"/>
            </a:pPr>
            <a:r>
              <a:rPr sz="2000" spc="-140" dirty="0" smtClean="0">
                <a:solidFill>
                  <a:srgbClr val="0000FF"/>
                </a:solidFill>
                <a:latin typeface="Times New Roman"/>
                <a:cs typeface="Times New Roman"/>
              </a:rPr>
              <a:t> </a:t>
            </a:r>
            <a:r>
              <a:rPr sz="2500" spc="-4" dirty="0">
                <a:solidFill>
                  <a:srgbClr val="0000FF"/>
                </a:solidFill>
              </a:rPr>
              <a:t>申報當年</a:t>
            </a:r>
            <a:r>
              <a:rPr sz="2500" spc="-4" dirty="0">
                <a:solidFill>
                  <a:srgbClr val="0000FF"/>
                </a:solidFill>
                <a:latin typeface="Arial"/>
                <a:cs typeface="Arial"/>
              </a:rPr>
              <a:t>4</a:t>
            </a:r>
            <a:r>
              <a:rPr sz="2500" spc="-4" dirty="0">
                <a:solidFill>
                  <a:srgbClr val="0000FF"/>
                </a:solidFill>
              </a:rPr>
              <a:t>月</a:t>
            </a:r>
            <a:r>
              <a:rPr sz="2500" spc="-4" dirty="0">
                <a:solidFill>
                  <a:srgbClr val="0000FF"/>
                </a:solidFill>
                <a:latin typeface="Arial"/>
                <a:cs typeface="Arial"/>
              </a:rPr>
              <a:t>1</a:t>
            </a:r>
            <a:r>
              <a:rPr sz="2500" spc="-4" dirty="0">
                <a:solidFill>
                  <a:srgbClr val="0000FF"/>
                </a:solidFill>
              </a:rPr>
              <a:t>日</a:t>
            </a:r>
            <a:r>
              <a:rPr sz="2500" spc="-4" dirty="0">
                <a:solidFill>
                  <a:srgbClr val="0000FF"/>
                </a:solidFill>
                <a:latin typeface="Arial"/>
                <a:cs typeface="Arial"/>
              </a:rPr>
              <a:t>~6</a:t>
            </a:r>
            <a:r>
              <a:rPr sz="2500" spc="-4" dirty="0">
                <a:solidFill>
                  <a:srgbClr val="0000FF"/>
                </a:solidFill>
              </a:rPr>
              <a:t>月</a:t>
            </a:r>
            <a:r>
              <a:rPr sz="2500" spc="-4" dirty="0">
                <a:solidFill>
                  <a:srgbClr val="0000FF"/>
                </a:solidFill>
                <a:latin typeface="Arial"/>
                <a:cs typeface="Arial"/>
              </a:rPr>
              <a:t>30</a:t>
            </a:r>
            <a:r>
              <a:rPr sz="2500" spc="-4" dirty="0">
                <a:solidFill>
                  <a:srgbClr val="0000FF"/>
                </a:solidFill>
              </a:rPr>
              <a:t>日運作記錄</a:t>
            </a:r>
            <a:endParaRPr sz="2500" dirty="0">
              <a:latin typeface="Arial"/>
              <a:cs typeface="Arial"/>
            </a:endParaRPr>
          </a:p>
          <a:p>
            <a:pPr marL="133579">
              <a:spcBef>
                <a:spcPts val="657"/>
              </a:spcBef>
              <a:buFont typeface="Wingdings" pitchFamily="2" charset="2"/>
              <a:buChar char="l"/>
            </a:pPr>
            <a:r>
              <a:rPr sz="2200" spc="-18" dirty="0" smtClean="0">
                <a:latin typeface="Times New Roman"/>
                <a:cs typeface="Times New Roman"/>
              </a:rPr>
              <a:t> </a:t>
            </a:r>
            <a:r>
              <a:rPr spc="-4" dirty="0"/>
              <a:t>每年</a:t>
            </a:r>
            <a:r>
              <a:rPr spc="-4" dirty="0">
                <a:latin typeface="Arial"/>
                <a:cs typeface="Arial"/>
              </a:rPr>
              <a:t>10</a:t>
            </a:r>
            <a:r>
              <a:rPr spc="-4" dirty="0"/>
              <a:t>月</a:t>
            </a:r>
            <a:r>
              <a:rPr spc="-4" dirty="0">
                <a:latin typeface="Arial"/>
                <a:cs typeface="Arial"/>
              </a:rPr>
              <a:t>1</a:t>
            </a:r>
            <a:r>
              <a:rPr spc="-4" dirty="0"/>
              <a:t>日</a:t>
            </a:r>
            <a:r>
              <a:rPr spc="-4" dirty="0">
                <a:latin typeface="Arial"/>
                <a:cs typeface="Arial"/>
              </a:rPr>
              <a:t>~10</a:t>
            </a:r>
            <a:r>
              <a:rPr spc="-4" dirty="0"/>
              <a:t>月</a:t>
            </a:r>
            <a:r>
              <a:rPr spc="-4" dirty="0">
                <a:latin typeface="Arial"/>
                <a:cs typeface="Arial"/>
              </a:rPr>
              <a:t>31</a:t>
            </a:r>
            <a:r>
              <a:rPr spc="-4" dirty="0"/>
              <a:t>日</a:t>
            </a:r>
            <a:r>
              <a:rPr spc="-4" dirty="0">
                <a:latin typeface="Arial"/>
                <a:cs typeface="Arial"/>
              </a:rPr>
              <a:t>(</a:t>
            </a:r>
            <a:r>
              <a:rPr spc="-4" dirty="0"/>
              <a:t>第三季</a:t>
            </a:r>
            <a:r>
              <a:rPr spc="-4" dirty="0">
                <a:latin typeface="Arial"/>
                <a:cs typeface="Arial"/>
              </a:rPr>
              <a:t>)</a:t>
            </a:r>
            <a:r>
              <a:rPr spc="-4" dirty="0"/>
              <a:t>：</a:t>
            </a:r>
            <a:endParaRPr sz="2200" dirty="0">
              <a:latin typeface="Arial"/>
              <a:cs typeface="Arial"/>
            </a:endParaRPr>
          </a:p>
          <a:p>
            <a:pPr marL="534314">
              <a:spcBef>
                <a:spcPts val="600"/>
              </a:spcBef>
              <a:buFont typeface="Wingdings" pitchFamily="2" charset="2"/>
              <a:buChar char="l"/>
            </a:pPr>
            <a:r>
              <a:rPr sz="2000" spc="-140" dirty="0" smtClean="0">
                <a:solidFill>
                  <a:srgbClr val="0000FF"/>
                </a:solidFill>
                <a:latin typeface="Times New Roman"/>
                <a:cs typeface="Times New Roman"/>
              </a:rPr>
              <a:t> </a:t>
            </a:r>
            <a:r>
              <a:rPr sz="2500" spc="-4" dirty="0">
                <a:solidFill>
                  <a:srgbClr val="0000FF"/>
                </a:solidFill>
              </a:rPr>
              <a:t>申報當年</a:t>
            </a:r>
            <a:r>
              <a:rPr sz="2500" spc="-4" dirty="0">
                <a:solidFill>
                  <a:srgbClr val="0000FF"/>
                </a:solidFill>
                <a:latin typeface="Arial"/>
                <a:cs typeface="Arial"/>
              </a:rPr>
              <a:t>7</a:t>
            </a:r>
            <a:r>
              <a:rPr sz="2500" spc="-4" dirty="0">
                <a:solidFill>
                  <a:srgbClr val="0000FF"/>
                </a:solidFill>
              </a:rPr>
              <a:t>月</a:t>
            </a:r>
            <a:r>
              <a:rPr sz="2500" spc="-4" dirty="0">
                <a:solidFill>
                  <a:srgbClr val="0000FF"/>
                </a:solidFill>
                <a:latin typeface="Arial"/>
                <a:cs typeface="Arial"/>
              </a:rPr>
              <a:t>1</a:t>
            </a:r>
            <a:r>
              <a:rPr sz="2500" spc="-4" dirty="0">
                <a:solidFill>
                  <a:srgbClr val="0000FF"/>
                </a:solidFill>
              </a:rPr>
              <a:t>日</a:t>
            </a:r>
            <a:r>
              <a:rPr sz="2500" spc="-4" dirty="0">
                <a:solidFill>
                  <a:srgbClr val="0000FF"/>
                </a:solidFill>
                <a:latin typeface="Arial"/>
                <a:cs typeface="Arial"/>
              </a:rPr>
              <a:t>~9</a:t>
            </a:r>
            <a:r>
              <a:rPr sz="2500" spc="-4" dirty="0">
                <a:solidFill>
                  <a:srgbClr val="0000FF"/>
                </a:solidFill>
              </a:rPr>
              <a:t>月</a:t>
            </a:r>
            <a:r>
              <a:rPr sz="2500" spc="-4" dirty="0">
                <a:solidFill>
                  <a:srgbClr val="0000FF"/>
                </a:solidFill>
                <a:latin typeface="Arial"/>
                <a:cs typeface="Arial"/>
              </a:rPr>
              <a:t>30</a:t>
            </a:r>
            <a:r>
              <a:rPr sz="2500" spc="-4" dirty="0">
                <a:solidFill>
                  <a:srgbClr val="0000FF"/>
                </a:solidFill>
              </a:rPr>
              <a:t>日運作記錄</a:t>
            </a:r>
            <a:endParaRPr sz="2500" dirty="0">
              <a:latin typeface="Arial"/>
              <a:cs typeface="Arial"/>
            </a:endParaRPr>
          </a:p>
          <a:p>
            <a:pPr marL="133579">
              <a:spcBef>
                <a:spcPts val="657"/>
              </a:spcBef>
              <a:buFont typeface="Wingdings" pitchFamily="2" charset="2"/>
              <a:buChar char="l"/>
            </a:pPr>
            <a:r>
              <a:rPr sz="2200" spc="-22" dirty="0" smtClean="0">
                <a:latin typeface="Times New Roman"/>
                <a:cs typeface="Times New Roman"/>
              </a:rPr>
              <a:t> </a:t>
            </a:r>
            <a:r>
              <a:rPr spc="-4" dirty="0"/>
              <a:t>每年</a:t>
            </a:r>
            <a:r>
              <a:rPr spc="-4" dirty="0">
                <a:latin typeface="Arial"/>
                <a:cs typeface="Arial"/>
              </a:rPr>
              <a:t>1</a:t>
            </a:r>
            <a:r>
              <a:rPr spc="-4" dirty="0"/>
              <a:t>月</a:t>
            </a:r>
            <a:r>
              <a:rPr spc="-4" dirty="0">
                <a:latin typeface="Arial"/>
                <a:cs typeface="Arial"/>
              </a:rPr>
              <a:t>1</a:t>
            </a:r>
            <a:r>
              <a:rPr spc="-4" dirty="0"/>
              <a:t>日</a:t>
            </a:r>
            <a:r>
              <a:rPr spc="-4" dirty="0">
                <a:latin typeface="Arial"/>
                <a:cs typeface="Arial"/>
              </a:rPr>
              <a:t>~1</a:t>
            </a:r>
            <a:r>
              <a:rPr spc="-4" dirty="0"/>
              <a:t>月</a:t>
            </a:r>
            <a:r>
              <a:rPr spc="-4" dirty="0">
                <a:latin typeface="Arial"/>
                <a:cs typeface="Arial"/>
              </a:rPr>
              <a:t>31</a:t>
            </a:r>
            <a:r>
              <a:rPr spc="-4" dirty="0"/>
              <a:t>日</a:t>
            </a:r>
            <a:r>
              <a:rPr spc="-4" dirty="0">
                <a:latin typeface="Arial"/>
                <a:cs typeface="Arial"/>
              </a:rPr>
              <a:t>(</a:t>
            </a:r>
            <a:r>
              <a:rPr spc="-4" dirty="0"/>
              <a:t>第四季</a:t>
            </a:r>
            <a:r>
              <a:rPr spc="-4" dirty="0">
                <a:latin typeface="Arial"/>
                <a:cs typeface="Arial"/>
              </a:rPr>
              <a:t>)</a:t>
            </a:r>
            <a:r>
              <a:rPr spc="-4" dirty="0"/>
              <a:t>：</a:t>
            </a:r>
            <a:endParaRPr sz="2200" dirty="0">
              <a:latin typeface="Arial"/>
              <a:cs typeface="Arial"/>
            </a:endParaRPr>
          </a:p>
          <a:p>
            <a:pPr marL="534314">
              <a:spcBef>
                <a:spcPts val="600"/>
              </a:spcBef>
              <a:buFont typeface="Wingdings" pitchFamily="2" charset="2"/>
              <a:buChar char="l"/>
            </a:pPr>
            <a:r>
              <a:rPr sz="2000" spc="-123" dirty="0" smtClean="0">
                <a:solidFill>
                  <a:srgbClr val="0000FF"/>
                </a:solidFill>
                <a:latin typeface="Times New Roman"/>
                <a:cs typeface="Times New Roman"/>
              </a:rPr>
              <a:t> </a:t>
            </a:r>
            <a:r>
              <a:rPr sz="2500" spc="-4" dirty="0">
                <a:solidFill>
                  <a:srgbClr val="0000FF"/>
                </a:solidFill>
              </a:rPr>
              <a:t>申報前一年</a:t>
            </a:r>
            <a:r>
              <a:rPr sz="2500" spc="-4" dirty="0">
                <a:solidFill>
                  <a:srgbClr val="0000FF"/>
                </a:solidFill>
                <a:latin typeface="Arial"/>
                <a:cs typeface="Arial"/>
              </a:rPr>
              <a:t>10</a:t>
            </a:r>
            <a:r>
              <a:rPr sz="2500" spc="-4" dirty="0">
                <a:solidFill>
                  <a:srgbClr val="0000FF"/>
                </a:solidFill>
              </a:rPr>
              <a:t>月</a:t>
            </a:r>
            <a:r>
              <a:rPr sz="2500" spc="-4" dirty="0">
                <a:solidFill>
                  <a:srgbClr val="0000FF"/>
                </a:solidFill>
                <a:latin typeface="Arial"/>
                <a:cs typeface="Arial"/>
              </a:rPr>
              <a:t>1</a:t>
            </a:r>
            <a:r>
              <a:rPr sz="2500" spc="-4" dirty="0">
                <a:solidFill>
                  <a:srgbClr val="0000FF"/>
                </a:solidFill>
              </a:rPr>
              <a:t>日</a:t>
            </a:r>
            <a:r>
              <a:rPr sz="2500" spc="-4" dirty="0">
                <a:solidFill>
                  <a:srgbClr val="0000FF"/>
                </a:solidFill>
                <a:latin typeface="Arial"/>
                <a:cs typeface="Arial"/>
              </a:rPr>
              <a:t>~12</a:t>
            </a:r>
            <a:r>
              <a:rPr sz="2500" spc="-4" dirty="0">
                <a:solidFill>
                  <a:srgbClr val="0000FF"/>
                </a:solidFill>
              </a:rPr>
              <a:t>月</a:t>
            </a:r>
            <a:r>
              <a:rPr sz="2500" spc="-4" dirty="0">
                <a:solidFill>
                  <a:srgbClr val="0000FF"/>
                </a:solidFill>
                <a:latin typeface="Arial"/>
                <a:cs typeface="Arial"/>
              </a:rPr>
              <a:t>31</a:t>
            </a:r>
            <a:r>
              <a:rPr sz="2500" spc="-4" dirty="0">
                <a:solidFill>
                  <a:srgbClr val="0000FF"/>
                </a:solidFill>
              </a:rPr>
              <a:t>日運作記錄</a:t>
            </a:r>
            <a:endParaRPr sz="2500" dirty="0">
              <a:latin typeface="Arial"/>
              <a:cs typeface="Arial"/>
            </a:endParaRPr>
          </a:p>
        </p:txBody>
      </p:sp>
      <p:sp>
        <p:nvSpPr>
          <p:cNvPr id="7" name="文字方塊 6"/>
          <p:cNvSpPr txBox="1"/>
          <p:nvPr/>
        </p:nvSpPr>
        <p:spPr>
          <a:xfrm>
            <a:off x="303443" y="5742957"/>
            <a:ext cx="8143932" cy="369332"/>
          </a:xfrm>
          <a:prstGeom prst="rect">
            <a:avLst/>
          </a:prstGeom>
          <a:noFill/>
        </p:spPr>
        <p:txBody>
          <a:bodyPr wrap="square" rtlCol="0">
            <a:spAutoFit/>
          </a:bodyPr>
          <a:lstStyle/>
          <a:p>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資料來源</a:t>
            </a:r>
            <a:r>
              <a:rPr lang="en-US" altLang="zh-TW" b="1" dirty="0" smtClean="0">
                <a:solidFill>
                  <a:srgbClr val="FF0000"/>
                </a:solidFill>
                <a:latin typeface="標楷體" panose="03000509000000000000" pitchFamily="65" charset="-120"/>
                <a:ea typeface="標楷體" panose="03000509000000000000" pitchFamily="65" charset="-120"/>
              </a:rPr>
              <a:t>:106.03.</a:t>
            </a:r>
            <a:r>
              <a:rPr lang="zh-TW" altLang="en-US" b="1" dirty="0" smtClean="0">
                <a:solidFill>
                  <a:srgbClr val="FF0000"/>
                </a:solidFill>
                <a:latin typeface="標楷體" panose="03000509000000000000" pitchFamily="65" charset="-120"/>
                <a:ea typeface="標楷體" panose="03000509000000000000" pitchFamily="65" charset="-120"/>
              </a:rPr>
              <a:t>教育部化學品管理與申報系統操作介紹講義</a:t>
            </a:r>
            <a:endParaRPr lang="zh-TW" altLang="en-US" dirty="0"/>
          </a:p>
        </p:txBody>
      </p:sp>
      <p:sp>
        <p:nvSpPr>
          <p:cNvPr id="8" name="投影片編號版面配置區 7"/>
          <p:cNvSpPr>
            <a:spLocks noGrp="1"/>
          </p:cNvSpPr>
          <p:nvPr>
            <p:ph type="sldNum" sz="quarter" idx="12"/>
          </p:nvPr>
        </p:nvSpPr>
        <p:spPr/>
        <p:txBody>
          <a:bodyPr/>
          <a:lstStyle/>
          <a:p>
            <a:fld id="{A36E6B7E-3405-4ABC-8F0A-11CAAA034E4E}" type="slidenum">
              <a:rPr lang="zh-TW" altLang="en-US" smtClean="0"/>
              <a:pPr/>
              <a:t>27</a:t>
            </a:fld>
            <a:endParaRPr lang="zh-TW" altLang="en-US" dirty="0"/>
          </a:p>
        </p:txBody>
      </p:sp>
    </p:spTree>
    <p:extLst>
      <p:ext uri="{BB962C8B-B14F-4D97-AF65-F5344CB8AC3E}">
        <p14:creationId xmlns:p14="http://schemas.microsoft.com/office/powerpoint/2010/main" val="3891105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先驅性化學品</a:t>
            </a:r>
            <a:endParaRPr lang="zh-TW" altLang="en-US" dirty="0"/>
          </a:p>
        </p:txBody>
      </p:sp>
      <p:sp>
        <p:nvSpPr>
          <p:cNvPr id="3" name="內容版面配置區 2"/>
          <p:cNvSpPr>
            <a:spLocks noGrp="1"/>
          </p:cNvSpPr>
          <p:nvPr>
            <p:ph idx="1"/>
          </p:nvPr>
        </p:nvSpPr>
        <p:spPr>
          <a:xfrm>
            <a:off x="606388" y="1124744"/>
            <a:ext cx="7931224" cy="3701008"/>
          </a:xfrm>
        </p:spPr>
        <p:txBody>
          <a:bodyPr/>
          <a:lstStyle/>
          <a:p>
            <a:r>
              <a:rPr lang="zh-TW" altLang="en-US" dirty="0" smtClean="0"/>
              <a:t>「毒品危害防制條例」於年立法院審議三讀通過，取代原有之「肅清煙毒條例」，其中第 條即為規範管制先驅性化學品工業原料，以經濟部為執掌機關。 </a:t>
            </a:r>
            <a:endParaRPr lang="en-US" altLang="zh-TW" dirty="0" smtClean="0"/>
          </a:p>
          <a:p>
            <a:r>
              <a:rPr lang="zh-TW" altLang="en-US" dirty="0" smtClean="0"/>
              <a:t>目的：防制先驅化學品工業原料流供製造毒品使用</a:t>
            </a:r>
            <a:endParaRPr lang="zh-TW" altLang="en-US" dirty="0"/>
          </a:p>
        </p:txBody>
      </p:sp>
      <p:pic>
        <p:nvPicPr>
          <p:cNvPr id="1026" name="Picture 2"/>
          <p:cNvPicPr>
            <a:picLocks noChangeAspect="1" noChangeArrowheads="1"/>
          </p:cNvPicPr>
          <p:nvPr/>
        </p:nvPicPr>
        <p:blipFill>
          <a:blip r:embed="rId2"/>
          <a:srcRect/>
          <a:stretch>
            <a:fillRect/>
          </a:stretch>
        </p:blipFill>
        <p:spPr bwMode="auto">
          <a:xfrm>
            <a:off x="2987824" y="3861048"/>
            <a:ext cx="3733016" cy="1769224"/>
          </a:xfrm>
          <a:prstGeom prst="rect">
            <a:avLst/>
          </a:prstGeom>
          <a:noFill/>
          <a:ln w="9525">
            <a:noFill/>
            <a:miter lim="800000"/>
            <a:headEnd/>
            <a:tailEnd/>
          </a:ln>
          <a:effectLst/>
        </p:spPr>
      </p:pic>
      <p:sp>
        <p:nvSpPr>
          <p:cNvPr id="6" name="文字方塊 5"/>
          <p:cNvSpPr txBox="1"/>
          <p:nvPr/>
        </p:nvSpPr>
        <p:spPr>
          <a:xfrm>
            <a:off x="0" y="5733256"/>
            <a:ext cx="9144000" cy="338554"/>
          </a:xfrm>
          <a:prstGeom prst="rect">
            <a:avLst/>
          </a:prstGeom>
          <a:noFill/>
        </p:spPr>
        <p:txBody>
          <a:bodyPr wrap="square" rtlCol="0">
            <a:spAutoFit/>
          </a:bodyPr>
          <a:lstStyle/>
          <a:p>
            <a:r>
              <a:rPr lang="zh-TW" altLang="en-US" sz="1600" b="1" dirty="0" smtClean="0">
                <a:solidFill>
                  <a:srgbClr val="FF0000"/>
                </a:solidFill>
                <a:latin typeface="標楷體" pitchFamily="65" charset="-120"/>
                <a:ea typeface="標楷體" pitchFamily="65" charset="-120"/>
              </a:rPr>
              <a:t>資料來源</a:t>
            </a:r>
            <a:r>
              <a:rPr lang="en-US" altLang="zh-TW" sz="1600" b="1" dirty="0" smtClean="0">
                <a:solidFill>
                  <a:srgbClr val="FF0000"/>
                </a:solidFill>
                <a:latin typeface="標楷體" pitchFamily="65" charset="-120"/>
                <a:ea typeface="標楷體" pitchFamily="65" charset="-120"/>
              </a:rPr>
              <a:t>:106.3.</a:t>
            </a:r>
            <a:r>
              <a:rPr lang="zh-TW" altLang="en-US" sz="1600" b="1" dirty="0" smtClean="0">
                <a:solidFill>
                  <a:srgbClr val="FF0000"/>
                </a:solidFill>
                <a:latin typeface="標楷體" pitchFamily="65" charset="-120"/>
                <a:ea typeface="標楷體" pitchFamily="65" charset="-120"/>
              </a:rPr>
              <a:t>經濟部</a:t>
            </a:r>
            <a:r>
              <a:rPr lang="zh-TW" altLang="en-US" sz="1600" b="1" spc="-5" dirty="0" smtClean="0">
                <a:solidFill>
                  <a:srgbClr val="FF0000"/>
                </a:solidFill>
                <a:latin typeface="標楷體" pitchFamily="65" charset="-120"/>
                <a:ea typeface="標楷體" pitchFamily="65" charset="-120"/>
              </a:rPr>
              <a:t>先</a:t>
            </a:r>
            <a:r>
              <a:rPr lang="zh-TW" altLang="en-US" sz="1600" b="1" spc="-20" dirty="0" smtClean="0">
                <a:solidFill>
                  <a:srgbClr val="FF0000"/>
                </a:solidFill>
                <a:latin typeface="標楷體" pitchFamily="65" charset="-120"/>
                <a:ea typeface="標楷體" pitchFamily="65" charset="-120"/>
              </a:rPr>
              <a:t>驅</a:t>
            </a:r>
            <a:r>
              <a:rPr lang="zh-TW" altLang="en-US" sz="1600" b="1" spc="-5" dirty="0" smtClean="0">
                <a:solidFill>
                  <a:srgbClr val="FF0000"/>
                </a:solidFill>
                <a:latin typeface="標楷體" pitchFamily="65" charset="-120"/>
                <a:ea typeface="標楷體" pitchFamily="65" charset="-120"/>
              </a:rPr>
              <a:t>化</a:t>
            </a:r>
            <a:r>
              <a:rPr lang="zh-TW" altLang="en-US" sz="1600" b="1" spc="-20" dirty="0" smtClean="0">
                <a:solidFill>
                  <a:srgbClr val="FF0000"/>
                </a:solidFill>
                <a:latin typeface="標楷體" pitchFamily="65" charset="-120"/>
                <a:ea typeface="標楷體" pitchFamily="65" charset="-120"/>
              </a:rPr>
              <a:t>學</a:t>
            </a:r>
            <a:r>
              <a:rPr lang="zh-TW" altLang="en-US" sz="1600" b="1" spc="-5" dirty="0" smtClean="0">
                <a:solidFill>
                  <a:srgbClr val="FF0000"/>
                </a:solidFill>
                <a:latin typeface="標楷體" pitchFamily="65" charset="-120"/>
                <a:ea typeface="標楷體" pitchFamily="65" charset="-120"/>
              </a:rPr>
              <a:t>品</a:t>
            </a:r>
            <a:r>
              <a:rPr lang="zh-TW" altLang="en-US" sz="1600" b="1" spc="-20" dirty="0" smtClean="0">
                <a:solidFill>
                  <a:srgbClr val="FF0000"/>
                </a:solidFill>
                <a:latin typeface="標楷體" pitchFamily="65" charset="-120"/>
                <a:ea typeface="標楷體" pitchFamily="65" charset="-120"/>
              </a:rPr>
              <a:t>工</a:t>
            </a:r>
            <a:r>
              <a:rPr lang="zh-TW" altLang="en-US" sz="1600" b="1" spc="-5" dirty="0" smtClean="0">
                <a:solidFill>
                  <a:srgbClr val="FF0000"/>
                </a:solidFill>
                <a:latin typeface="標楷體" pitchFamily="65" charset="-120"/>
                <a:ea typeface="標楷體" pitchFamily="65" charset="-120"/>
              </a:rPr>
              <a:t>業</a:t>
            </a:r>
            <a:r>
              <a:rPr lang="zh-TW" altLang="en-US" sz="1600" b="1" spc="-20" dirty="0" smtClean="0">
                <a:solidFill>
                  <a:srgbClr val="FF0000"/>
                </a:solidFill>
                <a:latin typeface="標楷體" pitchFamily="65" charset="-120"/>
                <a:ea typeface="標楷體" pitchFamily="65" charset="-120"/>
              </a:rPr>
              <a:t>原</a:t>
            </a:r>
            <a:r>
              <a:rPr lang="zh-TW" altLang="en-US" sz="1600" b="1" spc="-5" dirty="0" smtClean="0">
                <a:solidFill>
                  <a:srgbClr val="FF0000"/>
                </a:solidFill>
                <a:latin typeface="標楷體" pitchFamily="65" charset="-120"/>
                <a:ea typeface="標楷體" pitchFamily="65" charset="-120"/>
              </a:rPr>
              <a:t>料</a:t>
            </a:r>
            <a:r>
              <a:rPr lang="zh-TW" altLang="en-US" sz="1600" b="1" spc="-20" dirty="0" smtClean="0">
                <a:solidFill>
                  <a:srgbClr val="FF0000"/>
                </a:solidFill>
                <a:latin typeface="標楷體" pitchFamily="65" charset="-120"/>
                <a:ea typeface="標楷體" pitchFamily="65" charset="-120"/>
              </a:rPr>
              <a:t>之</a:t>
            </a:r>
            <a:r>
              <a:rPr lang="zh-TW" altLang="en-US" sz="1600" b="1" spc="-5" dirty="0" smtClean="0">
                <a:solidFill>
                  <a:srgbClr val="FF0000"/>
                </a:solidFill>
                <a:latin typeface="標楷體" pitchFamily="65" charset="-120"/>
                <a:ea typeface="標楷體" pitchFamily="65" charset="-120"/>
              </a:rPr>
              <a:t>種</a:t>
            </a:r>
            <a:r>
              <a:rPr lang="zh-TW" altLang="en-US" sz="1600" b="1" spc="-20" dirty="0" smtClean="0">
                <a:solidFill>
                  <a:srgbClr val="FF0000"/>
                </a:solidFill>
                <a:latin typeface="標楷體" pitchFamily="65" charset="-120"/>
                <a:ea typeface="標楷體" pitchFamily="65" charset="-120"/>
              </a:rPr>
              <a:t>類</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管理  </a:t>
            </a:r>
            <a:r>
              <a:rPr lang="zh-TW" altLang="en-US" sz="1600" b="1" spc="-5" dirty="0" smtClean="0">
                <a:solidFill>
                  <a:srgbClr val="FF0000"/>
                </a:solidFill>
                <a:latin typeface="標楷體" pitchFamily="65" charset="-120"/>
                <a:ea typeface="標楷體" pitchFamily="65" charset="-120"/>
              </a:rPr>
              <a:t>辦</a:t>
            </a:r>
            <a:r>
              <a:rPr lang="zh-TW" altLang="en-US" sz="1600" b="1" spc="-20" dirty="0" smtClean="0">
                <a:solidFill>
                  <a:srgbClr val="FF0000"/>
                </a:solidFill>
                <a:latin typeface="標楷體" pitchFamily="65" charset="-120"/>
                <a:ea typeface="標楷體" pitchFamily="65" charset="-120"/>
              </a:rPr>
              <a:t>法</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系</a:t>
            </a:r>
            <a:r>
              <a:rPr lang="zh-TW" altLang="en-US" sz="1600" b="1" spc="-5" dirty="0" smtClean="0">
                <a:solidFill>
                  <a:srgbClr val="FF0000"/>
                </a:solidFill>
                <a:latin typeface="標楷體" pitchFamily="65" charset="-120"/>
                <a:ea typeface="標楷體" pitchFamily="65" charset="-120"/>
              </a:rPr>
              <a:t>統</a:t>
            </a:r>
            <a:r>
              <a:rPr lang="zh-TW" altLang="en-US" sz="1600" b="1" spc="-20" dirty="0" smtClean="0">
                <a:solidFill>
                  <a:srgbClr val="FF0000"/>
                </a:solidFill>
                <a:latin typeface="標楷體" pitchFamily="65" charset="-120"/>
                <a:ea typeface="標楷體" pitchFamily="65" charset="-120"/>
              </a:rPr>
              <a:t>介</a:t>
            </a:r>
            <a:r>
              <a:rPr lang="zh-TW" altLang="en-US" sz="1600" b="1" spc="-5" dirty="0" smtClean="0">
                <a:solidFill>
                  <a:srgbClr val="FF0000"/>
                </a:solidFill>
                <a:latin typeface="標楷體" pitchFamily="65" charset="-120"/>
                <a:ea typeface="標楷體" pitchFamily="65" charset="-120"/>
              </a:rPr>
              <a:t>紹</a:t>
            </a:r>
            <a:r>
              <a:rPr lang="zh-TW" altLang="en-US" sz="1600" b="1" spc="-20" dirty="0" smtClean="0">
                <a:solidFill>
                  <a:srgbClr val="FF0000"/>
                </a:solidFill>
                <a:latin typeface="標楷體" pitchFamily="65" charset="-120"/>
                <a:ea typeface="標楷體" pitchFamily="65" charset="-120"/>
              </a:rPr>
              <a:t>及</a:t>
            </a:r>
            <a:r>
              <a:rPr lang="zh-TW" altLang="en-US" sz="1600" b="1" spc="-5" dirty="0" smtClean="0">
                <a:solidFill>
                  <a:srgbClr val="FF0000"/>
                </a:solidFill>
                <a:latin typeface="標楷體" pitchFamily="65" charset="-120"/>
                <a:ea typeface="標楷體" pitchFamily="65" charset="-120"/>
              </a:rPr>
              <a:t>實</a:t>
            </a:r>
            <a:r>
              <a:rPr lang="zh-TW" altLang="en-US" sz="1600" b="1" spc="-20" dirty="0" smtClean="0">
                <a:solidFill>
                  <a:srgbClr val="FF0000"/>
                </a:solidFill>
                <a:latin typeface="標楷體" pitchFamily="65" charset="-120"/>
                <a:ea typeface="標楷體" pitchFamily="65" charset="-120"/>
              </a:rPr>
              <a:t>驗</a:t>
            </a:r>
            <a:r>
              <a:rPr lang="zh-TW" altLang="en-US" sz="1600" b="1" spc="-5" dirty="0" smtClean="0">
                <a:solidFill>
                  <a:srgbClr val="FF0000"/>
                </a:solidFill>
                <a:latin typeface="標楷體" pitchFamily="65" charset="-120"/>
                <a:ea typeface="標楷體" pitchFamily="65" charset="-120"/>
              </a:rPr>
              <a:t>室</a:t>
            </a:r>
            <a:r>
              <a:rPr lang="zh-TW" altLang="en-US" sz="1600" b="1" spc="-20" dirty="0" smtClean="0">
                <a:solidFill>
                  <a:srgbClr val="FF0000"/>
                </a:solidFill>
                <a:latin typeface="標楷體" pitchFamily="65" charset="-120"/>
                <a:ea typeface="標楷體" pitchFamily="65" charset="-120"/>
              </a:rPr>
              <a:t>管</a:t>
            </a:r>
            <a:r>
              <a:rPr lang="zh-TW" altLang="en-US" sz="1600" b="1" spc="-5" dirty="0" smtClean="0">
                <a:solidFill>
                  <a:srgbClr val="FF0000"/>
                </a:solidFill>
                <a:latin typeface="標楷體" pitchFamily="65" charset="-120"/>
                <a:ea typeface="標楷體" pitchFamily="65" charset="-120"/>
              </a:rPr>
              <a:t>控</a:t>
            </a:r>
            <a:r>
              <a:rPr lang="zh-TW" altLang="en-US" sz="1600" b="1" spc="-20" dirty="0" smtClean="0">
                <a:solidFill>
                  <a:srgbClr val="FF0000"/>
                </a:solidFill>
                <a:latin typeface="標楷體" pitchFamily="65" charset="-120"/>
                <a:ea typeface="標楷體" pitchFamily="65" charset="-120"/>
              </a:rPr>
              <a:t>作業講義</a:t>
            </a:r>
            <a:endParaRPr lang="zh-TW" altLang="en-US" sz="1600" b="1" dirty="0">
              <a:solidFill>
                <a:srgbClr val="FF0000"/>
              </a:solidFill>
              <a:latin typeface="標楷體" pitchFamily="65" charset="-120"/>
              <a:ea typeface="標楷體" pitchFamily="65" charset="-120"/>
            </a:endParaRPr>
          </a:p>
        </p:txBody>
      </p:sp>
      <p:sp>
        <p:nvSpPr>
          <p:cNvPr id="7" name="投影片編號版面配置區 6"/>
          <p:cNvSpPr>
            <a:spLocks noGrp="1"/>
          </p:cNvSpPr>
          <p:nvPr>
            <p:ph type="sldNum" sz="quarter" idx="12"/>
          </p:nvPr>
        </p:nvSpPr>
        <p:spPr/>
        <p:txBody>
          <a:bodyPr/>
          <a:lstStyle/>
          <a:p>
            <a:fld id="{A36E6B7E-3405-4ABC-8F0A-11CAAA034E4E}" type="slidenum">
              <a:rPr lang="zh-TW" altLang="en-US" smtClean="0"/>
              <a:pPr/>
              <a:t>28</a:t>
            </a:fld>
            <a:endParaRPr lang="zh-TW" altLang="en-US" dirty="0"/>
          </a:p>
        </p:txBody>
      </p:sp>
    </p:spTree>
    <p:extLst>
      <p:ext uri="{BB962C8B-B14F-4D97-AF65-F5344CB8AC3E}">
        <p14:creationId xmlns:p14="http://schemas.microsoft.com/office/powerpoint/2010/main" val="618076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3850" y="1070610"/>
            <a:ext cx="8100059" cy="721360"/>
          </a:xfrm>
          <a:custGeom>
            <a:avLst/>
            <a:gdLst/>
            <a:ahLst/>
            <a:cxnLst/>
            <a:rect l="l" t="t" r="r" b="b"/>
            <a:pathLst>
              <a:path w="8100059" h="721360">
                <a:moveTo>
                  <a:pt x="0" y="54368"/>
                </a:moveTo>
                <a:lnTo>
                  <a:pt x="4271" y="33207"/>
                </a:lnTo>
                <a:lnTo>
                  <a:pt x="15921" y="15925"/>
                </a:lnTo>
                <a:lnTo>
                  <a:pt x="33202" y="4273"/>
                </a:lnTo>
                <a:lnTo>
                  <a:pt x="54368" y="0"/>
                </a:lnTo>
                <a:lnTo>
                  <a:pt x="8045691" y="0"/>
                </a:lnTo>
                <a:lnTo>
                  <a:pt x="8066857" y="4273"/>
                </a:lnTo>
                <a:lnTo>
                  <a:pt x="8084138" y="15925"/>
                </a:lnTo>
                <a:lnTo>
                  <a:pt x="8095788" y="33207"/>
                </a:lnTo>
                <a:lnTo>
                  <a:pt x="8100059" y="54368"/>
                </a:lnTo>
                <a:lnTo>
                  <a:pt x="8100059" y="666496"/>
                </a:lnTo>
                <a:lnTo>
                  <a:pt x="8095788" y="687654"/>
                </a:lnTo>
                <a:lnTo>
                  <a:pt x="8084138" y="704932"/>
                </a:lnTo>
                <a:lnTo>
                  <a:pt x="8066857" y="716580"/>
                </a:lnTo>
                <a:lnTo>
                  <a:pt x="8045691" y="720852"/>
                </a:lnTo>
                <a:lnTo>
                  <a:pt x="54368" y="720852"/>
                </a:lnTo>
                <a:lnTo>
                  <a:pt x="33202" y="716580"/>
                </a:lnTo>
                <a:lnTo>
                  <a:pt x="15921" y="704932"/>
                </a:lnTo>
                <a:lnTo>
                  <a:pt x="4271" y="687654"/>
                </a:lnTo>
                <a:lnTo>
                  <a:pt x="0" y="666496"/>
                </a:lnTo>
                <a:lnTo>
                  <a:pt x="0" y="54368"/>
                </a:lnTo>
                <a:close/>
              </a:path>
            </a:pathLst>
          </a:custGeom>
          <a:ln w="38100">
            <a:solidFill>
              <a:srgbClr val="800000"/>
            </a:solidFill>
          </a:ln>
        </p:spPr>
        <p:txBody>
          <a:bodyPr wrap="square" lIns="0" tIns="0" rIns="0" bIns="0" rtlCol="0"/>
          <a:lstStyle/>
          <a:p>
            <a:endParaRPr/>
          </a:p>
        </p:txBody>
      </p:sp>
      <p:sp>
        <p:nvSpPr>
          <p:cNvPr id="4" name="object 4"/>
          <p:cNvSpPr/>
          <p:nvPr/>
        </p:nvSpPr>
        <p:spPr>
          <a:xfrm>
            <a:off x="705612" y="836675"/>
            <a:ext cx="3644265" cy="467995"/>
          </a:xfrm>
          <a:custGeom>
            <a:avLst/>
            <a:gdLst/>
            <a:ahLst/>
            <a:cxnLst/>
            <a:rect l="l" t="t" r="r" b="b"/>
            <a:pathLst>
              <a:path w="3644265" h="467994">
                <a:moveTo>
                  <a:pt x="3409950" y="0"/>
                </a:moveTo>
                <a:lnTo>
                  <a:pt x="233934" y="0"/>
                </a:lnTo>
                <a:lnTo>
                  <a:pt x="186788" y="4752"/>
                </a:lnTo>
                <a:lnTo>
                  <a:pt x="142876" y="18383"/>
                </a:lnTo>
                <a:lnTo>
                  <a:pt x="103139" y="39952"/>
                </a:lnTo>
                <a:lnTo>
                  <a:pt x="68518" y="68518"/>
                </a:lnTo>
                <a:lnTo>
                  <a:pt x="39952" y="103139"/>
                </a:lnTo>
                <a:lnTo>
                  <a:pt x="18383" y="142876"/>
                </a:lnTo>
                <a:lnTo>
                  <a:pt x="4752" y="186788"/>
                </a:lnTo>
                <a:lnTo>
                  <a:pt x="0" y="233934"/>
                </a:lnTo>
                <a:lnTo>
                  <a:pt x="4752" y="281079"/>
                </a:lnTo>
                <a:lnTo>
                  <a:pt x="18383" y="324991"/>
                </a:lnTo>
                <a:lnTo>
                  <a:pt x="39952" y="364728"/>
                </a:lnTo>
                <a:lnTo>
                  <a:pt x="68518" y="399349"/>
                </a:lnTo>
                <a:lnTo>
                  <a:pt x="103139" y="427915"/>
                </a:lnTo>
                <a:lnTo>
                  <a:pt x="142876" y="449484"/>
                </a:lnTo>
                <a:lnTo>
                  <a:pt x="186788" y="463115"/>
                </a:lnTo>
                <a:lnTo>
                  <a:pt x="233934" y="467868"/>
                </a:lnTo>
                <a:lnTo>
                  <a:pt x="3409950" y="467868"/>
                </a:lnTo>
                <a:lnTo>
                  <a:pt x="3457095" y="463115"/>
                </a:lnTo>
                <a:lnTo>
                  <a:pt x="3501007" y="449484"/>
                </a:lnTo>
                <a:lnTo>
                  <a:pt x="3540744" y="427915"/>
                </a:lnTo>
                <a:lnTo>
                  <a:pt x="3575365" y="399349"/>
                </a:lnTo>
                <a:lnTo>
                  <a:pt x="3603931" y="364728"/>
                </a:lnTo>
                <a:lnTo>
                  <a:pt x="3625500" y="324991"/>
                </a:lnTo>
                <a:lnTo>
                  <a:pt x="3639131" y="281079"/>
                </a:lnTo>
                <a:lnTo>
                  <a:pt x="3643884" y="233934"/>
                </a:lnTo>
                <a:lnTo>
                  <a:pt x="3639131" y="186788"/>
                </a:lnTo>
                <a:lnTo>
                  <a:pt x="3625500" y="142876"/>
                </a:lnTo>
                <a:lnTo>
                  <a:pt x="3603931" y="103139"/>
                </a:lnTo>
                <a:lnTo>
                  <a:pt x="3575365" y="68518"/>
                </a:lnTo>
                <a:lnTo>
                  <a:pt x="3540744" y="39952"/>
                </a:lnTo>
                <a:lnTo>
                  <a:pt x="3501007" y="18383"/>
                </a:lnTo>
                <a:lnTo>
                  <a:pt x="3457095" y="4752"/>
                </a:lnTo>
                <a:lnTo>
                  <a:pt x="3409950" y="0"/>
                </a:lnTo>
                <a:close/>
              </a:path>
            </a:pathLst>
          </a:custGeom>
          <a:solidFill>
            <a:srgbClr val="800000"/>
          </a:solidFill>
        </p:spPr>
        <p:txBody>
          <a:bodyPr wrap="square" lIns="0" tIns="0" rIns="0" bIns="0" rtlCol="0"/>
          <a:lstStyle/>
          <a:p>
            <a:endParaRPr/>
          </a:p>
        </p:txBody>
      </p:sp>
      <p:sp>
        <p:nvSpPr>
          <p:cNvPr id="5" name="object 5"/>
          <p:cNvSpPr/>
          <p:nvPr/>
        </p:nvSpPr>
        <p:spPr>
          <a:xfrm>
            <a:off x="323850" y="2169414"/>
            <a:ext cx="8065134" cy="1260475"/>
          </a:xfrm>
          <a:custGeom>
            <a:avLst/>
            <a:gdLst/>
            <a:ahLst/>
            <a:cxnLst/>
            <a:rect l="l" t="t" r="r" b="b"/>
            <a:pathLst>
              <a:path w="8065134" h="1260475">
                <a:moveTo>
                  <a:pt x="0" y="95059"/>
                </a:moveTo>
                <a:lnTo>
                  <a:pt x="7469" y="58057"/>
                </a:lnTo>
                <a:lnTo>
                  <a:pt x="27839" y="27841"/>
                </a:lnTo>
                <a:lnTo>
                  <a:pt x="58051" y="7469"/>
                </a:lnTo>
                <a:lnTo>
                  <a:pt x="95046" y="0"/>
                </a:lnTo>
                <a:lnTo>
                  <a:pt x="7969948" y="0"/>
                </a:lnTo>
                <a:lnTo>
                  <a:pt x="8006950" y="7469"/>
                </a:lnTo>
                <a:lnTo>
                  <a:pt x="8037166" y="27841"/>
                </a:lnTo>
                <a:lnTo>
                  <a:pt x="8057538" y="58057"/>
                </a:lnTo>
                <a:lnTo>
                  <a:pt x="8065008" y="95059"/>
                </a:lnTo>
                <a:lnTo>
                  <a:pt x="8065008" y="1165301"/>
                </a:lnTo>
                <a:lnTo>
                  <a:pt x="8057538" y="1202301"/>
                </a:lnTo>
                <a:lnTo>
                  <a:pt x="8037166" y="1232512"/>
                </a:lnTo>
                <a:lnTo>
                  <a:pt x="8006950" y="1252880"/>
                </a:lnTo>
                <a:lnTo>
                  <a:pt x="7969948" y="1260348"/>
                </a:lnTo>
                <a:lnTo>
                  <a:pt x="95046" y="1260348"/>
                </a:lnTo>
                <a:lnTo>
                  <a:pt x="58051" y="1252880"/>
                </a:lnTo>
                <a:lnTo>
                  <a:pt x="27839" y="1232512"/>
                </a:lnTo>
                <a:lnTo>
                  <a:pt x="7469" y="1202301"/>
                </a:lnTo>
                <a:lnTo>
                  <a:pt x="0" y="1165301"/>
                </a:lnTo>
                <a:lnTo>
                  <a:pt x="0" y="95059"/>
                </a:lnTo>
                <a:close/>
              </a:path>
            </a:pathLst>
          </a:custGeom>
          <a:ln w="38099">
            <a:solidFill>
              <a:srgbClr val="800000"/>
            </a:solidFill>
          </a:ln>
        </p:spPr>
        <p:txBody>
          <a:bodyPr wrap="square" lIns="0" tIns="0" rIns="0" bIns="0" rtlCol="0"/>
          <a:lstStyle/>
          <a:p>
            <a:endParaRPr/>
          </a:p>
        </p:txBody>
      </p:sp>
      <p:sp>
        <p:nvSpPr>
          <p:cNvPr id="6" name="object 6"/>
          <p:cNvSpPr/>
          <p:nvPr/>
        </p:nvSpPr>
        <p:spPr>
          <a:xfrm>
            <a:off x="633983" y="1903476"/>
            <a:ext cx="3644265" cy="433070"/>
          </a:xfrm>
          <a:custGeom>
            <a:avLst/>
            <a:gdLst/>
            <a:ahLst/>
            <a:cxnLst/>
            <a:rect l="l" t="t" r="r" b="b"/>
            <a:pathLst>
              <a:path w="3644265" h="433069">
                <a:moveTo>
                  <a:pt x="3427476" y="0"/>
                </a:moveTo>
                <a:lnTo>
                  <a:pt x="216408" y="0"/>
                </a:lnTo>
                <a:lnTo>
                  <a:pt x="166787" y="5715"/>
                </a:lnTo>
                <a:lnTo>
                  <a:pt x="121236" y="21995"/>
                </a:lnTo>
                <a:lnTo>
                  <a:pt x="81055" y="47542"/>
                </a:lnTo>
                <a:lnTo>
                  <a:pt x="47542" y="81055"/>
                </a:lnTo>
                <a:lnTo>
                  <a:pt x="21995" y="121236"/>
                </a:lnTo>
                <a:lnTo>
                  <a:pt x="5715" y="166787"/>
                </a:lnTo>
                <a:lnTo>
                  <a:pt x="0" y="216408"/>
                </a:lnTo>
                <a:lnTo>
                  <a:pt x="5715" y="266028"/>
                </a:lnTo>
                <a:lnTo>
                  <a:pt x="21995" y="311579"/>
                </a:lnTo>
                <a:lnTo>
                  <a:pt x="47542" y="351760"/>
                </a:lnTo>
                <a:lnTo>
                  <a:pt x="81055" y="385273"/>
                </a:lnTo>
                <a:lnTo>
                  <a:pt x="121236" y="410820"/>
                </a:lnTo>
                <a:lnTo>
                  <a:pt x="166787" y="427100"/>
                </a:lnTo>
                <a:lnTo>
                  <a:pt x="216408" y="432816"/>
                </a:lnTo>
                <a:lnTo>
                  <a:pt x="3427476" y="432816"/>
                </a:lnTo>
                <a:lnTo>
                  <a:pt x="3477096" y="427100"/>
                </a:lnTo>
                <a:lnTo>
                  <a:pt x="3522647" y="410820"/>
                </a:lnTo>
                <a:lnTo>
                  <a:pt x="3562828" y="385273"/>
                </a:lnTo>
                <a:lnTo>
                  <a:pt x="3596341" y="351760"/>
                </a:lnTo>
                <a:lnTo>
                  <a:pt x="3621888" y="311579"/>
                </a:lnTo>
                <a:lnTo>
                  <a:pt x="3638168" y="266028"/>
                </a:lnTo>
                <a:lnTo>
                  <a:pt x="3643884" y="216408"/>
                </a:lnTo>
                <a:lnTo>
                  <a:pt x="3638168" y="166787"/>
                </a:lnTo>
                <a:lnTo>
                  <a:pt x="3621888" y="121236"/>
                </a:lnTo>
                <a:lnTo>
                  <a:pt x="3596341" y="81055"/>
                </a:lnTo>
                <a:lnTo>
                  <a:pt x="3562828" y="47542"/>
                </a:lnTo>
                <a:lnTo>
                  <a:pt x="3522647" y="21995"/>
                </a:lnTo>
                <a:lnTo>
                  <a:pt x="3477096" y="5715"/>
                </a:lnTo>
                <a:lnTo>
                  <a:pt x="3427476" y="0"/>
                </a:lnTo>
                <a:close/>
              </a:path>
            </a:pathLst>
          </a:custGeom>
          <a:solidFill>
            <a:srgbClr val="800000"/>
          </a:solidFill>
        </p:spPr>
        <p:txBody>
          <a:bodyPr wrap="square" lIns="0" tIns="0" rIns="0" bIns="0" rtlCol="0"/>
          <a:lstStyle/>
          <a:p>
            <a:endParaRPr/>
          </a:p>
        </p:txBody>
      </p:sp>
      <p:sp>
        <p:nvSpPr>
          <p:cNvPr id="7" name="object 7"/>
          <p:cNvSpPr/>
          <p:nvPr/>
        </p:nvSpPr>
        <p:spPr>
          <a:xfrm>
            <a:off x="395477" y="3826002"/>
            <a:ext cx="8061959" cy="972819"/>
          </a:xfrm>
          <a:custGeom>
            <a:avLst/>
            <a:gdLst/>
            <a:ahLst/>
            <a:cxnLst/>
            <a:rect l="l" t="t" r="r" b="b"/>
            <a:pathLst>
              <a:path w="8061959" h="972820">
                <a:moveTo>
                  <a:pt x="0" y="73329"/>
                </a:moveTo>
                <a:lnTo>
                  <a:pt x="5762" y="44785"/>
                </a:lnTo>
                <a:lnTo>
                  <a:pt x="21477" y="21477"/>
                </a:lnTo>
                <a:lnTo>
                  <a:pt x="44785" y="5762"/>
                </a:lnTo>
                <a:lnTo>
                  <a:pt x="73329" y="0"/>
                </a:lnTo>
                <a:lnTo>
                  <a:pt x="7988630" y="0"/>
                </a:lnTo>
                <a:lnTo>
                  <a:pt x="8017174" y="5762"/>
                </a:lnTo>
                <a:lnTo>
                  <a:pt x="8040482" y="21477"/>
                </a:lnTo>
                <a:lnTo>
                  <a:pt x="8056197" y="44785"/>
                </a:lnTo>
                <a:lnTo>
                  <a:pt x="8061959" y="73329"/>
                </a:lnTo>
                <a:lnTo>
                  <a:pt x="8061959" y="898982"/>
                </a:lnTo>
                <a:lnTo>
                  <a:pt x="8056197" y="927526"/>
                </a:lnTo>
                <a:lnTo>
                  <a:pt x="8040482" y="950834"/>
                </a:lnTo>
                <a:lnTo>
                  <a:pt x="8017174" y="966549"/>
                </a:lnTo>
                <a:lnTo>
                  <a:pt x="7988630" y="972312"/>
                </a:lnTo>
                <a:lnTo>
                  <a:pt x="73329" y="972312"/>
                </a:lnTo>
                <a:lnTo>
                  <a:pt x="44785" y="966549"/>
                </a:lnTo>
                <a:lnTo>
                  <a:pt x="21477" y="950834"/>
                </a:lnTo>
                <a:lnTo>
                  <a:pt x="5762" y="927526"/>
                </a:lnTo>
                <a:lnTo>
                  <a:pt x="0" y="898982"/>
                </a:lnTo>
                <a:lnTo>
                  <a:pt x="0" y="73329"/>
                </a:lnTo>
                <a:close/>
              </a:path>
            </a:pathLst>
          </a:custGeom>
          <a:ln w="38100">
            <a:solidFill>
              <a:srgbClr val="800000"/>
            </a:solidFill>
          </a:ln>
        </p:spPr>
        <p:txBody>
          <a:bodyPr wrap="square" lIns="0" tIns="0" rIns="0" bIns="0" rtlCol="0"/>
          <a:lstStyle/>
          <a:p>
            <a:endParaRPr/>
          </a:p>
        </p:txBody>
      </p:sp>
      <p:sp>
        <p:nvSpPr>
          <p:cNvPr id="8" name="object 8"/>
          <p:cNvSpPr/>
          <p:nvPr/>
        </p:nvSpPr>
        <p:spPr>
          <a:xfrm>
            <a:off x="705612" y="3560064"/>
            <a:ext cx="3644265" cy="431800"/>
          </a:xfrm>
          <a:custGeom>
            <a:avLst/>
            <a:gdLst/>
            <a:ahLst/>
            <a:cxnLst/>
            <a:rect l="l" t="t" r="r" b="b"/>
            <a:pathLst>
              <a:path w="3644265" h="431800">
                <a:moveTo>
                  <a:pt x="3428238" y="0"/>
                </a:moveTo>
                <a:lnTo>
                  <a:pt x="215646" y="0"/>
                </a:lnTo>
                <a:lnTo>
                  <a:pt x="166199" y="5695"/>
                </a:lnTo>
                <a:lnTo>
                  <a:pt x="120809" y="21918"/>
                </a:lnTo>
                <a:lnTo>
                  <a:pt x="80769" y="47374"/>
                </a:lnTo>
                <a:lnTo>
                  <a:pt x="47374" y="80769"/>
                </a:lnTo>
                <a:lnTo>
                  <a:pt x="21918" y="120809"/>
                </a:lnTo>
                <a:lnTo>
                  <a:pt x="5695" y="166199"/>
                </a:lnTo>
                <a:lnTo>
                  <a:pt x="0" y="215646"/>
                </a:lnTo>
                <a:lnTo>
                  <a:pt x="5695" y="265092"/>
                </a:lnTo>
                <a:lnTo>
                  <a:pt x="21918" y="310482"/>
                </a:lnTo>
                <a:lnTo>
                  <a:pt x="47374" y="350522"/>
                </a:lnTo>
                <a:lnTo>
                  <a:pt x="80769" y="383917"/>
                </a:lnTo>
                <a:lnTo>
                  <a:pt x="120809" y="409373"/>
                </a:lnTo>
                <a:lnTo>
                  <a:pt x="166199" y="425596"/>
                </a:lnTo>
                <a:lnTo>
                  <a:pt x="215646" y="431292"/>
                </a:lnTo>
                <a:lnTo>
                  <a:pt x="3428238" y="431292"/>
                </a:lnTo>
                <a:lnTo>
                  <a:pt x="3477684" y="425596"/>
                </a:lnTo>
                <a:lnTo>
                  <a:pt x="3523074" y="409373"/>
                </a:lnTo>
                <a:lnTo>
                  <a:pt x="3563114" y="383917"/>
                </a:lnTo>
                <a:lnTo>
                  <a:pt x="3596509" y="350522"/>
                </a:lnTo>
                <a:lnTo>
                  <a:pt x="3621965" y="310482"/>
                </a:lnTo>
                <a:lnTo>
                  <a:pt x="3638188" y="265092"/>
                </a:lnTo>
                <a:lnTo>
                  <a:pt x="3643884" y="215646"/>
                </a:lnTo>
                <a:lnTo>
                  <a:pt x="3638188" y="166199"/>
                </a:lnTo>
                <a:lnTo>
                  <a:pt x="3621965" y="120809"/>
                </a:lnTo>
                <a:lnTo>
                  <a:pt x="3596509" y="80769"/>
                </a:lnTo>
                <a:lnTo>
                  <a:pt x="3563114" y="47374"/>
                </a:lnTo>
                <a:lnTo>
                  <a:pt x="3523074" y="21918"/>
                </a:lnTo>
                <a:lnTo>
                  <a:pt x="3477684" y="5695"/>
                </a:lnTo>
                <a:lnTo>
                  <a:pt x="3428238" y="0"/>
                </a:lnTo>
                <a:close/>
              </a:path>
            </a:pathLst>
          </a:custGeom>
          <a:solidFill>
            <a:srgbClr val="800000"/>
          </a:solidFill>
        </p:spPr>
        <p:txBody>
          <a:bodyPr wrap="square" lIns="0" tIns="0" rIns="0" bIns="0" rtlCol="0"/>
          <a:lstStyle/>
          <a:p>
            <a:endParaRPr/>
          </a:p>
        </p:txBody>
      </p:sp>
      <p:sp>
        <p:nvSpPr>
          <p:cNvPr id="9" name="object 9"/>
          <p:cNvSpPr/>
          <p:nvPr/>
        </p:nvSpPr>
        <p:spPr>
          <a:xfrm>
            <a:off x="395477" y="5279897"/>
            <a:ext cx="8065134" cy="1489075"/>
          </a:xfrm>
          <a:custGeom>
            <a:avLst/>
            <a:gdLst/>
            <a:ahLst/>
            <a:cxnLst/>
            <a:rect l="l" t="t" r="r" b="b"/>
            <a:pathLst>
              <a:path w="8065134" h="1489075">
                <a:moveTo>
                  <a:pt x="0" y="112293"/>
                </a:moveTo>
                <a:lnTo>
                  <a:pt x="8825" y="68585"/>
                </a:lnTo>
                <a:lnTo>
                  <a:pt x="32891" y="32891"/>
                </a:lnTo>
                <a:lnTo>
                  <a:pt x="68585" y="8825"/>
                </a:lnTo>
                <a:lnTo>
                  <a:pt x="112293" y="0"/>
                </a:lnTo>
                <a:lnTo>
                  <a:pt x="7952714" y="0"/>
                </a:lnTo>
                <a:lnTo>
                  <a:pt x="7996422" y="8825"/>
                </a:lnTo>
                <a:lnTo>
                  <a:pt x="8032116" y="32891"/>
                </a:lnTo>
                <a:lnTo>
                  <a:pt x="8056182" y="68585"/>
                </a:lnTo>
                <a:lnTo>
                  <a:pt x="8065008" y="112293"/>
                </a:lnTo>
                <a:lnTo>
                  <a:pt x="8065008" y="1376641"/>
                </a:lnTo>
                <a:lnTo>
                  <a:pt x="8056182" y="1420357"/>
                </a:lnTo>
                <a:lnTo>
                  <a:pt x="8032116" y="1456055"/>
                </a:lnTo>
                <a:lnTo>
                  <a:pt x="7996422" y="1480122"/>
                </a:lnTo>
                <a:lnTo>
                  <a:pt x="7952714" y="1488947"/>
                </a:lnTo>
                <a:lnTo>
                  <a:pt x="112293" y="1488947"/>
                </a:lnTo>
                <a:lnTo>
                  <a:pt x="68585" y="1480122"/>
                </a:lnTo>
                <a:lnTo>
                  <a:pt x="32891" y="1456054"/>
                </a:lnTo>
                <a:lnTo>
                  <a:pt x="8825" y="1420357"/>
                </a:lnTo>
                <a:lnTo>
                  <a:pt x="0" y="1376641"/>
                </a:lnTo>
                <a:lnTo>
                  <a:pt x="0" y="112293"/>
                </a:lnTo>
                <a:close/>
              </a:path>
            </a:pathLst>
          </a:custGeom>
          <a:solidFill>
            <a:schemeClr val="bg1"/>
          </a:solidFill>
          <a:ln w="38100">
            <a:solidFill>
              <a:srgbClr val="800000"/>
            </a:solidFill>
          </a:ln>
        </p:spPr>
        <p:txBody>
          <a:bodyPr wrap="square" lIns="0" tIns="0" rIns="0" bIns="0" rtlCol="0"/>
          <a:lstStyle/>
          <a:p>
            <a:endParaRPr/>
          </a:p>
        </p:txBody>
      </p:sp>
      <p:sp>
        <p:nvSpPr>
          <p:cNvPr id="10" name="object 10"/>
          <p:cNvSpPr txBox="1"/>
          <p:nvPr/>
        </p:nvSpPr>
        <p:spPr>
          <a:xfrm>
            <a:off x="506826" y="5481947"/>
            <a:ext cx="7311390" cy="1231900"/>
          </a:xfrm>
          <a:prstGeom prst="rect">
            <a:avLst/>
          </a:prstGeom>
        </p:spPr>
        <p:txBody>
          <a:bodyPr vert="horz" wrap="square" lIns="0" tIns="0" rIns="0" bIns="0" rtlCol="0">
            <a:spAutoFit/>
          </a:bodyPr>
          <a:lstStyle/>
          <a:p>
            <a:pPr marL="12700" marR="5080">
              <a:lnSpc>
                <a:spcPct val="100000"/>
              </a:lnSpc>
            </a:pPr>
            <a:r>
              <a:rPr sz="2000" b="1" spc="5" dirty="0">
                <a:solidFill>
                  <a:srgbClr val="0000FF"/>
                </a:solidFill>
                <a:latin typeface="DFKai-SB"/>
                <a:cs typeface="DFKai-SB"/>
              </a:rPr>
              <a:t>甲類 </a:t>
            </a:r>
            <a:r>
              <a:rPr sz="2000" b="1" spc="-5" dirty="0">
                <a:solidFill>
                  <a:srgbClr val="0000FF"/>
                </a:solidFill>
                <a:latin typeface="Times New Roman"/>
                <a:cs typeface="Times New Roman"/>
              </a:rPr>
              <a:t>:</a:t>
            </a:r>
            <a:r>
              <a:rPr sz="2000" b="1" spc="-5" dirty="0">
                <a:solidFill>
                  <a:srgbClr val="FF0000"/>
                </a:solidFill>
                <a:latin typeface="DFKai-SB"/>
                <a:cs typeface="DFKai-SB"/>
              </a:rPr>
              <a:t>每季申報</a:t>
            </a:r>
            <a:r>
              <a:rPr sz="2000" b="1" spc="-5" dirty="0">
                <a:solidFill>
                  <a:srgbClr val="0000FF"/>
                </a:solidFill>
                <a:latin typeface="DFKai-SB"/>
                <a:cs typeface="DFKai-SB"/>
              </a:rPr>
              <a:t>輸出入、生產、銷售、使用、貯存情況  </a:t>
            </a:r>
            <a:r>
              <a:rPr sz="2000" b="1" spc="-5" dirty="0">
                <a:latin typeface="Times New Roman"/>
                <a:cs typeface="Times New Roman"/>
              </a:rPr>
              <a:t>(</a:t>
            </a:r>
            <a:r>
              <a:rPr sz="2000" b="1" spc="-5" dirty="0">
                <a:latin typeface="DFKai-SB"/>
                <a:cs typeface="DFKai-SB"/>
              </a:rPr>
              <a:t>種類、數量、場所、交易廠商、報單號碼及發票號碼等詳列簿冊</a:t>
            </a:r>
            <a:r>
              <a:rPr sz="2000" b="1" spc="-5" dirty="0">
                <a:latin typeface="Times New Roman"/>
                <a:cs typeface="Times New Roman"/>
              </a:rPr>
              <a:t>)  </a:t>
            </a:r>
            <a:r>
              <a:rPr sz="2000" b="1" spc="-5" dirty="0">
                <a:solidFill>
                  <a:srgbClr val="0000FF"/>
                </a:solidFill>
                <a:latin typeface="DFKai-SB"/>
                <a:cs typeface="DFKai-SB"/>
              </a:rPr>
              <a:t>乙類</a:t>
            </a:r>
            <a:r>
              <a:rPr sz="2000" b="1" spc="-5" dirty="0">
                <a:solidFill>
                  <a:srgbClr val="0000FF"/>
                </a:solidFill>
                <a:latin typeface="Times New Roman"/>
                <a:cs typeface="Times New Roman"/>
              </a:rPr>
              <a:t>:</a:t>
            </a:r>
            <a:r>
              <a:rPr sz="2000" b="1" spc="-5" dirty="0">
                <a:solidFill>
                  <a:srgbClr val="FF0000"/>
                </a:solidFill>
                <a:latin typeface="DFKai-SB"/>
                <a:cs typeface="DFKai-SB"/>
              </a:rPr>
              <a:t>自行登錄</a:t>
            </a:r>
            <a:r>
              <a:rPr sz="2000" b="1" spc="-5" dirty="0">
                <a:latin typeface="DFKai-SB"/>
                <a:cs typeface="DFKai-SB"/>
              </a:rPr>
              <a:t>備查</a:t>
            </a:r>
            <a:r>
              <a:rPr sz="2000" b="1" spc="-5" dirty="0">
                <a:solidFill>
                  <a:srgbClr val="FF0000"/>
                </a:solidFill>
                <a:latin typeface="Times New Roman"/>
                <a:cs typeface="Times New Roman"/>
              </a:rPr>
              <a:t>(</a:t>
            </a:r>
            <a:r>
              <a:rPr sz="2000" b="1" spc="-5" dirty="0">
                <a:solidFill>
                  <a:srgbClr val="FF0000"/>
                </a:solidFill>
                <a:latin typeface="DFKai-SB"/>
                <a:cs typeface="DFKai-SB"/>
              </a:rPr>
              <a:t>不需按季申報</a:t>
            </a:r>
            <a:r>
              <a:rPr sz="2000" b="1" spc="-5" dirty="0">
                <a:solidFill>
                  <a:srgbClr val="FF0000"/>
                </a:solidFill>
                <a:latin typeface="Times New Roman"/>
                <a:cs typeface="Times New Roman"/>
              </a:rPr>
              <a:t>)  </a:t>
            </a:r>
            <a:r>
              <a:rPr sz="2000" b="1" spc="-5" dirty="0">
                <a:latin typeface="Times New Roman"/>
                <a:cs typeface="Times New Roman"/>
              </a:rPr>
              <a:t>(</a:t>
            </a:r>
            <a:r>
              <a:rPr sz="2000" b="1" spc="-5" dirty="0">
                <a:latin typeface="DFKai-SB"/>
                <a:cs typeface="DFKai-SB"/>
              </a:rPr>
              <a:t>種類、數量、場所、交易廠商、報單號碼及發票號碼等</a:t>
            </a:r>
            <a:r>
              <a:rPr sz="2000" b="1" spc="-5" dirty="0">
                <a:latin typeface="Times New Roman"/>
                <a:cs typeface="Times New Roman"/>
              </a:rPr>
              <a:t>)</a:t>
            </a:r>
            <a:endParaRPr sz="2000" dirty="0">
              <a:latin typeface="Times New Roman"/>
              <a:cs typeface="Times New Roman"/>
            </a:endParaRPr>
          </a:p>
        </p:txBody>
      </p:sp>
      <p:sp>
        <p:nvSpPr>
          <p:cNvPr id="11" name="object 11"/>
          <p:cNvSpPr/>
          <p:nvPr/>
        </p:nvSpPr>
        <p:spPr>
          <a:xfrm>
            <a:off x="707136" y="4942332"/>
            <a:ext cx="3644265" cy="449580"/>
          </a:xfrm>
          <a:custGeom>
            <a:avLst/>
            <a:gdLst/>
            <a:ahLst/>
            <a:cxnLst/>
            <a:rect l="l" t="t" r="r" b="b"/>
            <a:pathLst>
              <a:path w="3644265" h="449579">
                <a:moveTo>
                  <a:pt x="3419094" y="0"/>
                </a:moveTo>
                <a:lnTo>
                  <a:pt x="224790" y="0"/>
                </a:lnTo>
                <a:lnTo>
                  <a:pt x="179488" y="4567"/>
                </a:lnTo>
                <a:lnTo>
                  <a:pt x="137293" y="17665"/>
                </a:lnTo>
                <a:lnTo>
                  <a:pt x="99110" y="38392"/>
                </a:lnTo>
                <a:lnTo>
                  <a:pt x="65841" y="65841"/>
                </a:lnTo>
                <a:lnTo>
                  <a:pt x="38392" y="99110"/>
                </a:lnTo>
                <a:lnTo>
                  <a:pt x="17665" y="137293"/>
                </a:lnTo>
                <a:lnTo>
                  <a:pt x="4567" y="179488"/>
                </a:lnTo>
                <a:lnTo>
                  <a:pt x="0" y="224789"/>
                </a:lnTo>
                <a:lnTo>
                  <a:pt x="4567" y="270091"/>
                </a:lnTo>
                <a:lnTo>
                  <a:pt x="17665" y="312286"/>
                </a:lnTo>
                <a:lnTo>
                  <a:pt x="38392" y="350469"/>
                </a:lnTo>
                <a:lnTo>
                  <a:pt x="65841" y="383738"/>
                </a:lnTo>
                <a:lnTo>
                  <a:pt x="99110" y="411187"/>
                </a:lnTo>
                <a:lnTo>
                  <a:pt x="137293" y="431914"/>
                </a:lnTo>
                <a:lnTo>
                  <a:pt x="179488" y="445012"/>
                </a:lnTo>
                <a:lnTo>
                  <a:pt x="224790" y="449579"/>
                </a:lnTo>
                <a:lnTo>
                  <a:pt x="3419094" y="449579"/>
                </a:lnTo>
                <a:lnTo>
                  <a:pt x="3464395" y="445012"/>
                </a:lnTo>
                <a:lnTo>
                  <a:pt x="3506590" y="431914"/>
                </a:lnTo>
                <a:lnTo>
                  <a:pt x="3544773" y="411187"/>
                </a:lnTo>
                <a:lnTo>
                  <a:pt x="3578042" y="383738"/>
                </a:lnTo>
                <a:lnTo>
                  <a:pt x="3605491" y="350469"/>
                </a:lnTo>
                <a:lnTo>
                  <a:pt x="3626218" y="312286"/>
                </a:lnTo>
                <a:lnTo>
                  <a:pt x="3639316" y="270091"/>
                </a:lnTo>
                <a:lnTo>
                  <a:pt x="3643884" y="224789"/>
                </a:lnTo>
                <a:lnTo>
                  <a:pt x="3639316" y="179488"/>
                </a:lnTo>
                <a:lnTo>
                  <a:pt x="3626218" y="137293"/>
                </a:lnTo>
                <a:lnTo>
                  <a:pt x="3605491" y="99110"/>
                </a:lnTo>
                <a:lnTo>
                  <a:pt x="3578042" y="65841"/>
                </a:lnTo>
                <a:lnTo>
                  <a:pt x="3544773" y="38392"/>
                </a:lnTo>
                <a:lnTo>
                  <a:pt x="3506590" y="17665"/>
                </a:lnTo>
                <a:lnTo>
                  <a:pt x="3464395" y="4567"/>
                </a:lnTo>
                <a:lnTo>
                  <a:pt x="3419094" y="0"/>
                </a:lnTo>
                <a:close/>
              </a:path>
            </a:pathLst>
          </a:custGeom>
          <a:solidFill>
            <a:srgbClr val="800000"/>
          </a:solidFill>
        </p:spPr>
        <p:txBody>
          <a:bodyPr wrap="square" lIns="0" tIns="0" rIns="0" bIns="0" rtlCol="0"/>
          <a:lstStyle/>
          <a:p>
            <a:endParaRPr/>
          </a:p>
        </p:txBody>
      </p:sp>
      <p:sp>
        <p:nvSpPr>
          <p:cNvPr id="12" name="object 12"/>
          <p:cNvSpPr txBox="1"/>
          <p:nvPr/>
        </p:nvSpPr>
        <p:spPr>
          <a:xfrm>
            <a:off x="418172" y="877061"/>
            <a:ext cx="7785734" cy="4473575"/>
          </a:xfrm>
          <a:prstGeom prst="rect">
            <a:avLst/>
          </a:prstGeom>
        </p:spPr>
        <p:txBody>
          <a:bodyPr vert="horz" wrap="square" lIns="0" tIns="1905" rIns="0" bIns="0" rtlCol="0">
            <a:spAutoFit/>
          </a:bodyPr>
          <a:lstStyle/>
          <a:p>
            <a:pPr marL="12700" marR="3802379" indent="724535">
              <a:lnSpc>
                <a:spcPts val="2980"/>
              </a:lnSpc>
              <a:spcBef>
                <a:spcPts val="15"/>
              </a:spcBef>
            </a:pPr>
            <a:r>
              <a:rPr sz="2400" b="1" spc="-5" dirty="0">
                <a:solidFill>
                  <a:srgbClr val="FFFFFF"/>
                </a:solidFill>
                <a:latin typeface="DFKai-SB"/>
                <a:cs typeface="DFKai-SB"/>
              </a:rPr>
              <a:t>先驅化學品工業原料  </a:t>
            </a:r>
            <a:r>
              <a:rPr sz="2400" b="1" spc="-5" dirty="0">
                <a:latin typeface="DFKai-SB"/>
                <a:cs typeface="DFKai-SB"/>
              </a:rPr>
              <a:t>指能用來</a:t>
            </a:r>
            <a:r>
              <a:rPr sz="2400" b="1" spc="-5" dirty="0">
                <a:solidFill>
                  <a:srgbClr val="FF3300"/>
                </a:solidFill>
                <a:latin typeface="DFKai-SB"/>
                <a:cs typeface="DFKai-SB"/>
              </a:rPr>
              <a:t>製造毒品</a:t>
            </a:r>
            <a:r>
              <a:rPr sz="2400" b="1" spc="-5" dirty="0">
                <a:latin typeface="DFKai-SB"/>
                <a:cs typeface="DFKai-SB"/>
              </a:rPr>
              <a:t>的工業原料</a:t>
            </a:r>
            <a:endParaRPr sz="2400" dirty="0">
              <a:latin typeface="DFKai-SB"/>
              <a:cs typeface="DFKai-SB"/>
            </a:endParaRPr>
          </a:p>
          <a:p>
            <a:pPr>
              <a:lnSpc>
                <a:spcPct val="100000"/>
              </a:lnSpc>
              <a:spcBef>
                <a:spcPts val="40"/>
              </a:spcBef>
            </a:pPr>
            <a:endParaRPr sz="1950" dirty="0">
              <a:latin typeface="Times New Roman"/>
              <a:cs typeface="Times New Roman"/>
            </a:endParaRPr>
          </a:p>
          <a:p>
            <a:pPr marL="1428750">
              <a:lnSpc>
                <a:spcPct val="100000"/>
              </a:lnSpc>
            </a:pPr>
            <a:r>
              <a:rPr sz="2400" b="1" spc="-5" dirty="0">
                <a:solidFill>
                  <a:srgbClr val="FFFFFF"/>
                </a:solidFill>
                <a:latin typeface="DFKai-SB"/>
                <a:cs typeface="DFKai-SB"/>
              </a:rPr>
              <a:t>特性分類</a:t>
            </a:r>
            <a:endParaRPr sz="2400" dirty="0">
              <a:latin typeface="DFKai-SB"/>
              <a:cs typeface="DFKai-SB"/>
            </a:endParaRPr>
          </a:p>
          <a:p>
            <a:pPr marL="24130" marR="5080">
              <a:lnSpc>
                <a:spcPct val="100200"/>
              </a:lnSpc>
              <a:spcBef>
                <a:spcPts val="580"/>
              </a:spcBef>
            </a:pPr>
            <a:r>
              <a:rPr sz="2000" b="1" spc="-5" dirty="0">
                <a:solidFill>
                  <a:srgbClr val="0000FF"/>
                </a:solidFill>
                <a:latin typeface="DFKai-SB"/>
                <a:cs typeface="DFKai-SB"/>
              </a:rPr>
              <a:t>甲類</a:t>
            </a:r>
            <a:r>
              <a:rPr sz="2000" b="1" spc="-5" dirty="0">
                <a:latin typeface="DFKai-SB"/>
                <a:cs typeface="DFKai-SB"/>
              </a:rPr>
              <a:t>:參與反應並成為毒品化學結構一部份者</a:t>
            </a:r>
            <a:r>
              <a:rPr sz="2000" b="1" spc="-5" dirty="0">
                <a:solidFill>
                  <a:srgbClr val="6600CC"/>
                </a:solidFill>
                <a:latin typeface="DFKai-SB"/>
                <a:cs typeface="DFKai-SB"/>
              </a:rPr>
              <a:t>或經主管機關公告列入之  </a:t>
            </a:r>
            <a:r>
              <a:rPr sz="2000" b="1" spc="5" dirty="0">
                <a:solidFill>
                  <a:srgbClr val="6600CC"/>
                </a:solidFill>
                <a:latin typeface="DFKai-SB"/>
                <a:cs typeface="DFKai-SB"/>
              </a:rPr>
              <a:t>製毒化學品 </a:t>
            </a:r>
            <a:r>
              <a:rPr sz="2000" b="1" spc="5" dirty="0">
                <a:solidFill>
                  <a:srgbClr val="0000FF"/>
                </a:solidFill>
                <a:latin typeface="DFKai-SB"/>
                <a:cs typeface="DFKai-SB"/>
              </a:rPr>
              <a:t>（</a:t>
            </a:r>
            <a:r>
              <a:rPr sz="2000" b="1" spc="5" dirty="0">
                <a:solidFill>
                  <a:srgbClr val="0000FF"/>
                </a:solidFill>
                <a:latin typeface="Times New Roman"/>
                <a:cs typeface="Times New Roman"/>
              </a:rPr>
              <a:t>17</a:t>
            </a:r>
            <a:r>
              <a:rPr sz="2000" b="1" spc="5" dirty="0">
                <a:solidFill>
                  <a:srgbClr val="0000FF"/>
                </a:solidFill>
                <a:latin typeface="DFKai-SB"/>
                <a:cs typeface="DFKai-SB"/>
              </a:rPr>
              <a:t>項）  </a:t>
            </a:r>
            <a:r>
              <a:rPr sz="2000" b="1" spc="-5" dirty="0">
                <a:solidFill>
                  <a:srgbClr val="0000FF"/>
                </a:solidFill>
                <a:latin typeface="DFKai-SB"/>
                <a:cs typeface="DFKai-SB"/>
              </a:rPr>
              <a:t>乙類</a:t>
            </a:r>
            <a:r>
              <a:rPr sz="2000" b="1" spc="-5" dirty="0">
                <a:latin typeface="DFKai-SB"/>
                <a:cs typeface="DFKai-SB"/>
              </a:rPr>
              <a:t>:參與反應或未參與反應並不成為毒品化學結構一部份者</a:t>
            </a:r>
            <a:r>
              <a:rPr sz="2000" b="1" spc="-5" dirty="0">
                <a:solidFill>
                  <a:srgbClr val="0000FF"/>
                </a:solidFill>
                <a:latin typeface="DFKai-SB"/>
                <a:cs typeface="DFKai-SB"/>
              </a:rPr>
              <a:t>（</a:t>
            </a:r>
            <a:r>
              <a:rPr sz="2000" b="1" spc="-5" dirty="0">
                <a:solidFill>
                  <a:srgbClr val="0000FF"/>
                </a:solidFill>
                <a:latin typeface="Times New Roman"/>
                <a:cs typeface="Times New Roman"/>
              </a:rPr>
              <a:t>8</a:t>
            </a:r>
            <a:r>
              <a:rPr sz="2000" b="1" spc="-5" dirty="0">
                <a:solidFill>
                  <a:srgbClr val="0000FF"/>
                </a:solidFill>
                <a:latin typeface="DFKai-SB"/>
                <a:cs typeface="DFKai-SB"/>
              </a:rPr>
              <a:t>項）</a:t>
            </a:r>
            <a:endParaRPr sz="2000" dirty="0">
              <a:latin typeface="DFKai-SB"/>
              <a:cs typeface="DFKai-SB"/>
            </a:endParaRPr>
          </a:p>
          <a:p>
            <a:pPr>
              <a:lnSpc>
                <a:spcPct val="100000"/>
              </a:lnSpc>
              <a:spcBef>
                <a:spcPts val="45"/>
              </a:spcBef>
            </a:pPr>
            <a:endParaRPr sz="2000" dirty="0">
              <a:latin typeface="Times New Roman"/>
              <a:cs typeface="Times New Roman"/>
            </a:endParaRPr>
          </a:p>
          <a:p>
            <a:pPr marL="1499235">
              <a:lnSpc>
                <a:spcPct val="100000"/>
              </a:lnSpc>
              <a:spcBef>
                <a:spcPts val="5"/>
              </a:spcBef>
            </a:pPr>
            <a:r>
              <a:rPr sz="2400" b="1" spc="-5" dirty="0">
                <a:solidFill>
                  <a:srgbClr val="FFFFFF"/>
                </a:solidFill>
                <a:latin typeface="DFKai-SB"/>
                <a:cs typeface="DFKai-SB"/>
              </a:rPr>
              <a:t>管理對象</a:t>
            </a:r>
            <a:endParaRPr sz="2400" dirty="0">
              <a:latin typeface="DFKai-SB"/>
              <a:cs typeface="DFKai-SB"/>
            </a:endParaRPr>
          </a:p>
          <a:p>
            <a:pPr marL="89535" marR="2772410">
              <a:lnSpc>
                <a:spcPct val="100000"/>
              </a:lnSpc>
              <a:spcBef>
                <a:spcPts val="550"/>
              </a:spcBef>
            </a:pPr>
            <a:r>
              <a:rPr sz="2000" b="1" spc="-5" dirty="0">
                <a:solidFill>
                  <a:srgbClr val="0000FF"/>
                </a:solidFill>
                <a:latin typeface="DFKai-SB"/>
                <a:cs typeface="DFKai-SB"/>
              </a:rPr>
              <a:t>甲類</a:t>
            </a:r>
            <a:r>
              <a:rPr sz="2000" b="1" spc="-5" dirty="0">
                <a:latin typeface="Times New Roman"/>
                <a:cs typeface="Times New Roman"/>
              </a:rPr>
              <a:t>:</a:t>
            </a:r>
            <a:r>
              <a:rPr sz="2000" b="1" spc="-5" dirty="0">
                <a:latin typeface="DFKai-SB"/>
                <a:cs typeface="DFKai-SB"/>
              </a:rPr>
              <a:t>輸出入、生產、銷售、使用、貯存業者  </a:t>
            </a:r>
            <a:r>
              <a:rPr sz="2000" b="1" dirty="0">
                <a:solidFill>
                  <a:srgbClr val="0000FF"/>
                </a:solidFill>
                <a:latin typeface="DFKai-SB"/>
                <a:cs typeface="DFKai-SB"/>
              </a:rPr>
              <a:t>乙類</a:t>
            </a:r>
            <a:r>
              <a:rPr sz="2000" b="1" dirty="0">
                <a:latin typeface="Times New Roman"/>
                <a:cs typeface="Times New Roman"/>
              </a:rPr>
              <a:t>:</a:t>
            </a:r>
            <a:r>
              <a:rPr sz="2000" b="1" dirty="0">
                <a:latin typeface="DFKai-SB"/>
                <a:cs typeface="DFKai-SB"/>
              </a:rPr>
              <a:t>輸出入業者</a:t>
            </a:r>
            <a:endParaRPr sz="2000" dirty="0">
              <a:latin typeface="DFKai-SB"/>
              <a:cs typeface="DFKai-SB"/>
            </a:endParaRPr>
          </a:p>
          <a:p>
            <a:pPr>
              <a:lnSpc>
                <a:spcPct val="100000"/>
              </a:lnSpc>
              <a:spcBef>
                <a:spcPts val="20"/>
              </a:spcBef>
            </a:pPr>
            <a:endParaRPr sz="2350" dirty="0">
              <a:latin typeface="Times New Roman"/>
              <a:cs typeface="Times New Roman"/>
            </a:endParaRPr>
          </a:p>
          <a:p>
            <a:pPr marL="1500505">
              <a:lnSpc>
                <a:spcPct val="100000"/>
              </a:lnSpc>
            </a:pPr>
            <a:r>
              <a:rPr sz="2400" b="1" spc="-5" dirty="0">
                <a:solidFill>
                  <a:srgbClr val="FFFFFF"/>
                </a:solidFill>
                <a:latin typeface="DFKai-SB"/>
                <a:cs typeface="DFKai-SB"/>
              </a:rPr>
              <a:t>管理方式</a:t>
            </a:r>
            <a:endParaRPr sz="2400" dirty="0">
              <a:latin typeface="DFKai-SB"/>
              <a:cs typeface="DFKai-SB"/>
            </a:endParaRPr>
          </a:p>
        </p:txBody>
      </p:sp>
      <p:sp>
        <p:nvSpPr>
          <p:cNvPr id="13" name="object 13"/>
          <p:cNvSpPr txBox="1">
            <a:spLocks noGrp="1"/>
          </p:cNvSpPr>
          <p:nvPr>
            <p:ph type="title"/>
          </p:nvPr>
        </p:nvSpPr>
        <p:spPr>
          <a:xfrm>
            <a:off x="457200" y="274638"/>
            <a:ext cx="8229600" cy="492443"/>
          </a:xfrm>
          <a:prstGeom prst="rect">
            <a:avLst/>
          </a:prstGeom>
        </p:spPr>
        <p:txBody>
          <a:bodyPr vert="horz" wrap="square" lIns="0" tIns="0" rIns="0" bIns="0" rtlCol="0">
            <a:spAutoFit/>
          </a:bodyPr>
          <a:lstStyle/>
          <a:p>
            <a:pPr>
              <a:lnSpc>
                <a:spcPct val="100000"/>
              </a:lnSpc>
            </a:pPr>
            <a:r>
              <a:rPr sz="3200" spc="-10" dirty="0" smtClean="0"/>
              <a:t>先驅</a:t>
            </a:r>
            <a:r>
              <a:rPr sz="3200" dirty="0" smtClean="0"/>
              <a:t>化</a:t>
            </a:r>
            <a:r>
              <a:rPr sz="3200" spc="-10" dirty="0" smtClean="0"/>
              <a:t>學品工</a:t>
            </a:r>
            <a:r>
              <a:rPr sz="3200" dirty="0" smtClean="0"/>
              <a:t>業</a:t>
            </a:r>
            <a:r>
              <a:rPr sz="3200" spc="-10" dirty="0" smtClean="0"/>
              <a:t>原料管</a:t>
            </a:r>
            <a:r>
              <a:rPr sz="3200" dirty="0" smtClean="0"/>
              <a:t>理</a:t>
            </a:r>
            <a:r>
              <a:rPr sz="3200" spc="-10" dirty="0" smtClean="0"/>
              <a:t>項目及</a:t>
            </a:r>
            <a:r>
              <a:rPr sz="3200" dirty="0" smtClean="0"/>
              <a:t>重</a:t>
            </a:r>
            <a:r>
              <a:rPr sz="3200" spc="-10" dirty="0" smtClean="0"/>
              <a:t>點</a:t>
            </a:r>
            <a:endParaRPr sz="3200" spc="-10" dirty="0"/>
          </a:p>
        </p:txBody>
      </p:sp>
      <p:sp>
        <p:nvSpPr>
          <p:cNvPr id="15" name="投影片編號版面配置區 14"/>
          <p:cNvSpPr>
            <a:spLocks noGrp="1"/>
          </p:cNvSpPr>
          <p:nvPr>
            <p:ph type="sldNum" sz="quarter" idx="12"/>
          </p:nvPr>
        </p:nvSpPr>
        <p:spPr/>
        <p:txBody>
          <a:bodyPr/>
          <a:lstStyle/>
          <a:p>
            <a:fld id="{A36E6B7E-3405-4ABC-8F0A-11CAAA034E4E}" type="slidenum">
              <a:rPr lang="zh-TW" altLang="en-US" smtClean="0"/>
              <a:pPr/>
              <a:t>29</a:t>
            </a:fld>
            <a:endParaRPr lang="zh-TW" altLang="en-US" dirty="0"/>
          </a:p>
        </p:txBody>
      </p:sp>
    </p:spTree>
    <p:extLst>
      <p:ext uri="{BB962C8B-B14F-4D97-AF65-F5344CB8AC3E}">
        <p14:creationId xmlns:p14="http://schemas.microsoft.com/office/powerpoint/2010/main" val="182663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756146" y="2060848"/>
            <a:ext cx="7776864" cy="3744416"/>
          </a:xfrm>
          <a:ln>
            <a:solidFill>
              <a:schemeClr val="tx1"/>
            </a:solidFill>
          </a:ln>
        </p:spPr>
        <p:txBody>
          <a:bodyPr/>
          <a:lstStyle/>
          <a:p>
            <a:pPr indent="631825" algn="l" eaLnBrk="1" hangingPunct="1">
              <a:lnSpc>
                <a:spcPct val="125000"/>
              </a:lnSpc>
              <a:spcBef>
                <a:spcPts val="0"/>
              </a:spcBef>
            </a:pPr>
            <a:r>
              <a:rPr lang="zh-TW" altLang="en-US" sz="2800" b="0" dirty="0"/>
              <a:t>壹、化學品管理系統之法源</a:t>
            </a:r>
          </a:p>
          <a:p>
            <a:pPr indent="631825" algn="l" eaLnBrk="1" hangingPunct="1">
              <a:lnSpc>
                <a:spcPct val="125000"/>
              </a:lnSpc>
            </a:pPr>
            <a:r>
              <a:rPr lang="zh-TW" altLang="en-US" sz="2800" b="0" dirty="0"/>
              <a:t>貳</a:t>
            </a:r>
            <a:r>
              <a:rPr lang="zh-TW" altLang="en-US" sz="2800" b="0" dirty="0" smtClean="0"/>
              <a:t>、學術</a:t>
            </a:r>
            <a:r>
              <a:rPr lang="zh-TW" altLang="en-US" sz="2800" b="0" dirty="0"/>
              <a:t>機構化學品管理系統之功能與特性</a:t>
            </a:r>
            <a:endParaRPr lang="en-US" altLang="zh-TW" sz="2800" b="0" dirty="0"/>
          </a:p>
          <a:p>
            <a:pPr indent="631825" algn="l" eaLnBrk="1" hangingPunct="1">
              <a:lnSpc>
                <a:spcPct val="125000"/>
              </a:lnSpc>
            </a:pPr>
            <a:endParaRPr lang="zh-TW" altLang="en-US" sz="2800" b="0" dirty="0"/>
          </a:p>
        </p:txBody>
      </p:sp>
      <p:sp>
        <p:nvSpPr>
          <p:cNvPr id="6148" name="Text Box 3"/>
          <p:cNvSpPr txBox="1">
            <a:spLocks noChangeArrowheads="1"/>
          </p:cNvSpPr>
          <p:nvPr/>
        </p:nvSpPr>
        <p:spPr bwMode="auto">
          <a:xfrm>
            <a:off x="2411760"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dirty="0">
                <a:solidFill>
                  <a:srgbClr val="CC0000"/>
                </a:solidFill>
                <a:latin typeface="標楷體" pitchFamily="65" charset="-120"/>
                <a:ea typeface="標楷體" pitchFamily="65" charset="-120"/>
              </a:rPr>
              <a:t>內   容</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3</a:t>
            </a:fld>
            <a:endParaRPr lang="zh-TW" altLang="en-US" dirty="0"/>
          </a:p>
        </p:txBody>
      </p:sp>
    </p:spTree>
    <p:extLst>
      <p:ext uri="{BB962C8B-B14F-4D97-AF65-F5344CB8AC3E}">
        <p14:creationId xmlns:p14="http://schemas.microsoft.com/office/powerpoint/2010/main" val="1150999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978" y="1268760"/>
            <a:ext cx="9144000" cy="0"/>
          </a:xfrm>
          <a:custGeom>
            <a:avLst/>
            <a:gdLst/>
            <a:ahLst/>
            <a:cxnLst/>
            <a:rect l="l" t="t" r="r" b="b"/>
            <a:pathLst>
              <a:path w="9144000">
                <a:moveTo>
                  <a:pt x="0" y="0"/>
                </a:moveTo>
                <a:lnTo>
                  <a:pt x="9144000" y="0"/>
                </a:lnTo>
              </a:path>
            </a:pathLst>
          </a:custGeom>
          <a:ln w="11582">
            <a:solidFill>
              <a:srgbClr val="FF0000"/>
            </a:solidFill>
          </a:ln>
        </p:spPr>
        <p:txBody>
          <a:bodyPr wrap="square" lIns="0" tIns="0" rIns="0" bIns="0" rtlCol="0"/>
          <a:lstStyle/>
          <a:p>
            <a:endParaRPr/>
          </a:p>
        </p:txBody>
      </p:sp>
      <p:sp>
        <p:nvSpPr>
          <p:cNvPr id="3" name="object 3"/>
          <p:cNvSpPr/>
          <p:nvPr/>
        </p:nvSpPr>
        <p:spPr>
          <a:xfrm>
            <a:off x="43148" y="1263321"/>
            <a:ext cx="9144000" cy="0"/>
          </a:xfrm>
          <a:custGeom>
            <a:avLst/>
            <a:gdLst/>
            <a:ahLst/>
            <a:cxnLst/>
            <a:rect l="l" t="t" r="r" b="b"/>
            <a:pathLst>
              <a:path w="9144000">
                <a:moveTo>
                  <a:pt x="0" y="0"/>
                </a:moveTo>
                <a:lnTo>
                  <a:pt x="9144000" y="0"/>
                </a:lnTo>
              </a:path>
            </a:pathLst>
          </a:custGeom>
          <a:ln w="34747">
            <a:solidFill>
              <a:srgbClr val="FF0000"/>
            </a:solidFill>
          </a:ln>
        </p:spPr>
        <p:txBody>
          <a:bodyPr wrap="square" lIns="0" tIns="0" rIns="0" bIns="0" rtlCol="0"/>
          <a:lstStyle/>
          <a:p>
            <a:endParaRPr/>
          </a:p>
        </p:txBody>
      </p:sp>
      <p:sp>
        <p:nvSpPr>
          <p:cNvPr id="6" name="object 6"/>
          <p:cNvSpPr/>
          <p:nvPr/>
        </p:nvSpPr>
        <p:spPr>
          <a:xfrm>
            <a:off x="2894838" y="1507997"/>
            <a:ext cx="2060575" cy="576580"/>
          </a:xfrm>
          <a:custGeom>
            <a:avLst/>
            <a:gdLst/>
            <a:ahLst/>
            <a:cxnLst/>
            <a:rect l="l" t="t" r="r" b="b"/>
            <a:pathLst>
              <a:path w="2060575" h="576580">
                <a:moveTo>
                  <a:pt x="0" y="0"/>
                </a:moveTo>
                <a:lnTo>
                  <a:pt x="2060448" y="0"/>
                </a:lnTo>
                <a:lnTo>
                  <a:pt x="2060448" y="576072"/>
                </a:lnTo>
                <a:lnTo>
                  <a:pt x="0" y="576072"/>
                </a:lnTo>
                <a:lnTo>
                  <a:pt x="0" y="0"/>
                </a:lnTo>
                <a:close/>
              </a:path>
            </a:pathLst>
          </a:custGeom>
          <a:solidFill>
            <a:srgbClr val="00CCFF"/>
          </a:solidFill>
        </p:spPr>
        <p:txBody>
          <a:bodyPr wrap="square" lIns="0" tIns="0" rIns="0" bIns="0" rtlCol="0"/>
          <a:lstStyle/>
          <a:p>
            <a:endParaRPr/>
          </a:p>
        </p:txBody>
      </p:sp>
      <p:sp>
        <p:nvSpPr>
          <p:cNvPr id="7" name="object 7"/>
          <p:cNvSpPr/>
          <p:nvPr/>
        </p:nvSpPr>
        <p:spPr>
          <a:xfrm>
            <a:off x="2894838" y="1507997"/>
            <a:ext cx="2060575" cy="576580"/>
          </a:xfrm>
          <a:custGeom>
            <a:avLst/>
            <a:gdLst/>
            <a:ahLst/>
            <a:cxnLst/>
            <a:rect l="l" t="t" r="r" b="b"/>
            <a:pathLst>
              <a:path w="2060575" h="576580">
                <a:moveTo>
                  <a:pt x="0" y="0"/>
                </a:moveTo>
                <a:lnTo>
                  <a:pt x="2060448" y="0"/>
                </a:lnTo>
                <a:lnTo>
                  <a:pt x="2060448" y="576072"/>
                </a:lnTo>
                <a:lnTo>
                  <a:pt x="0" y="576072"/>
                </a:lnTo>
                <a:lnTo>
                  <a:pt x="0" y="0"/>
                </a:lnTo>
                <a:close/>
              </a:path>
            </a:pathLst>
          </a:custGeom>
          <a:ln w="28956">
            <a:solidFill>
              <a:srgbClr val="0000FF"/>
            </a:solidFill>
          </a:ln>
        </p:spPr>
        <p:txBody>
          <a:bodyPr wrap="square" lIns="0" tIns="0" rIns="0" bIns="0" rtlCol="0"/>
          <a:lstStyle/>
          <a:p>
            <a:endParaRPr/>
          </a:p>
        </p:txBody>
      </p:sp>
      <p:sp>
        <p:nvSpPr>
          <p:cNvPr id="8" name="object 8"/>
          <p:cNvSpPr txBox="1"/>
          <p:nvPr/>
        </p:nvSpPr>
        <p:spPr>
          <a:xfrm>
            <a:off x="3529710" y="1510398"/>
            <a:ext cx="789305" cy="563245"/>
          </a:xfrm>
          <a:prstGeom prst="rect">
            <a:avLst/>
          </a:prstGeom>
        </p:spPr>
        <p:txBody>
          <a:bodyPr vert="horz" wrap="square" lIns="0" tIns="0" rIns="0" bIns="0" rtlCol="0">
            <a:spAutoFit/>
          </a:bodyPr>
          <a:lstStyle/>
          <a:p>
            <a:pPr marL="12700">
              <a:lnSpc>
                <a:spcPct val="100000"/>
              </a:lnSpc>
            </a:pPr>
            <a:r>
              <a:rPr sz="2000" b="1" dirty="0">
                <a:solidFill>
                  <a:srgbClr val="FFFF00"/>
                </a:solidFill>
                <a:latin typeface="DFKai-SB"/>
                <a:cs typeface="DFKai-SB"/>
              </a:rPr>
              <a:t>貿易商</a:t>
            </a:r>
            <a:endParaRPr sz="2000">
              <a:latin typeface="DFKai-SB"/>
              <a:cs typeface="DFKai-SB"/>
            </a:endParaRPr>
          </a:p>
          <a:p>
            <a:pPr marL="18415">
              <a:lnSpc>
                <a:spcPct val="100000"/>
              </a:lnSpc>
              <a:spcBef>
                <a:spcPts val="15"/>
              </a:spcBef>
            </a:pPr>
            <a:r>
              <a:rPr sz="1600" b="1" spc="5" dirty="0">
                <a:solidFill>
                  <a:srgbClr val="FFFF00"/>
                </a:solidFill>
                <a:latin typeface="Times New Roman"/>
                <a:cs typeface="Times New Roman"/>
              </a:rPr>
              <a:t>(</a:t>
            </a:r>
            <a:r>
              <a:rPr sz="1600" b="1" spc="5" dirty="0">
                <a:solidFill>
                  <a:srgbClr val="FFFF00"/>
                </a:solidFill>
                <a:latin typeface="DFKai-SB"/>
                <a:cs typeface="DFKai-SB"/>
              </a:rPr>
              <a:t>物流商</a:t>
            </a:r>
            <a:r>
              <a:rPr sz="1600" b="1" spc="5" dirty="0">
                <a:solidFill>
                  <a:srgbClr val="FFFF00"/>
                </a:solidFill>
                <a:latin typeface="Times New Roman"/>
                <a:cs typeface="Times New Roman"/>
              </a:rPr>
              <a:t>)</a:t>
            </a:r>
            <a:endParaRPr sz="1600">
              <a:latin typeface="Times New Roman"/>
              <a:cs typeface="Times New Roman"/>
            </a:endParaRPr>
          </a:p>
        </p:txBody>
      </p:sp>
      <p:sp>
        <p:nvSpPr>
          <p:cNvPr id="9" name="object 9"/>
          <p:cNvSpPr txBox="1"/>
          <p:nvPr/>
        </p:nvSpPr>
        <p:spPr>
          <a:xfrm>
            <a:off x="2429255" y="2871470"/>
            <a:ext cx="893444" cy="391160"/>
          </a:xfrm>
          <a:prstGeom prst="rect">
            <a:avLst/>
          </a:prstGeom>
          <a:solidFill>
            <a:srgbClr val="FFCC00"/>
          </a:solidFill>
          <a:ln w="57912">
            <a:solidFill>
              <a:srgbClr val="FF0000"/>
            </a:solidFill>
          </a:ln>
        </p:spPr>
        <p:txBody>
          <a:bodyPr vert="horz" wrap="square" lIns="0" tIns="19685" rIns="0" bIns="0" rtlCol="0">
            <a:spAutoFit/>
          </a:bodyPr>
          <a:lstStyle/>
          <a:p>
            <a:pPr marL="74930">
              <a:lnSpc>
                <a:spcPct val="100000"/>
              </a:lnSpc>
              <a:spcBef>
                <a:spcPts val="155"/>
              </a:spcBef>
            </a:pPr>
            <a:r>
              <a:rPr sz="1800" b="1" spc="-5" dirty="0">
                <a:solidFill>
                  <a:srgbClr val="003300"/>
                </a:solidFill>
                <a:latin typeface="DFKai-SB"/>
                <a:cs typeface="DFKai-SB"/>
              </a:rPr>
              <a:t>經銷商</a:t>
            </a:r>
            <a:endParaRPr sz="1800">
              <a:latin typeface="DFKai-SB"/>
              <a:cs typeface="DFKai-SB"/>
            </a:endParaRPr>
          </a:p>
        </p:txBody>
      </p:sp>
      <p:sp>
        <p:nvSpPr>
          <p:cNvPr id="10" name="object 10"/>
          <p:cNvSpPr/>
          <p:nvPr/>
        </p:nvSpPr>
        <p:spPr>
          <a:xfrm>
            <a:off x="4749546" y="4584953"/>
            <a:ext cx="1635760" cy="675640"/>
          </a:xfrm>
          <a:custGeom>
            <a:avLst/>
            <a:gdLst/>
            <a:ahLst/>
            <a:cxnLst/>
            <a:rect l="l" t="t" r="r" b="b"/>
            <a:pathLst>
              <a:path w="1635760" h="675639">
                <a:moveTo>
                  <a:pt x="0" y="0"/>
                </a:moveTo>
                <a:lnTo>
                  <a:pt x="1635252" y="0"/>
                </a:lnTo>
                <a:lnTo>
                  <a:pt x="1635252" y="675132"/>
                </a:lnTo>
                <a:lnTo>
                  <a:pt x="0" y="675132"/>
                </a:lnTo>
                <a:lnTo>
                  <a:pt x="0" y="0"/>
                </a:lnTo>
                <a:close/>
              </a:path>
            </a:pathLst>
          </a:custGeom>
          <a:solidFill>
            <a:srgbClr val="FFCCFF"/>
          </a:solidFill>
        </p:spPr>
        <p:txBody>
          <a:bodyPr wrap="square" lIns="0" tIns="0" rIns="0" bIns="0" rtlCol="0"/>
          <a:lstStyle/>
          <a:p>
            <a:endParaRPr/>
          </a:p>
        </p:txBody>
      </p:sp>
      <p:sp>
        <p:nvSpPr>
          <p:cNvPr id="11" name="object 11"/>
          <p:cNvSpPr txBox="1"/>
          <p:nvPr/>
        </p:nvSpPr>
        <p:spPr>
          <a:xfrm>
            <a:off x="4749546" y="4584953"/>
            <a:ext cx="1635760" cy="675640"/>
          </a:xfrm>
          <a:prstGeom prst="rect">
            <a:avLst/>
          </a:prstGeom>
          <a:ln w="28956">
            <a:solidFill>
              <a:srgbClr val="00CC00"/>
            </a:solidFill>
          </a:ln>
        </p:spPr>
        <p:txBody>
          <a:bodyPr vert="horz" wrap="square" lIns="0" tIns="38735" rIns="0" bIns="0" rtlCol="0">
            <a:spAutoFit/>
          </a:bodyPr>
          <a:lstStyle/>
          <a:p>
            <a:pPr marL="229870" marR="111125" indent="-114300">
              <a:lnSpc>
                <a:spcPct val="100000"/>
              </a:lnSpc>
              <a:spcBef>
                <a:spcPts val="305"/>
              </a:spcBef>
            </a:pPr>
            <a:r>
              <a:rPr sz="1800" b="1" spc="-5" dirty="0">
                <a:solidFill>
                  <a:srgbClr val="0000FF"/>
                </a:solidFill>
                <a:latin typeface="DFKai-SB"/>
                <a:cs typeface="DFKai-SB"/>
              </a:rPr>
              <a:t>學術研究單位  或大專院校</a:t>
            </a:r>
            <a:endParaRPr sz="1800">
              <a:latin typeface="DFKai-SB"/>
              <a:cs typeface="DFKai-SB"/>
            </a:endParaRPr>
          </a:p>
        </p:txBody>
      </p:sp>
      <p:sp>
        <p:nvSpPr>
          <p:cNvPr id="12" name="object 12"/>
          <p:cNvSpPr txBox="1"/>
          <p:nvPr/>
        </p:nvSpPr>
        <p:spPr>
          <a:xfrm>
            <a:off x="3359658" y="4764785"/>
            <a:ext cx="1254760" cy="1112520"/>
          </a:xfrm>
          <a:prstGeom prst="rect">
            <a:avLst/>
          </a:prstGeom>
          <a:solidFill>
            <a:srgbClr val="FFCCFF"/>
          </a:solidFill>
          <a:ln w="28956">
            <a:solidFill>
              <a:srgbClr val="00CC00"/>
            </a:solidFill>
          </a:ln>
        </p:spPr>
        <p:txBody>
          <a:bodyPr vert="horz" wrap="square" lIns="0" tIns="2540" rIns="0" bIns="0" rtlCol="0">
            <a:spAutoFit/>
          </a:bodyPr>
          <a:lstStyle/>
          <a:p>
            <a:pPr>
              <a:lnSpc>
                <a:spcPct val="100000"/>
              </a:lnSpc>
              <a:spcBef>
                <a:spcPts val="20"/>
              </a:spcBef>
            </a:pPr>
            <a:endParaRPr sz="1750">
              <a:latin typeface="Times New Roman"/>
              <a:cs typeface="Times New Roman"/>
            </a:endParaRPr>
          </a:p>
          <a:p>
            <a:pPr marL="118110" marR="33655" indent="-78105">
              <a:lnSpc>
                <a:spcPct val="100000"/>
              </a:lnSpc>
            </a:pPr>
            <a:r>
              <a:rPr sz="1800" b="1" spc="-5" dirty="0">
                <a:solidFill>
                  <a:srgbClr val="0000FF"/>
                </a:solidFill>
                <a:latin typeface="DFKai-SB"/>
                <a:cs typeface="DFKai-SB"/>
              </a:rPr>
              <a:t>代檢中心、  醫院診所</a:t>
            </a:r>
            <a:endParaRPr sz="1800">
              <a:latin typeface="DFKai-SB"/>
              <a:cs typeface="DFKai-SB"/>
            </a:endParaRPr>
          </a:p>
        </p:txBody>
      </p:sp>
      <p:sp>
        <p:nvSpPr>
          <p:cNvPr id="13" name="object 13"/>
          <p:cNvSpPr txBox="1"/>
          <p:nvPr/>
        </p:nvSpPr>
        <p:spPr>
          <a:xfrm>
            <a:off x="6617969" y="4606290"/>
            <a:ext cx="774700" cy="391795"/>
          </a:xfrm>
          <a:prstGeom prst="rect">
            <a:avLst/>
          </a:prstGeom>
          <a:solidFill>
            <a:srgbClr val="FFCCFF"/>
          </a:solidFill>
          <a:ln w="28956">
            <a:solidFill>
              <a:srgbClr val="00CC00"/>
            </a:solidFill>
          </a:ln>
        </p:spPr>
        <p:txBody>
          <a:bodyPr vert="horz" wrap="square" lIns="0" tIns="34290" rIns="0" bIns="0" rtlCol="0">
            <a:spAutoFit/>
          </a:bodyPr>
          <a:lstStyle/>
          <a:p>
            <a:pPr marL="142875">
              <a:lnSpc>
                <a:spcPct val="100000"/>
              </a:lnSpc>
              <a:spcBef>
                <a:spcPts val="270"/>
              </a:spcBef>
            </a:pPr>
            <a:r>
              <a:rPr sz="1800" b="1" spc="-5" dirty="0">
                <a:solidFill>
                  <a:srgbClr val="0000FF"/>
                </a:solidFill>
                <a:latin typeface="DFKai-SB"/>
                <a:cs typeface="DFKai-SB"/>
              </a:rPr>
              <a:t>個人</a:t>
            </a:r>
            <a:endParaRPr sz="1800">
              <a:latin typeface="DFKai-SB"/>
              <a:cs typeface="DFKai-SB"/>
            </a:endParaRPr>
          </a:p>
        </p:txBody>
      </p:sp>
      <p:sp>
        <p:nvSpPr>
          <p:cNvPr id="14" name="object 14"/>
          <p:cNvSpPr txBox="1"/>
          <p:nvPr/>
        </p:nvSpPr>
        <p:spPr>
          <a:xfrm>
            <a:off x="7632954" y="4606290"/>
            <a:ext cx="1310640" cy="954405"/>
          </a:xfrm>
          <a:prstGeom prst="rect">
            <a:avLst/>
          </a:prstGeom>
          <a:solidFill>
            <a:srgbClr val="FFCCFF"/>
          </a:solidFill>
          <a:ln w="28956">
            <a:solidFill>
              <a:srgbClr val="FF0000"/>
            </a:solidFill>
          </a:ln>
        </p:spPr>
        <p:txBody>
          <a:bodyPr vert="horz" wrap="square" lIns="0" tIns="39370" rIns="0" bIns="0" rtlCol="0">
            <a:spAutoFit/>
          </a:bodyPr>
          <a:lstStyle/>
          <a:p>
            <a:pPr marL="124460" marR="59690" indent="-59690" algn="ctr">
              <a:lnSpc>
                <a:spcPct val="106100"/>
              </a:lnSpc>
              <a:spcBef>
                <a:spcPts val="310"/>
              </a:spcBef>
            </a:pPr>
            <a:r>
              <a:rPr sz="1800" b="1" spc="-5" dirty="0">
                <a:solidFill>
                  <a:srgbClr val="0000FF"/>
                </a:solidFill>
                <a:latin typeface="DFKai-SB"/>
                <a:cs typeface="DFKai-SB"/>
              </a:rPr>
              <a:t>廠商  </a:t>
            </a:r>
            <a:r>
              <a:rPr sz="1600" b="1" dirty="0">
                <a:solidFill>
                  <a:srgbClr val="0000FF"/>
                </a:solidFill>
                <a:latin typeface="Times New Roman"/>
                <a:cs typeface="Times New Roman"/>
              </a:rPr>
              <a:t>(</a:t>
            </a:r>
            <a:r>
              <a:rPr sz="1600" b="1" dirty="0">
                <a:solidFill>
                  <a:srgbClr val="0000FF"/>
                </a:solidFill>
                <a:latin typeface="DFKai-SB"/>
                <a:cs typeface="DFKai-SB"/>
              </a:rPr>
              <a:t>較大量使用  之製造廠</a:t>
            </a:r>
            <a:r>
              <a:rPr sz="1600" b="1" dirty="0">
                <a:solidFill>
                  <a:srgbClr val="0000FF"/>
                </a:solidFill>
                <a:latin typeface="Times New Roman"/>
                <a:cs typeface="Times New Roman"/>
              </a:rPr>
              <a:t>)</a:t>
            </a:r>
            <a:endParaRPr sz="1600">
              <a:latin typeface="Times New Roman"/>
              <a:cs typeface="Times New Roman"/>
            </a:endParaRPr>
          </a:p>
        </p:txBody>
      </p:sp>
      <p:sp>
        <p:nvSpPr>
          <p:cNvPr id="15" name="object 15"/>
          <p:cNvSpPr txBox="1"/>
          <p:nvPr/>
        </p:nvSpPr>
        <p:spPr>
          <a:xfrm>
            <a:off x="3901440" y="2857500"/>
            <a:ext cx="1361440" cy="393065"/>
          </a:xfrm>
          <a:prstGeom prst="rect">
            <a:avLst/>
          </a:prstGeom>
          <a:solidFill>
            <a:srgbClr val="FFCC00"/>
          </a:solidFill>
          <a:ln w="57911">
            <a:solidFill>
              <a:srgbClr val="0000FF"/>
            </a:solidFill>
          </a:ln>
        </p:spPr>
        <p:txBody>
          <a:bodyPr vert="horz" wrap="square" lIns="0" tIns="20955" rIns="0" bIns="0" rtlCol="0">
            <a:spAutoFit/>
          </a:bodyPr>
          <a:lstStyle/>
          <a:p>
            <a:pPr marL="80010">
              <a:lnSpc>
                <a:spcPct val="100000"/>
              </a:lnSpc>
              <a:spcBef>
                <a:spcPts val="165"/>
              </a:spcBef>
            </a:pPr>
            <a:r>
              <a:rPr sz="1800" b="1" spc="-5" dirty="0">
                <a:solidFill>
                  <a:srgbClr val="003300"/>
                </a:solidFill>
                <a:latin typeface="DFKai-SB"/>
                <a:cs typeface="DFKai-SB"/>
              </a:rPr>
              <a:t>化工原料行</a:t>
            </a:r>
            <a:endParaRPr sz="1800">
              <a:latin typeface="DFKai-SB"/>
              <a:cs typeface="DFKai-SB"/>
            </a:endParaRPr>
          </a:p>
        </p:txBody>
      </p:sp>
      <p:sp>
        <p:nvSpPr>
          <p:cNvPr id="16" name="object 16"/>
          <p:cNvSpPr txBox="1"/>
          <p:nvPr/>
        </p:nvSpPr>
        <p:spPr>
          <a:xfrm>
            <a:off x="5995415" y="2875914"/>
            <a:ext cx="1087120" cy="393065"/>
          </a:xfrm>
          <a:prstGeom prst="rect">
            <a:avLst/>
          </a:prstGeom>
          <a:solidFill>
            <a:srgbClr val="FFCC00"/>
          </a:solidFill>
          <a:ln w="57911">
            <a:solidFill>
              <a:srgbClr val="008000"/>
            </a:solidFill>
          </a:ln>
        </p:spPr>
        <p:txBody>
          <a:bodyPr vert="horz" wrap="square" lIns="0" tIns="20955" rIns="0" bIns="0" rtlCol="0">
            <a:spAutoFit/>
          </a:bodyPr>
          <a:lstStyle/>
          <a:p>
            <a:pPr marL="171450">
              <a:lnSpc>
                <a:spcPct val="100000"/>
              </a:lnSpc>
              <a:spcBef>
                <a:spcPts val="165"/>
              </a:spcBef>
            </a:pPr>
            <a:r>
              <a:rPr sz="1800" b="1" spc="-5" dirty="0">
                <a:solidFill>
                  <a:srgbClr val="003300"/>
                </a:solidFill>
                <a:latin typeface="DFKai-SB"/>
                <a:cs typeface="DFKai-SB"/>
              </a:rPr>
              <a:t>儀器行</a:t>
            </a:r>
            <a:endParaRPr sz="1800">
              <a:latin typeface="DFKai-SB"/>
              <a:cs typeface="DFKai-SB"/>
            </a:endParaRPr>
          </a:p>
        </p:txBody>
      </p:sp>
      <p:sp>
        <p:nvSpPr>
          <p:cNvPr id="17" name="object 17"/>
          <p:cNvSpPr/>
          <p:nvPr/>
        </p:nvSpPr>
        <p:spPr>
          <a:xfrm>
            <a:off x="1983485" y="4563617"/>
            <a:ext cx="1221105" cy="1313815"/>
          </a:xfrm>
          <a:custGeom>
            <a:avLst/>
            <a:gdLst/>
            <a:ahLst/>
            <a:cxnLst/>
            <a:rect l="l" t="t" r="r" b="b"/>
            <a:pathLst>
              <a:path w="1221105" h="1313814">
                <a:moveTo>
                  <a:pt x="0" y="0"/>
                </a:moveTo>
                <a:lnTo>
                  <a:pt x="1220724" y="0"/>
                </a:lnTo>
                <a:lnTo>
                  <a:pt x="1220724" y="1313687"/>
                </a:lnTo>
                <a:lnTo>
                  <a:pt x="0" y="1313687"/>
                </a:lnTo>
                <a:lnTo>
                  <a:pt x="0" y="0"/>
                </a:lnTo>
                <a:close/>
              </a:path>
            </a:pathLst>
          </a:custGeom>
          <a:solidFill>
            <a:srgbClr val="FFCCFF"/>
          </a:solidFill>
        </p:spPr>
        <p:txBody>
          <a:bodyPr wrap="square" lIns="0" tIns="0" rIns="0" bIns="0" rtlCol="0"/>
          <a:lstStyle/>
          <a:p>
            <a:endParaRPr/>
          </a:p>
        </p:txBody>
      </p:sp>
      <p:sp>
        <p:nvSpPr>
          <p:cNvPr id="18" name="object 18"/>
          <p:cNvSpPr txBox="1"/>
          <p:nvPr/>
        </p:nvSpPr>
        <p:spPr>
          <a:xfrm>
            <a:off x="1983485" y="4563617"/>
            <a:ext cx="1221105" cy="1313815"/>
          </a:xfrm>
          <a:prstGeom prst="rect">
            <a:avLst/>
          </a:prstGeom>
          <a:ln w="28956">
            <a:solidFill>
              <a:srgbClr val="FF0000"/>
            </a:solidFill>
          </a:ln>
        </p:spPr>
        <p:txBody>
          <a:bodyPr vert="horz" wrap="square" lIns="0" tIns="7620" rIns="0" bIns="0" rtlCol="0">
            <a:spAutoFit/>
          </a:bodyPr>
          <a:lstStyle/>
          <a:p>
            <a:pPr marL="85725" marR="81280" indent="1270" algn="ctr">
              <a:lnSpc>
                <a:spcPct val="100000"/>
              </a:lnSpc>
              <a:spcBef>
                <a:spcPts val="60"/>
              </a:spcBef>
            </a:pPr>
            <a:r>
              <a:rPr sz="1800" b="1" spc="-5" dirty="0">
                <a:solidFill>
                  <a:srgbClr val="0000FF"/>
                </a:solidFill>
                <a:latin typeface="DFKai-SB"/>
                <a:cs typeface="DFKai-SB"/>
              </a:rPr>
              <a:t>廠商  </a:t>
            </a:r>
            <a:r>
              <a:rPr sz="1600" b="1" dirty="0">
                <a:solidFill>
                  <a:srgbClr val="0000FF"/>
                </a:solidFill>
                <a:latin typeface="Times New Roman"/>
                <a:cs typeface="Times New Roman"/>
              </a:rPr>
              <a:t>(</a:t>
            </a:r>
            <a:r>
              <a:rPr sz="1600" b="1" dirty="0">
                <a:solidFill>
                  <a:srgbClr val="0000FF"/>
                </a:solidFill>
                <a:latin typeface="DFKai-SB"/>
                <a:cs typeface="DFKai-SB"/>
              </a:rPr>
              <a:t>用量少之  </a:t>
            </a:r>
            <a:r>
              <a:rPr sz="1600" b="1" spc="-5" dirty="0">
                <a:solidFill>
                  <a:srgbClr val="0000FF"/>
                </a:solidFill>
                <a:latin typeface="DFKai-SB"/>
                <a:cs typeface="DFKai-SB"/>
              </a:rPr>
              <a:t>藥廠、生技  公司、化工  </a:t>
            </a:r>
            <a:r>
              <a:rPr sz="1600" b="1" dirty="0">
                <a:solidFill>
                  <a:srgbClr val="0000FF"/>
                </a:solidFill>
                <a:latin typeface="DFKai-SB"/>
                <a:cs typeface="DFKai-SB"/>
              </a:rPr>
              <a:t>廠</a:t>
            </a:r>
            <a:r>
              <a:rPr sz="1600" b="1" dirty="0">
                <a:solidFill>
                  <a:srgbClr val="0000FF"/>
                </a:solidFill>
                <a:latin typeface="Times New Roman"/>
                <a:cs typeface="Times New Roman"/>
              </a:rPr>
              <a:t>..</a:t>
            </a:r>
            <a:r>
              <a:rPr sz="1600" b="1" dirty="0">
                <a:solidFill>
                  <a:srgbClr val="0000FF"/>
                </a:solidFill>
                <a:latin typeface="DFKai-SB"/>
                <a:cs typeface="DFKai-SB"/>
              </a:rPr>
              <a:t>等</a:t>
            </a:r>
            <a:r>
              <a:rPr sz="1600" b="1" dirty="0">
                <a:solidFill>
                  <a:srgbClr val="0000FF"/>
                </a:solidFill>
                <a:latin typeface="Times New Roman"/>
                <a:cs typeface="Times New Roman"/>
              </a:rPr>
              <a:t>)</a:t>
            </a:r>
            <a:endParaRPr sz="1600">
              <a:latin typeface="Times New Roman"/>
              <a:cs typeface="Times New Roman"/>
            </a:endParaRPr>
          </a:p>
        </p:txBody>
      </p:sp>
      <p:sp>
        <p:nvSpPr>
          <p:cNvPr id="19" name="object 19"/>
          <p:cNvSpPr/>
          <p:nvPr/>
        </p:nvSpPr>
        <p:spPr>
          <a:xfrm>
            <a:off x="8334756" y="2382011"/>
            <a:ext cx="6350" cy="2059939"/>
          </a:xfrm>
          <a:custGeom>
            <a:avLst/>
            <a:gdLst/>
            <a:ahLst/>
            <a:cxnLst/>
            <a:rect l="l" t="t" r="r" b="b"/>
            <a:pathLst>
              <a:path w="6350" h="2059939">
                <a:moveTo>
                  <a:pt x="0" y="0"/>
                </a:moveTo>
                <a:lnTo>
                  <a:pt x="5918" y="2059432"/>
                </a:lnTo>
              </a:path>
            </a:pathLst>
          </a:custGeom>
          <a:ln w="12700">
            <a:solidFill>
              <a:srgbClr val="000000"/>
            </a:solidFill>
          </a:ln>
        </p:spPr>
        <p:txBody>
          <a:bodyPr wrap="square" lIns="0" tIns="0" rIns="0" bIns="0" rtlCol="0"/>
          <a:lstStyle/>
          <a:p>
            <a:endParaRPr/>
          </a:p>
        </p:txBody>
      </p:sp>
      <p:sp>
        <p:nvSpPr>
          <p:cNvPr id="20" name="object 20"/>
          <p:cNvSpPr/>
          <p:nvPr/>
        </p:nvSpPr>
        <p:spPr>
          <a:xfrm>
            <a:off x="8302535" y="4428642"/>
            <a:ext cx="76200" cy="76835"/>
          </a:xfrm>
          <a:custGeom>
            <a:avLst/>
            <a:gdLst/>
            <a:ahLst/>
            <a:cxnLst/>
            <a:rect l="l" t="t" r="r" b="b"/>
            <a:pathLst>
              <a:path w="76200" h="76835">
                <a:moveTo>
                  <a:pt x="76200" y="0"/>
                </a:moveTo>
                <a:lnTo>
                  <a:pt x="0" y="215"/>
                </a:lnTo>
                <a:lnTo>
                  <a:pt x="38315" y="76301"/>
                </a:lnTo>
                <a:lnTo>
                  <a:pt x="76200" y="0"/>
                </a:lnTo>
                <a:close/>
              </a:path>
            </a:pathLst>
          </a:custGeom>
          <a:solidFill>
            <a:srgbClr val="000000"/>
          </a:solidFill>
        </p:spPr>
        <p:txBody>
          <a:bodyPr wrap="square" lIns="0" tIns="0" rIns="0" bIns="0" rtlCol="0"/>
          <a:lstStyle/>
          <a:p>
            <a:endParaRPr/>
          </a:p>
        </p:txBody>
      </p:sp>
      <p:sp>
        <p:nvSpPr>
          <p:cNvPr id="21" name="object 21"/>
          <p:cNvSpPr/>
          <p:nvPr/>
        </p:nvSpPr>
        <p:spPr>
          <a:xfrm>
            <a:off x="2365997" y="3334511"/>
            <a:ext cx="264795" cy="1130300"/>
          </a:xfrm>
          <a:custGeom>
            <a:avLst/>
            <a:gdLst/>
            <a:ahLst/>
            <a:cxnLst/>
            <a:rect l="l" t="t" r="r" b="b"/>
            <a:pathLst>
              <a:path w="264794" h="1130300">
                <a:moveTo>
                  <a:pt x="264426" y="0"/>
                </a:moveTo>
                <a:lnTo>
                  <a:pt x="0" y="1129944"/>
                </a:lnTo>
              </a:path>
            </a:pathLst>
          </a:custGeom>
          <a:ln w="12700">
            <a:solidFill>
              <a:srgbClr val="FF0066"/>
            </a:solidFill>
          </a:ln>
        </p:spPr>
        <p:txBody>
          <a:bodyPr wrap="square" lIns="0" tIns="0" rIns="0" bIns="0" rtlCol="0"/>
          <a:lstStyle/>
          <a:p>
            <a:endParaRPr/>
          </a:p>
        </p:txBody>
      </p:sp>
      <p:sp>
        <p:nvSpPr>
          <p:cNvPr id="22" name="object 22"/>
          <p:cNvSpPr/>
          <p:nvPr/>
        </p:nvSpPr>
        <p:spPr>
          <a:xfrm>
            <a:off x="2331796" y="4443399"/>
            <a:ext cx="74295" cy="83185"/>
          </a:xfrm>
          <a:custGeom>
            <a:avLst/>
            <a:gdLst/>
            <a:ahLst/>
            <a:cxnLst/>
            <a:rect l="l" t="t" r="r" b="b"/>
            <a:pathLst>
              <a:path w="74294" h="83185">
                <a:moveTo>
                  <a:pt x="0" y="0"/>
                </a:moveTo>
                <a:lnTo>
                  <a:pt x="19735" y="82880"/>
                </a:lnTo>
                <a:lnTo>
                  <a:pt x="74193" y="17360"/>
                </a:lnTo>
                <a:lnTo>
                  <a:pt x="0" y="0"/>
                </a:lnTo>
                <a:close/>
              </a:path>
            </a:pathLst>
          </a:custGeom>
          <a:solidFill>
            <a:srgbClr val="FF0066"/>
          </a:solidFill>
        </p:spPr>
        <p:txBody>
          <a:bodyPr wrap="square" lIns="0" tIns="0" rIns="0" bIns="0" rtlCol="0"/>
          <a:lstStyle/>
          <a:p>
            <a:endParaRPr/>
          </a:p>
        </p:txBody>
      </p:sp>
      <p:sp>
        <p:nvSpPr>
          <p:cNvPr id="23" name="object 23"/>
          <p:cNvSpPr/>
          <p:nvPr/>
        </p:nvSpPr>
        <p:spPr>
          <a:xfrm>
            <a:off x="2816351" y="3334511"/>
            <a:ext cx="895350" cy="1376680"/>
          </a:xfrm>
          <a:custGeom>
            <a:avLst/>
            <a:gdLst/>
            <a:ahLst/>
            <a:cxnLst/>
            <a:rect l="l" t="t" r="r" b="b"/>
            <a:pathLst>
              <a:path w="895350" h="1376679">
                <a:moveTo>
                  <a:pt x="0" y="0"/>
                </a:moveTo>
                <a:lnTo>
                  <a:pt x="895019" y="1376273"/>
                </a:lnTo>
              </a:path>
            </a:pathLst>
          </a:custGeom>
          <a:ln w="12700">
            <a:solidFill>
              <a:srgbClr val="FF0066"/>
            </a:solidFill>
          </a:ln>
        </p:spPr>
        <p:txBody>
          <a:bodyPr wrap="square" lIns="0" tIns="0" rIns="0" bIns="0" rtlCol="0"/>
          <a:lstStyle/>
          <a:p>
            <a:endParaRPr/>
          </a:p>
        </p:txBody>
      </p:sp>
      <p:sp>
        <p:nvSpPr>
          <p:cNvPr id="24" name="object 24"/>
          <p:cNvSpPr/>
          <p:nvPr/>
        </p:nvSpPr>
        <p:spPr>
          <a:xfrm>
            <a:off x="3672509" y="4679378"/>
            <a:ext cx="73660" cy="85090"/>
          </a:xfrm>
          <a:custGeom>
            <a:avLst/>
            <a:gdLst/>
            <a:ahLst/>
            <a:cxnLst/>
            <a:rect l="l" t="t" r="r" b="b"/>
            <a:pathLst>
              <a:path w="73660" h="85089">
                <a:moveTo>
                  <a:pt x="63880" y="0"/>
                </a:moveTo>
                <a:lnTo>
                  <a:pt x="0" y="41541"/>
                </a:lnTo>
                <a:lnTo>
                  <a:pt x="73482" y="84645"/>
                </a:lnTo>
                <a:lnTo>
                  <a:pt x="63880" y="0"/>
                </a:lnTo>
                <a:close/>
              </a:path>
            </a:pathLst>
          </a:custGeom>
          <a:solidFill>
            <a:srgbClr val="FF0066"/>
          </a:solidFill>
        </p:spPr>
        <p:txBody>
          <a:bodyPr wrap="square" lIns="0" tIns="0" rIns="0" bIns="0" rtlCol="0"/>
          <a:lstStyle/>
          <a:p>
            <a:endParaRPr/>
          </a:p>
        </p:txBody>
      </p:sp>
      <p:sp>
        <p:nvSpPr>
          <p:cNvPr id="25" name="object 25"/>
          <p:cNvSpPr/>
          <p:nvPr/>
        </p:nvSpPr>
        <p:spPr>
          <a:xfrm>
            <a:off x="2974848" y="3339084"/>
            <a:ext cx="2070100" cy="1095375"/>
          </a:xfrm>
          <a:custGeom>
            <a:avLst/>
            <a:gdLst/>
            <a:ahLst/>
            <a:cxnLst/>
            <a:rect l="l" t="t" r="r" b="b"/>
            <a:pathLst>
              <a:path w="2070100" h="1095375">
                <a:moveTo>
                  <a:pt x="0" y="0"/>
                </a:moveTo>
                <a:lnTo>
                  <a:pt x="2069845" y="1095019"/>
                </a:lnTo>
              </a:path>
            </a:pathLst>
          </a:custGeom>
          <a:ln w="12700">
            <a:solidFill>
              <a:srgbClr val="FF0066"/>
            </a:solidFill>
          </a:ln>
        </p:spPr>
        <p:txBody>
          <a:bodyPr wrap="square" lIns="0" tIns="0" rIns="0" bIns="0" rtlCol="0"/>
          <a:lstStyle/>
          <a:p>
            <a:endParaRPr/>
          </a:p>
        </p:txBody>
      </p:sp>
      <p:sp>
        <p:nvSpPr>
          <p:cNvPr id="26" name="object 26"/>
          <p:cNvSpPr/>
          <p:nvPr/>
        </p:nvSpPr>
        <p:spPr>
          <a:xfrm>
            <a:off x="5015661" y="4394479"/>
            <a:ext cx="85725" cy="69850"/>
          </a:xfrm>
          <a:custGeom>
            <a:avLst/>
            <a:gdLst/>
            <a:ahLst/>
            <a:cxnLst/>
            <a:rect l="l" t="t" r="r" b="b"/>
            <a:pathLst>
              <a:path w="85725" h="69850">
                <a:moveTo>
                  <a:pt x="35636" y="0"/>
                </a:moveTo>
                <a:lnTo>
                  <a:pt x="0" y="67348"/>
                </a:lnTo>
                <a:lnTo>
                  <a:pt x="85166" y="69316"/>
                </a:lnTo>
                <a:lnTo>
                  <a:pt x="35636" y="0"/>
                </a:lnTo>
                <a:close/>
              </a:path>
            </a:pathLst>
          </a:custGeom>
          <a:solidFill>
            <a:srgbClr val="FF0066"/>
          </a:solidFill>
        </p:spPr>
        <p:txBody>
          <a:bodyPr wrap="square" lIns="0" tIns="0" rIns="0" bIns="0" rtlCol="0"/>
          <a:lstStyle/>
          <a:p>
            <a:endParaRPr/>
          </a:p>
        </p:txBody>
      </p:sp>
      <p:sp>
        <p:nvSpPr>
          <p:cNvPr id="27" name="object 27"/>
          <p:cNvSpPr/>
          <p:nvPr/>
        </p:nvSpPr>
        <p:spPr>
          <a:xfrm>
            <a:off x="3358896" y="3255264"/>
            <a:ext cx="4591685" cy="1254760"/>
          </a:xfrm>
          <a:custGeom>
            <a:avLst/>
            <a:gdLst/>
            <a:ahLst/>
            <a:cxnLst/>
            <a:rect l="l" t="t" r="r" b="b"/>
            <a:pathLst>
              <a:path w="4591684" h="1254760">
                <a:moveTo>
                  <a:pt x="0" y="0"/>
                </a:moveTo>
                <a:lnTo>
                  <a:pt x="4591519" y="1254277"/>
                </a:lnTo>
              </a:path>
            </a:pathLst>
          </a:custGeom>
          <a:ln w="12700">
            <a:solidFill>
              <a:srgbClr val="FF0066"/>
            </a:solidFill>
          </a:ln>
        </p:spPr>
        <p:txBody>
          <a:bodyPr wrap="square" lIns="0" tIns="0" rIns="0" bIns="0" rtlCol="0"/>
          <a:lstStyle/>
          <a:p>
            <a:endParaRPr/>
          </a:p>
        </p:txBody>
      </p:sp>
      <p:sp>
        <p:nvSpPr>
          <p:cNvPr id="28" name="object 28"/>
          <p:cNvSpPr/>
          <p:nvPr/>
        </p:nvSpPr>
        <p:spPr>
          <a:xfrm>
            <a:off x="7928127" y="4469447"/>
            <a:ext cx="83820" cy="73660"/>
          </a:xfrm>
          <a:custGeom>
            <a:avLst/>
            <a:gdLst/>
            <a:ahLst/>
            <a:cxnLst/>
            <a:rect l="l" t="t" r="r" b="b"/>
            <a:pathLst>
              <a:path w="83820" h="73660">
                <a:moveTo>
                  <a:pt x="20078" y="0"/>
                </a:moveTo>
                <a:lnTo>
                  <a:pt x="0" y="73507"/>
                </a:lnTo>
                <a:lnTo>
                  <a:pt x="83540" y="56832"/>
                </a:lnTo>
                <a:lnTo>
                  <a:pt x="20078" y="0"/>
                </a:lnTo>
                <a:close/>
              </a:path>
            </a:pathLst>
          </a:custGeom>
          <a:solidFill>
            <a:srgbClr val="FF0066"/>
          </a:solidFill>
        </p:spPr>
        <p:txBody>
          <a:bodyPr wrap="square" lIns="0" tIns="0" rIns="0" bIns="0" rtlCol="0"/>
          <a:lstStyle/>
          <a:p>
            <a:endParaRPr/>
          </a:p>
        </p:txBody>
      </p:sp>
      <p:sp>
        <p:nvSpPr>
          <p:cNvPr id="29" name="object 29"/>
          <p:cNvSpPr/>
          <p:nvPr/>
        </p:nvSpPr>
        <p:spPr>
          <a:xfrm>
            <a:off x="2710992" y="3255264"/>
            <a:ext cx="1501775" cy="1169670"/>
          </a:xfrm>
          <a:custGeom>
            <a:avLst/>
            <a:gdLst/>
            <a:ahLst/>
            <a:cxnLst/>
            <a:rect l="l" t="t" r="r" b="b"/>
            <a:pathLst>
              <a:path w="1501775" h="1169670">
                <a:moveTo>
                  <a:pt x="1501343" y="0"/>
                </a:moveTo>
                <a:lnTo>
                  <a:pt x="0" y="1169504"/>
                </a:lnTo>
              </a:path>
            </a:pathLst>
          </a:custGeom>
          <a:ln w="12700">
            <a:solidFill>
              <a:srgbClr val="333399"/>
            </a:solidFill>
          </a:ln>
        </p:spPr>
        <p:txBody>
          <a:bodyPr wrap="square" lIns="0" tIns="0" rIns="0" bIns="0" rtlCol="0"/>
          <a:lstStyle/>
          <a:p>
            <a:endParaRPr/>
          </a:p>
        </p:txBody>
      </p:sp>
      <p:sp>
        <p:nvSpPr>
          <p:cNvPr id="30" name="object 30"/>
          <p:cNvSpPr/>
          <p:nvPr/>
        </p:nvSpPr>
        <p:spPr>
          <a:xfrm>
            <a:off x="2660904" y="4386910"/>
            <a:ext cx="83820" cy="77470"/>
          </a:xfrm>
          <a:custGeom>
            <a:avLst/>
            <a:gdLst/>
            <a:ahLst/>
            <a:cxnLst/>
            <a:rect l="l" t="t" r="r" b="b"/>
            <a:pathLst>
              <a:path w="83819" h="77470">
                <a:moveTo>
                  <a:pt x="36690" y="0"/>
                </a:moveTo>
                <a:lnTo>
                  <a:pt x="0" y="76885"/>
                </a:lnTo>
                <a:lnTo>
                  <a:pt x="83515" y="60109"/>
                </a:lnTo>
                <a:lnTo>
                  <a:pt x="36690" y="0"/>
                </a:lnTo>
                <a:close/>
              </a:path>
            </a:pathLst>
          </a:custGeom>
          <a:solidFill>
            <a:srgbClr val="333399"/>
          </a:solidFill>
        </p:spPr>
        <p:txBody>
          <a:bodyPr wrap="square" lIns="0" tIns="0" rIns="0" bIns="0" rtlCol="0"/>
          <a:lstStyle/>
          <a:p>
            <a:endParaRPr/>
          </a:p>
        </p:txBody>
      </p:sp>
      <p:sp>
        <p:nvSpPr>
          <p:cNvPr id="31" name="object 31"/>
          <p:cNvSpPr/>
          <p:nvPr/>
        </p:nvSpPr>
        <p:spPr>
          <a:xfrm>
            <a:off x="3928097" y="3255264"/>
            <a:ext cx="671830" cy="1451610"/>
          </a:xfrm>
          <a:custGeom>
            <a:avLst/>
            <a:gdLst/>
            <a:ahLst/>
            <a:cxnLst/>
            <a:rect l="l" t="t" r="r" b="b"/>
            <a:pathLst>
              <a:path w="671829" h="1451610">
                <a:moveTo>
                  <a:pt x="671334" y="0"/>
                </a:moveTo>
                <a:lnTo>
                  <a:pt x="0" y="1451127"/>
                </a:lnTo>
              </a:path>
            </a:pathLst>
          </a:custGeom>
          <a:ln w="12700">
            <a:solidFill>
              <a:srgbClr val="333399"/>
            </a:solidFill>
          </a:ln>
        </p:spPr>
        <p:txBody>
          <a:bodyPr wrap="square" lIns="0" tIns="0" rIns="0" bIns="0" rtlCol="0"/>
          <a:lstStyle/>
          <a:p>
            <a:endParaRPr/>
          </a:p>
        </p:txBody>
      </p:sp>
      <p:sp>
        <p:nvSpPr>
          <p:cNvPr id="32" name="object 32"/>
          <p:cNvSpPr/>
          <p:nvPr/>
        </p:nvSpPr>
        <p:spPr>
          <a:xfrm>
            <a:off x="3898849" y="4678870"/>
            <a:ext cx="69215" cy="85725"/>
          </a:xfrm>
          <a:custGeom>
            <a:avLst/>
            <a:gdLst/>
            <a:ahLst/>
            <a:cxnLst/>
            <a:rect l="l" t="t" r="r" b="b"/>
            <a:pathLst>
              <a:path w="69214" h="85725">
                <a:moveTo>
                  <a:pt x="0" y="0"/>
                </a:moveTo>
                <a:lnTo>
                  <a:pt x="2590" y="85153"/>
                </a:lnTo>
                <a:lnTo>
                  <a:pt x="69164" y="31991"/>
                </a:lnTo>
                <a:lnTo>
                  <a:pt x="0" y="0"/>
                </a:lnTo>
                <a:close/>
              </a:path>
            </a:pathLst>
          </a:custGeom>
          <a:solidFill>
            <a:srgbClr val="333399"/>
          </a:solidFill>
        </p:spPr>
        <p:txBody>
          <a:bodyPr wrap="square" lIns="0" tIns="0" rIns="0" bIns="0" rtlCol="0"/>
          <a:lstStyle/>
          <a:p>
            <a:endParaRPr/>
          </a:p>
        </p:txBody>
      </p:sp>
      <p:sp>
        <p:nvSpPr>
          <p:cNvPr id="33" name="object 33"/>
          <p:cNvSpPr/>
          <p:nvPr/>
        </p:nvSpPr>
        <p:spPr>
          <a:xfrm>
            <a:off x="4832603" y="3255264"/>
            <a:ext cx="519430" cy="1291590"/>
          </a:xfrm>
          <a:custGeom>
            <a:avLst/>
            <a:gdLst/>
            <a:ahLst/>
            <a:cxnLst/>
            <a:rect l="l" t="t" r="r" b="b"/>
            <a:pathLst>
              <a:path w="519429" h="1291589">
                <a:moveTo>
                  <a:pt x="0" y="0"/>
                </a:moveTo>
                <a:lnTo>
                  <a:pt x="518871" y="1291348"/>
                </a:lnTo>
              </a:path>
            </a:pathLst>
          </a:custGeom>
          <a:ln w="12700">
            <a:solidFill>
              <a:srgbClr val="333399"/>
            </a:solidFill>
          </a:ln>
        </p:spPr>
        <p:txBody>
          <a:bodyPr wrap="square" lIns="0" tIns="0" rIns="0" bIns="0" rtlCol="0"/>
          <a:lstStyle/>
          <a:p>
            <a:endParaRPr/>
          </a:p>
        </p:txBody>
      </p:sp>
      <p:sp>
        <p:nvSpPr>
          <p:cNvPr id="34" name="object 34"/>
          <p:cNvSpPr/>
          <p:nvPr/>
        </p:nvSpPr>
        <p:spPr>
          <a:xfrm>
            <a:off x="5311381" y="4520615"/>
            <a:ext cx="71120" cy="85090"/>
          </a:xfrm>
          <a:custGeom>
            <a:avLst/>
            <a:gdLst/>
            <a:ahLst/>
            <a:cxnLst/>
            <a:rect l="l" t="t" r="r" b="b"/>
            <a:pathLst>
              <a:path w="71120" h="85089">
                <a:moveTo>
                  <a:pt x="70713" y="0"/>
                </a:moveTo>
                <a:lnTo>
                  <a:pt x="0" y="28409"/>
                </a:lnTo>
                <a:lnTo>
                  <a:pt x="63766" y="84912"/>
                </a:lnTo>
                <a:lnTo>
                  <a:pt x="70713" y="0"/>
                </a:lnTo>
                <a:close/>
              </a:path>
            </a:pathLst>
          </a:custGeom>
          <a:solidFill>
            <a:srgbClr val="333399"/>
          </a:solidFill>
        </p:spPr>
        <p:txBody>
          <a:bodyPr wrap="square" lIns="0" tIns="0" rIns="0" bIns="0" rtlCol="0"/>
          <a:lstStyle/>
          <a:p>
            <a:endParaRPr/>
          </a:p>
        </p:txBody>
      </p:sp>
      <p:sp>
        <p:nvSpPr>
          <p:cNvPr id="35" name="object 35"/>
          <p:cNvSpPr/>
          <p:nvPr/>
        </p:nvSpPr>
        <p:spPr>
          <a:xfrm>
            <a:off x="5065776" y="3255264"/>
            <a:ext cx="1808480" cy="1235710"/>
          </a:xfrm>
          <a:custGeom>
            <a:avLst/>
            <a:gdLst/>
            <a:ahLst/>
            <a:cxnLst/>
            <a:rect l="l" t="t" r="r" b="b"/>
            <a:pathLst>
              <a:path w="1808479" h="1235710">
                <a:moveTo>
                  <a:pt x="0" y="0"/>
                </a:moveTo>
                <a:lnTo>
                  <a:pt x="1808365" y="1235202"/>
                </a:lnTo>
              </a:path>
            </a:pathLst>
          </a:custGeom>
          <a:ln w="12700">
            <a:solidFill>
              <a:srgbClr val="333399"/>
            </a:solidFill>
          </a:ln>
        </p:spPr>
        <p:txBody>
          <a:bodyPr wrap="square" lIns="0" tIns="0" rIns="0" bIns="0" rtlCol="0"/>
          <a:lstStyle/>
          <a:p>
            <a:endParaRPr/>
          </a:p>
        </p:txBody>
      </p:sp>
      <p:sp>
        <p:nvSpPr>
          <p:cNvPr id="36" name="object 36"/>
          <p:cNvSpPr/>
          <p:nvPr/>
        </p:nvSpPr>
        <p:spPr>
          <a:xfrm>
            <a:off x="6842176" y="4451832"/>
            <a:ext cx="84455" cy="74930"/>
          </a:xfrm>
          <a:custGeom>
            <a:avLst/>
            <a:gdLst/>
            <a:ahLst/>
            <a:cxnLst/>
            <a:rect l="l" t="t" r="r" b="b"/>
            <a:pathLst>
              <a:path w="84454" h="74929">
                <a:moveTo>
                  <a:pt x="42976" y="0"/>
                </a:moveTo>
                <a:lnTo>
                  <a:pt x="0" y="62915"/>
                </a:lnTo>
                <a:lnTo>
                  <a:pt x="84404" y="74447"/>
                </a:lnTo>
                <a:lnTo>
                  <a:pt x="42976" y="0"/>
                </a:lnTo>
                <a:close/>
              </a:path>
            </a:pathLst>
          </a:custGeom>
          <a:solidFill>
            <a:srgbClr val="333399"/>
          </a:solidFill>
        </p:spPr>
        <p:txBody>
          <a:bodyPr wrap="square" lIns="0" tIns="0" rIns="0" bIns="0" rtlCol="0"/>
          <a:lstStyle/>
          <a:p>
            <a:endParaRPr/>
          </a:p>
        </p:txBody>
      </p:sp>
      <p:sp>
        <p:nvSpPr>
          <p:cNvPr id="37" name="object 37"/>
          <p:cNvSpPr/>
          <p:nvPr/>
        </p:nvSpPr>
        <p:spPr>
          <a:xfrm>
            <a:off x="2876321" y="3255264"/>
            <a:ext cx="3663315" cy="1275080"/>
          </a:xfrm>
          <a:custGeom>
            <a:avLst/>
            <a:gdLst/>
            <a:ahLst/>
            <a:cxnLst/>
            <a:rect l="l" t="t" r="r" b="b"/>
            <a:pathLst>
              <a:path w="3663315" h="1275079">
                <a:moveTo>
                  <a:pt x="3663162" y="0"/>
                </a:moveTo>
                <a:lnTo>
                  <a:pt x="0" y="1274533"/>
                </a:lnTo>
              </a:path>
            </a:pathLst>
          </a:custGeom>
          <a:ln w="12700">
            <a:solidFill>
              <a:srgbClr val="339933"/>
            </a:solidFill>
          </a:ln>
        </p:spPr>
        <p:txBody>
          <a:bodyPr wrap="square" lIns="0" tIns="0" rIns="0" bIns="0" rtlCol="0"/>
          <a:lstStyle/>
          <a:p>
            <a:endParaRPr/>
          </a:p>
        </p:txBody>
      </p:sp>
      <p:sp>
        <p:nvSpPr>
          <p:cNvPr id="38" name="object 38"/>
          <p:cNvSpPr/>
          <p:nvPr/>
        </p:nvSpPr>
        <p:spPr>
          <a:xfrm>
            <a:off x="2816351" y="4489640"/>
            <a:ext cx="85090" cy="72390"/>
          </a:xfrm>
          <a:custGeom>
            <a:avLst/>
            <a:gdLst/>
            <a:ahLst/>
            <a:cxnLst/>
            <a:rect l="l" t="t" r="r" b="b"/>
            <a:pathLst>
              <a:path w="85089" h="72389">
                <a:moveTo>
                  <a:pt x="59448" y="0"/>
                </a:moveTo>
                <a:lnTo>
                  <a:pt x="0" y="61023"/>
                </a:lnTo>
                <a:lnTo>
                  <a:pt x="84493" y="71970"/>
                </a:lnTo>
                <a:lnTo>
                  <a:pt x="59448" y="0"/>
                </a:lnTo>
                <a:close/>
              </a:path>
            </a:pathLst>
          </a:custGeom>
          <a:solidFill>
            <a:srgbClr val="339933"/>
          </a:solidFill>
        </p:spPr>
        <p:txBody>
          <a:bodyPr wrap="square" lIns="0" tIns="0" rIns="0" bIns="0" rtlCol="0"/>
          <a:lstStyle/>
          <a:p>
            <a:endParaRPr/>
          </a:p>
        </p:txBody>
      </p:sp>
      <p:sp>
        <p:nvSpPr>
          <p:cNvPr id="39" name="object 39"/>
          <p:cNvSpPr/>
          <p:nvPr/>
        </p:nvSpPr>
        <p:spPr>
          <a:xfrm>
            <a:off x="4188396" y="3255264"/>
            <a:ext cx="2351405" cy="1475105"/>
          </a:xfrm>
          <a:custGeom>
            <a:avLst/>
            <a:gdLst/>
            <a:ahLst/>
            <a:cxnLst/>
            <a:rect l="l" t="t" r="r" b="b"/>
            <a:pathLst>
              <a:path w="2351404" h="1475104">
                <a:moveTo>
                  <a:pt x="2351087" y="0"/>
                </a:moveTo>
                <a:lnTo>
                  <a:pt x="0" y="1475016"/>
                </a:lnTo>
              </a:path>
            </a:pathLst>
          </a:custGeom>
          <a:ln w="12700">
            <a:solidFill>
              <a:srgbClr val="339933"/>
            </a:solidFill>
          </a:ln>
        </p:spPr>
        <p:txBody>
          <a:bodyPr wrap="square" lIns="0" tIns="0" rIns="0" bIns="0" rtlCol="0"/>
          <a:lstStyle/>
          <a:p>
            <a:endParaRPr/>
          </a:p>
        </p:txBody>
      </p:sp>
      <p:sp>
        <p:nvSpPr>
          <p:cNvPr id="40" name="object 40"/>
          <p:cNvSpPr/>
          <p:nvPr/>
        </p:nvSpPr>
        <p:spPr>
          <a:xfrm>
            <a:off x="4134611" y="4691253"/>
            <a:ext cx="85090" cy="73025"/>
          </a:xfrm>
          <a:custGeom>
            <a:avLst/>
            <a:gdLst/>
            <a:ahLst/>
            <a:cxnLst/>
            <a:rect l="l" t="t" r="r" b="b"/>
            <a:pathLst>
              <a:path w="85089" h="73025">
                <a:moveTo>
                  <a:pt x="44297" y="0"/>
                </a:moveTo>
                <a:lnTo>
                  <a:pt x="0" y="72771"/>
                </a:lnTo>
                <a:lnTo>
                  <a:pt x="84797" y="64541"/>
                </a:lnTo>
                <a:lnTo>
                  <a:pt x="44297" y="0"/>
                </a:lnTo>
                <a:close/>
              </a:path>
            </a:pathLst>
          </a:custGeom>
          <a:solidFill>
            <a:srgbClr val="339933"/>
          </a:solidFill>
        </p:spPr>
        <p:txBody>
          <a:bodyPr wrap="square" lIns="0" tIns="0" rIns="0" bIns="0" rtlCol="0"/>
          <a:lstStyle/>
          <a:p>
            <a:endParaRPr/>
          </a:p>
        </p:txBody>
      </p:sp>
      <p:sp>
        <p:nvSpPr>
          <p:cNvPr id="41" name="object 41"/>
          <p:cNvSpPr/>
          <p:nvPr/>
        </p:nvSpPr>
        <p:spPr>
          <a:xfrm>
            <a:off x="5720613" y="3255264"/>
            <a:ext cx="896619" cy="1298575"/>
          </a:xfrm>
          <a:custGeom>
            <a:avLst/>
            <a:gdLst/>
            <a:ahLst/>
            <a:cxnLst/>
            <a:rect l="l" t="t" r="r" b="b"/>
            <a:pathLst>
              <a:path w="896620" h="1298575">
                <a:moveTo>
                  <a:pt x="896594" y="0"/>
                </a:moveTo>
                <a:lnTo>
                  <a:pt x="0" y="1298016"/>
                </a:lnTo>
              </a:path>
            </a:pathLst>
          </a:custGeom>
          <a:ln w="12700">
            <a:solidFill>
              <a:srgbClr val="339933"/>
            </a:solidFill>
          </a:ln>
        </p:spPr>
        <p:txBody>
          <a:bodyPr wrap="square" lIns="0" tIns="0" rIns="0" bIns="0" rtlCol="0"/>
          <a:lstStyle/>
          <a:p>
            <a:endParaRPr/>
          </a:p>
        </p:txBody>
      </p:sp>
      <p:sp>
        <p:nvSpPr>
          <p:cNvPr id="42" name="object 42"/>
          <p:cNvSpPr/>
          <p:nvPr/>
        </p:nvSpPr>
        <p:spPr>
          <a:xfrm>
            <a:off x="5684520" y="4521174"/>
            <a:ext cx="74930" cy="84455"/>
          </a:xfrm>
          <a:custGeom>
            <a:avLst/>
            <a:gdLst/>
            <a:ahLst/>
            <a:cxnLst/>
            <a:rect l="l" t="t" r="r" b="b"/>
            <a:pathLst>
              <a:path w="74929" h="84454">
                <a:moveTo>
                  <a:pt x="11950" y="0"/>
                </a:moveTo>
                <a:lnTo>
                  <a:pt x="0" y="84353"/>
                </a:lnTo>
                <a:lnTo>
                  <a:pt x="74650" y="43307"/>
                </a:lnTo>
                <a:lnTo>
                  <a:pt x="11950" y="0"/>
                </a:lnTo>
                <a:close/>
              </a:path>
            </a:pathLst>
          </a:custGeom>
          <a:solidFill>
            <a:srgbClr val="339933"/>
          </a:solidFill>
        </p:spPr>
        <p:txBody>
          <a:bodyPr wrap="square" lIns="0" tIns="0" rIns="0" bIns="0" rtlCol="0"/>
          <a:lstStyle/>
          <a:p>
            <a:endParaRPr/>
          </a:p>
        </p:txBody>
      </p:sp>
      <p:sp>
        <p:nvSpPr>
          <p:cNvPr id="43" name="object 43"/>
          <p:cNvSpPr/>
          <p:nvPr/>
        </p:nvSpPr>
        <p:spPr>
          <a:xfrm>
            <a:off x="6693407" y="3334511"/>
            <a:ext cx="147320" cy="1069975"/>
          </a:xfrm>
          <a:custGeom>
            <a:avLst/>
            <a:gdLst/>
            <a:ahLst/>
            <a:cxnLst/>
            <a:rect l="l" t="t" r="r" b="b"/>
            <a:pathLst>
              <a:path w="147320" h="1069975">
                <a:moveTo>
                  <a:pt x="0" y="0"/>
                </a:moveTo>
                <a:lnTo>
                  <a:pt x="146812" y="1069416"/>
                </a:lnTo>
              </a:path>
            </a:pathLst>
          </a:custGeom>
          <a:ln w="12700">
            <a:solidFill>
              <a:srgbClr val="339933"/>
            </a:solidFill>
          </a:ln>
        </p:spPr>
        <p:txBody>
          <a:bodyPr wrap="square" lIns="0" tIns="0" rIns="0" bIns="0" rtlCol="0"/>
          <a:lstStyle/>
          <a:p>
            <a:endParaRPr/>
          </a:p>
        </p:txBody>
      </p:sp>
      <p:sp>
        <p:nvSpPr>
          <p:cNvPr id="44" name="object 44"/>
          <p:cNvSpPr/>
          <p:nvPr/>
        </p:nvSpPr>
        <p:spPr>
          <a:xfrm>
            <a:off x="6800748" y="4386173"/>
            <a:ext cx="75565" cy="81280"/>
          </a:xfrm>
          <a:custGeom>
            <a:avLst/>
            <a:gdLst/>
            <a:ahLst/>
            <a:cxnLst/>
            <a:rect l="l" t="t" r="r" b="b"/>
            <a:pathLst>
              <a:path w="75565" h="81279">
                <a:moveTo>
                  <a:pt x="75488" y="0"/>
                </a:moveTo>
                <a:lnTo>
                  <a:pt x="0" y="10363"/>
                </a:lnTo>
                <a:lnTo>
                  <a:pt x="48107" y="80670"/>
                </a:lnTo>
                <a:lnTo>
                  <a:pt x="75488" y="0"/>
                </a:lnTo>
                <a:close/>
              </a:path>
            </a:pathLst>
          </a:custGeom>
          <a:solidFill>
            <a:srgbClr val="339933"/>
          </a:solidFill>
        </p:spPr>
        <p:txBody>
          <a:bodyPr wrap="square" lIns="0" tIns="0" rIns="0" bIns="0" rtlCol="0"/>
          <a:lstStyle/>
          <a:p>
            <a:endParaRPr/>
          </a:p>
        </p:txBody>
      </p:sp>
      <p:sp>
        <p:nvSpPr>
          <p:cNvPr id="45" name="object 45"/>
          <p:cNvSpPr/>
          <p:nvPr/>
        </p:nvSpPr>
        <p:spPr>
          <a:xfrm>
            <a:off x="249174" y="1507997"/>
            <a:ext cx="1539240" cy="657225"/>
          </a:xfrm>
          <a:custGeom>
            <a:avLst/>
            <a:gdLst/>
            <a:ahLst/>
            <a:cxnLst/>
            <a:rect l="l" t="t" r="r" b="b"/>
            <a:pathLst>
              <a:path w="1539239" h="657225">
                <a:moveTo>
                  <a:pt x="1429766" y="0"/>
                </a:moveTo>
                <a:lnTo>
                  <a:pt x="109473" y="0"/>
                </a:lnTo>
                <a:lnTo>
                  <a:pt x="66860" y="8602"/>
                </a:lnTo>
                <a:lnTo>
                  <a:pt x="32062" y="32062"/>
                </a:lnTo>
                <a:lnTo>
                  <a:pt x="8602" y="66860"/>
                </a:lnTo>
                <a:lnTo>
                  <a:pt x="0" y="109474"/>
                </a:lnTo>
                <a:lnTo>
                  <a:pt x="0" y="547370"/>
                </a:lnTo>
                <a:lnTo>
                  <a:pt x="8602" y="589983"/>
                </a:lnTo>
                <a:lnTo>
                  <a:pt x="32062" y="624781"/>
                </a:lnTo>
                <a:lnTo>
                  <a:pt x="66860" y="648241"/>
                </a:lnTo>
                <a:lnTo>
                  <a:pt x="109473" y="656844"/>
                </a:lnTo>
                <a:lnTo>
                  <a:pt x="1429766" y="656844"/>
                </a:lnTo>
                <a:lnTo>
                  <a:pt x="1472379" y="648241"/>
                </a:lnTo>
                <a:lnTo>
                  <a:pt x="1507177" y="624781"/>
                </a:lnTo>
                <a:lnTo>
                  <a:pt x="1530637" y="589983"/>
                </a:lnTo>
                <a:lnTo>
                  <a:pt x="1539240" y="547370"/>
                </a:lnTo>
                <a:lnTo>
                  <a:pt x="1539240" y="109474"/>
                </a:lnTo>
                <a:lnTo>
                  <a:pt x="1530637" y="66860"/>
                </a:lnTo>
                <a:lnTo>
                  <a:pt x="1507177" y="32062"/>
                </a:lnTo>
                <a:lnTo>
                  <a:pt x="1472379" y="8602"/>
                </a:lnTo>
                <a:lnTo>
                  <a:pt x="1429766" y="0"/>
                </a:lnTo>
                <a:close/>
              </a:path>
            </a:pathLst>
          </a:custGeom>
          <a:solidFill>
            <a:srgbClr val="00CCFF"/>
          </a:solidFill>
        </p:spPr>
        <p:txBody>
          <a:bodyPr wrap="square" lIns="0" tIns="0" rIns="0" bIns="0" rtlCol="0"/>
          <a:lstStyle/>
          <a:p>
            <a:endParaRPr/>
          </a:p>
        </p:txBody>
      </p:sp>
      <p:sp>
        <p:nvSpPr>
          <p:cNvPr id="46" name="object 46"/>
          <p:cNvSpPr/>
          <p:nvPr/>
        </p:nvSpPr>
        <p:spPr>
          <a:xfrm>
            <a:off x="249174" y="1507997"/>
            <a:ext cx="1539240" cy="657225"/>
          </a:xfrm>
          <a:custGeom>
            <a:avLst/>
            <a:gdLst/>
            <a:ahLst/>
            <a:cxnLst/>
            <a:rect l="l" t="t" r="r" b="b"/>
            <a:pathLst>
              <a:path w="1539239" h="657225">
                <a:moveTo>
                  <a:pt x="0" y="109474"/>
                </a:moveTo>
                <a:lnTo>
                  <a:pt x="8602" y="66860"/>
                </a:lnTo>
                <a:lnTo>
                  <a:pt x="32062" y="32062"/>
                </a:lnTo>
                <a:lnTo>
                  <a:pt x="66860" y="8602"/>
                </a:lnTo>
                <a:lnTo>
                  <a:pt x="109473" y="0"/>
                </a:lnTo>
                <a:lnTo>
                  <a:pt x="1429766" y="0"/>
                </a:lnTo>
                <a:lnTo>
                  <a:pt x="1472379" y="8602"/>
                </a:lnTo>
                <a:lnTo>
                  <a:pt x="1507177" y="32062"/>
                </a:lnTo>
                <a:lnTo>
                  <a:pt x="1530637" y="66860"/>
                </a:lnTo>
                <a:lnTo>
                  <a:pt x="1539240" y="109474"/>
                </a:lnTo>
                <a:lnTo>
                  <a:pt x="1539240" y="547370"/>
                </a:lnTo>
                <a:lnTo>
                  <a:pt x="1530637" y="589983"/>
                </a:lnTo>
                <a:lnTo>
                  <a:pt x="1507177" y="624781"/>
                </a:lnTo>
                <a:lnTo>
                  <a:pt x="1472379" y="648241"/>
                </a:lnTo>
                <a:lnTo>
                  <a:pt x="1429766" y="656844"/>
                </a:lnTo>
                <a:lnTo>
                  <a:pt x="109473" y="656844"/>
                </a:lnTo>
                <a:lnTo>
                  <a:pt x="66860" y="648241"/>
                </a:lnTo>
                <a:lnTo>
                  <a:pt x="32062" y="624781"/>
                </a:lnTo>
                <a:lnTo>
                  <a:pt x="8602" y="589983"/>
                </a:lnTo>
                <a:lnTo>
                  <a:pt x="0" y="547370"/>
                </a:lnTo>
                <a:lnTo>
                  <a:pt x="0" y="109474"/>
                </a:lnTo>
                <a:close/>
              </a:path>
            </a:pathLst>
          </a:custGeom>
          <a:ln w="28956">
            <a:solidFill>
              <a:srgbClr val="000000"/>
            </a:solidFill>
          </a:ln>
        </p:spPr>
        <p:txBody>
          <a:bodyPr wrap="square" lIns="0" tIns="0" rIns="0" bIns="0" rtlCol="0"/>
          <a:lstStyle/>
          <a:p>
            <a:endParaRPr/>
          </a:p>
        </p:txBody>
      </p:sp>
      <p:sp>
        <p:nvSpPr>
          <p:cNvPr id="47" name="object 47"/>
          <p:cNvSpPr txBox="1"/>
          <p:nvPr/>
        </p:nvSpPr>
        <p:spPr>
          <a:xfrm>
            <a:off x="351124" y="1640420"/>
            <a:ext cx="1333500" cy="378460"/>
          </a:xfrm>
          <a:prstGeom prst="rect">
            <a:avLst/>
          </a:prstGeom>
        </p:spPr>
        <p:txBody>
          <a:bodyPr vert="horz" wrap="square" lIns="0" tIns="0" rIns="0" bIns="0" rtlCol="0">
            <a:spAutoFit/>
          </a:bodyPr>
          <a:lstStyle/>
          <a:p>
            <a:pPr marL="12700">
              <a:lnSpc>
                <a:spcPct val="100000"/>
              </a:lnSpc>
            </a:pPr>
            <a:r>
              <a:rPr sz="2400" b="1" spc="0" dirty="0">
                <a:solidFill>
                  <a:srgbClr val="FFFF00"/>
                </a:solidFill>
                <a:latin typeface="DFKai-SB"/>
                <a:cs typeface="DFKai-SB"/>
              </a:rPr>
              <a:t>進口</a:t>
            </a:r>
            <a:r>
              <a:rPr sz="2400" b="1" spc="5" dirty="0">
                <a:solidFill>
                  <a:srgbClr val="FFFF00"/>
                </a:solidFill>
                <a:latin typeface="Times New Roman"/>
                <a:cs typeface="Times New Roman"/>
              </a:rPr>
              <a:t>/</a:t>
            </a:r>
            <a:r>
              <a:rPr sz="2400" b="1" spc="-5" dirty="0">
                <a:solidFill>
                  <a:srgbClr val="FFFF00"/>
                </a:solidFill>
                <a:latin typeface="DFKai-SB"/>
                <a:cs typeface="DFKai-SB"/>
              </a:rPr>
              <a:t>出口</a:t>
            </a:r>
            <a:endParaRPr sz="2400">
              <a:latin typeface="DFKai-SB"/>
              <a:cs typeface="DFKai-SB"/>
            </a:endParaRPr>
          </a:p>
        </p:txBody>
      </p:sp>
      <p:sp>
        <p:nvSpPr>
          <p:cNvPr id="48" name="object 48"/>
          <p:cNvSpPr/>
          <p:nvPr/>
        </p:nvSpPr>
        <p:spPr>
          <a:xfrm>
            <a:off x="180594" y="2858261"/>
            <a:ext cx="1539240" cy="600710"/>
          </a:xfrm>
          <a:custGeom>
            <a:avLst/>
            <a:gdLst/>
            <a:ahLst/>
            <a:cxnLst/>
            <a:rect l="l" t="t" r="r" b="b"/>
            <a:pathLst>
              <a:path w="1539239" h="600710">
                <a:moveTo>
                  <a:pt x="1439164" y="0"/>
                </a:moveTo>
                <a:lnTo>
                  <a:pt x="100076" y="0"/>
                </a:lnTo>
                <a:lnTo>
                  <a:pt x="61121" y="7864"/>
                </a:lnTo>
                <a:lnTo>
                  <a:pt x="29311" y="29311"/>
                </a:lnTo>
                <a:lnTo>
                  <a:pt x="7864" y="61121"/>
                </a:lnTo>
                <a:lnTo>
                  <a:pt x="0" y="100075"/>
                </a:lnTo>
                <a:lnTo>
                  <a:pt x="0" y="500379"/>
                </a:lnTo>
                <a:lnTo>
                  <a:pt x="7864" y="539334"/>
                </a:lnTo>
                <a:lnTo>
                  <a:pt x="29311" y="571144"/>
                </a:lnTo>
                <a:lnTo>
                  <a:pt x="61121" y="592591"/>
                </a:lnTo>
                <a:lnTo>
                  <a:pt x="100076" y="600455"/>
                </a:lnTo>
                <a:lnTo>
                  <a:pt x="1439164" y="600455"/>
                </a:lnTo>
                <a:lnTo>
                  <a:pt x="1478118" y="592591"/>
                </a:lnTo>
                <a:lnTo>
                  <a:pt x="1509928" y="571144"/>
                </a:lnTo>
                <a:lnTo>
                  <a:pt x="1531375" y="539334"/>
                </a:lnTo>
                <a:lnTo>
                  <a:pt x="1539240" y="500379"/>
                </a:lnTo>
                <a:lnTo>
                  <a:pt x="1539240" y="100075"/>
                </a:lnTo>
                <a:lnTo>
                  <a:pt x="1531375" y="61121"/>
                </a:lnTo>
                <a:lnTo>
                  <a:pt x="1509928" y="29311"/>
                </a:lnTo>
                <a:lnTo>
                  <a:pt x="1478118" y="7864"/>
                </a:lnTo>
                <a:lnTo>
                  <a:pt x="1439164" y="0"/>
                </a:lnTo>
                <a:close/>
              </a:path>
            </a:pathLst>
          </a:custGeom>
          <a:solidFill>
            <a:srgbClr val="FFCC00"/>
          </a:solidFill>
        </p:spPr>
        <p:txBody>
          <a:bodyPr wrap="square" lIns="0" tIns="0" rIns="0" bIns="0" rtlCol="0"/>
          <a:lstStyle/>
          <a:p>
            <a:endParaRPr/>
          </a:p>
        </p:txBody>
      </p:sp>
      <p:sp>
        <p:nvSpPr>
          <p:cNvPr id="49" name="object 49"/>
          <p:cNvSpPr/>
          <p:nvPr/>
        </p:nvSpPr>
        <p:spPr>
          <a:xfrm>
            <a:off x="180594" y="2858261"/>
            <a:ext cx="1539240" cy="600710"/>
          </a:xfrm>
          <a:custGeom>
            <a:avLst/>
            <a:gdLst/>
            <a:ahLst/>
            <a:cxnLst/>
            <a:rect l="l" t="t" r="r" b="b"/>
            <a:pathLst>
              <a:path w="1539239" h="600710">
                <a:moveTo>
                  <a:pt x="0" y="100075"/>
                </a:moveTo>
                <a:lnTo>
                  <a:pt x="7864" y="61121"/>
                </a:lnTo>
                <a:lnTo>
                  <a:pt x="29311" y="29311"/>
                </a:lnTo>
                <a:lnTo>
                  <a:pt x="61121" y="7864"/>
                </a:lnTo>
                <a:lnTo>
                  <a:pt x="100076" y="0"/>
                </a:lnTo>
                <a:lnTo>
                  <a:pt x="1439164" y="0"/>
                </a:lnTo>
                <a:lnTo>
                  <a:pt x="1478118" y="7864"/>
                </a:lnTo>
                <a:lnTo>
                  <a:pt x="1509928" y="29311"/>
                </a:lnTo>
                <a:lnTo>
                  <a:pt x="1531375" y="61121"/>
                </a:lnTo>
                <a:lnTo>
                  <a:pt x="1539240" y="100075"/>
                </a:lnTo>
                <a:lnTo>
                  <a:pt x="1539240" y="500379"/>
                </a:lnTo>
                <a:lnTo>
                  <a:pt x="1531375" y="539334"/>
                </a:lnTo>
                <a:lnTo>
                  <a:pt x="1509928" y="571144"/>
                </a:lnTo>
                <a:lnTo>
                  <a:pt x="1478118" y="592591"/>
                </a:lnTo>
                <a:lnTo>
                  <a:pt x="1439164" y="600455"/>
                </a:lnTo>
                <a:lnTo>
                  <a:pt x="100076" y="600455"/>
                </a:lnTo>
                <a:lnTo>
                  <a:pt x="61121" y="592591"/>
                </a:lnTo>
                <a:lnTo>
                  <a:pt x="29311" y="571144"/>
                </a:lnTo>
                <a:lnTo>
                  <a:pt x="7864" y="539334"/>
                </a:lnTo>
                <a:lnTo>
                  <a:pt x="0" y="500379"/>
                </a:lnTo>
                <a:lnTo>
                  <a:pt x="0" y="100075"/>
                </a:lnTo>
                <a:close/>
              </a:path>
            </a:pathLst>
          </a:custGeom>
          <a:ln w="28956">
            <a:solidFill>
              <a:srgbClr val="000000"/>
            </a:solidFill>
          </a:ln>
        </p:spPr>
        <p:txBody>
          <a:bodyPr wrap="square" lIns="0" tIns="0" rIns="0" bIns="0" rtlCol="0"/>
          <a:lstStyle/>
          <a:p>
            <a:endParaRPr/>
          </a:p>
        </p:txBody>
      </p:sp>
      <p:sp>
        <p:nvSpPr>
          <p:cNvPr id="50" name="object 50"/>
          <p:cNvSpPr txBox="1"/>
          <p:nvPr/>
        </p:nvSpPr>
        <p:spPr>
          <a:xfrm>
            <a:off x="631062" y="2962808"/>
            <a:ext cx="635000" cy="378460"/>
          </a:xfrm>
          <a:prstGeom prst="rect">
            <a:avLst/>
          </a:prstGeom>
        </p:spPr>
        <p:txBody>
          <a:bodyPr vert="horz" wrap="square" lIns="0" tIns="0" rIns="0" bIns="0" rtlCol="0">
            <a:spAutoFit/>
          </a:bodyPr>
          <a:lstStyle/>
          <a:p>
            <a:pPr marL="12700">
              <a:lnSpc>
                <a:spcPct val="100000"/>
              </a:lnSpc>
            </a:pPr>
            <a:r>
              <a:rPr sz="2400" b="1" spc="-5" dirty="0">
                <a:solidFill>
                  <a:srgbClr val="003300"/>
                </a:solidFill>
                <a:latin typeface="DFKai-SB"/>
                <a:cs typeface="DFKai-SB"/>
              </a:rPr>
              <a:t>經銷</a:t>
            </a:r>
            <a:endParaRPr sz="2400">
              <a:latin typeface="DFKai-SB"/>
              <a:cs typeface="DFKai-SB"/>
            </a:endParaRPr>
          </a:p>
        </p:txBody>
      </p:sp>
      <p:sp>
        <p:nvSpPr>
          <p:cNvPr id="51" name="object 51"/>
          <p:cNvSpPr/>
          <p:nvPr/>
        </p:nvSpPr>
        <p:spPr>
          <a:xfrm>
            <a:off x="258318" y="4527041"/>
            <a:ext cx="1539240" cy="601980"/>
          </a:xfrm>
          <a:custGeom>
            <a:avLst/>
            <a:gdLst/>
            <a:ahLst/>
            <a:cxnLst/>
            <a:rect l="l" t="t" r="r" b="b"/>
            <a:pathLst>
              <a:path w="1539239" h="601979">
                <a:moveTo>
                  <a:pt x="1438910" y="0"/>
                </a:moveTo>
                <a:lnTo>
                  <a:pt x="100330" y="0"/>
                </a:lnTo>
                <a:lnTo>
                  <a:pt x="61277" y="7884"/>
                </a:lnTo>
                <a:lnTo>
                  <a:pt x="29386" y="29386"/>
                </a:lnTo>
                <a:lnTo>
                  <a:pt x="7884" y="61277"/>
                </a:lnTo>
                <a:lnTo>
                  <a:pt x="0" y="100329"/>
                </a:lnTo>
                <a:lnTo>
                  <a:pt x="0" y="501649"/>
                </a:lnTo>
                <a:lnTo>
                  <a:pt x="7884" y="540702"/>
                </a:lnTo>
                <a:lnTo>
                  <a:pt x="29386" y="572593"/>
                </a:lnTo>
                <a:lnTo>
                  <a:pt x="61277" y="594095"/>
                </a:lnTo>
                <a:lnTo>
                  <a:pt x="100330" y="601979"/>
                </a:lnTo>
                <a:lnTo>
                  <a:pt x="1438910" y="601979"/>
                </a:lnTo>
                <a:lnTo>
                  <a:pt x="1477962" y="594095"/>
                </a:lnTo>
                <a:lnTo>
                  <a:pt x="1509853" y="572593"/>
                </a:lnTo>
                <a:lnTo>
                  <a:pt x="1531355" y="540702"/>
                </a:lnTo>
                <a:lnTo>
                  <a:pt x="1539240" y="501649"/>
                </a:lnTo>
                <a:lnTo>
                  <a:pt x="1539240" y="100329"/>
                </a:lnTo>
                <a:lnTo>
                  <a:pt x="1531355" y="61277"/>
                </a:lnTo>
                <a:lnTo>
                  <a:pt x="1509853" y="29386"/>
                </a:lnTo>
                <a:lnTo>
                  <a:pt x="1477962" y="7884"/>
                </a:lnTo>
                <a:lnTo>
                  <a:pt x="1438910" y="0"/>
                </a:lnTo>
                <a:close/>
              </a:path>
            </a:pathLst>
          </a:custGeom>
          <a:solidFill>
            <a:srgbClr val="FFCCFF"/>
          </a:solidFill>
        </p:spPr>
        <p:txBody>
          <a:bodyPr wrap="square" lIns="0" tIns="0" rIns="0" bIns="0" rtlCol="0"/>
          <a:lstStyle/>
          <a:p>
            <a:endParaRPr/>
          </a:p>
        </p:txBody>
      </p:sp>
      <p:sp>
        <p:nvSpPr>
          <p:cNvPr id="52" name="object 52"/>
          <p:cNvSpPr/>
          <p:nvPr/>
        </p:nvSpPr>
        <p:spPr>
          <a:xfrm>
            <a:off x="258318" y="4527041"/>
            <a:ext cx="1539240" cy="601980"/>
          </a:xfrm>
          <a:custGeom>
            <a:avLst/>
            <a:gdLst/>
            <a:ahLst/>
            <a:cxnLst/>
            <a:rect l="l" t="t" r="r" b="b"/>
            <a:pathLst>
              <a:path w="1539239" h="601979">
                <a:moveTo>
                  <a:pt x="0" y="100329"/>
                </a:moveTo>
                <a:lnTo>
                  <a:pt x="7884" y="61277"/>
                </a:lnTo>
                <a:lnTo>
                  <a:pt x="29386" y="29386"/>
                </a:lnTo>
                <a:lnTo>
                  <a:pt x="61277" y="7884"/>
                </a:lnTo>
                <a:lnTo>
                  <a:pt x="100330" y="0"/>
                </a:lnTo>
                <a:lnTo>
                  <a:pt x="1438910" y="0"/>
                </a:lnTo>
                <a:lnTo>
                  <a:pt x="1477962" y="7884"/>
                </a:lnTo>
                <a:lnTo>
                  <a:pt x="1509853" y="29386"/>
                </a:lnTo>
                <a:lnTo>
                  <a:pt x="1531355" y="61277"/>
                </a:lnTo>
                <a:lnTo>
                  <a:pt x="1539240" y="100329"/>
                </a:lnTo>
                <a:lnTo>
                  <a:pt x="1539240" y="501649"/>
                </a:lnTo>
                <a:lnTo>
                  <a:pt x="1531355" y="540702"/>
                </a:lnTo>
                <a:lnTo>
                  <a:pt x="1509853" y="572593"/>
                </a:lnTo>
                <a:lnTo>
                  <a:pt x="1477962" y="594095"/>
                </a:lnTo>
                <a:lnTo>
                  <a:pt x="1438910" y="601979"/>
                </a:lnTo>
                <a:lnTo>
                  <a:pt x="100330" y="601979"/>
                </a:lnTo>
                <a:lnTo>
                  <a:pt x="61277" y="594095"/>
                </a:lnTo>
                <a:lnTo>
                  <a:pt x="29386" y="572593"/>
                </a:lnTo>
                <a:lnTo>
                  <a:pt x="7884" y="540702"/>
                </a:lnTo>
                <a:lnTo>
                  <a:pt x="0" y="501649"/>
                </a:lnTo>
                <a:lnTo>
                  <a:pt x="0" y="100329"/>
                </a:lnTo>
                <a:close/>
              </a:path>
            </a:pathLst>
          </a:custGeom>
          <a:ln w="28956">
            <a:solidFill>
              <a:srgbClr val="000000"/>
            </a:solidFill>
          </a:ln>
        </p:spPr>
        <p:txBody>
          <a:bodyPr wrap="square" lIns="0" tIns="0" rIns="0" bIns="0" rtlCol="0"/>
          <a:lstStyle/>
          <a:p>
            <a:endParaRPr/>
          </a:p>
        </p:txBody>
      </p:sp>
      <p:sp>
        <p:nvSpPr>
          <p:cNvPr id="53" name="object 53"/>
          <p:cNvSpPr txBox="1"/>
          <p:nvPr/>
        </p:nvSpPr>
        <p:spPr>
          <a:xfrm>
            <a:off x="708851" y="4632070"/>
            <a:ext cx="635000" cy="378460"/>
          </a:xfrm>
          <a:prstGeom prst="rect">
            <a:avLst/>
          </a:prstGeom>
        </p:spPr>
        <p:txBody>
          <a:bodyPr vert="horz" wrap="square" lIns="0" tIns="0" rIns="0" bIns="0" rtlCol="0">
            <a:spAutoFit/>
          </a:bodyPr>
          <a:lstStyle/>
          <a:p>
            <a:pPr marL="12700">
              <a:lnSpc>
                <a:spcPct val="100000"/>
              </a:lnSpc>
            </a:pPr>
            <a:r>
              <a:rPr sz="2400" b="1" spc="-5" dirty="0">
                <a:solidFill>
                  <a:srgbClr val="0000FF"/>
                </a:solidFill>
                <a:latin typeface="DFKai-SB"/>
                <a:cs typeface="DFKai-SB"/>
              </a:rPr>
              <a:t>使用</a:t>
            </a:r>
            <a:endParaRPr sz="2400">
              <a:latin typeface="DFKai-SB"/>
              <a:cs typeface="DFKai-SB"/>
            </a:endParaRPr>
          </a:p>
        </p:txBody>
      </p:sp>
      <p:sp>
        <p:nvSpPr>
          <p:cNvPr id="54" name="object 54"/>
          <p:cNvSpPr/>
          <p:nvPr/>
        </p:nvSpPr>
        <p:spPr>
          <a:xfrm>
            <a:off x="539495" y="2301049"/>
            <a:ext cx="387350" cy="550545"/>
          </a:xfrm>
          <a:custGeom>
            <a:avLst/>
            <a:gdLst/>
            <a:ahLst/>
            <a:cxnLst/>
            <a:rect l="l" t="t" r="r" b="b"/>
            <a:pathLst>
              <a:path w="387350" h="550544">
                <a:moveTo>
                  <a:pt x="387096" y="387286"/>
                </a:moveTo>
                <a:lnTo>
                  <a:pt x="0" y="387286"/>
                </a:lnTo>
                <a:lnTo>
                  <a:pt x="193548" y="550354"/>
                </a:lnTo>
                <a:lnTo>
                  <a:pt x="387096" y="387286"/>
                </a:lnTo>
                <a:close/>
              </a:path>
              <a:path w="387350" h="550544">
                <a:moveTo>
                  <a:pt x="290322" y="0"/>
                </a:moveTo>
                <a:lnTo>
                  <a:pt x="96774" y="0"/>
                </a:lnTo>
                <a:lnTo>
                  <a:pt x="96774" y="387286"/>
                </a:lnTo>
                <a:lnTo>
                  <a:pt x="290322" y="387286"/>
                </a:lnTo>
                <a:lnTo>
                  <a:pt x="290322" y="0"/>
                </a:lnTo>
                <a:close/>
              </a:path>
            </a:pathLst>
          </a:custGeom>
          <a:solidFill>
            <a:srgbClr val="333399"/>
          </a:solidFill>
        </p:spPr>
        <p:txBody>
          <a:bodyPr wrap="square" lIns="0" tIns="0" rIns="0" bIns="0" rtlCol="0"/>
          <a:lstStyle/>
          <a:p>
            <a:endParaRPr/>
          </a:p>
        </p:txBody>
      </p:sp>
      <p:sp>
        <p:nvSpPr>
          <p:cNvPr id="55" name="object 55"/>
          <p:cNvSpPr/>
          <p:nvPr/>
        </p:nvSpPr>
        <p:spPr>
          <a:xfrm>
            <a:off x="636269" y="2260282"/>
            <a:ext cx="193675" cy="0"/>
          </a:xfrm>
          <a:custGeom>
            <a:avLst/>
            <a:gdLst/>
            <a:ahLst/>
            <a:cxnLst/>
            <a:rect l="l" t="t" r="r" b="b"/>
            <a:pathLst>
              <a:path w="193675">
                <a:moveTo>
                  <a:pt x="0" y="0"/>
                </a:moveTo>
                <a:lnTo>
                  <a:pt x="193548" y="0"/>
                </a:lnTo>
              </a:path>
            </a:pathLst>
          </a:custGeom>
          <a:ln w="40766">
            <a:solidFill>
              <a:srgbClr val="333399"/>
            </a:solidFill>
          </a:ln>
        </p:spPr>
        <p:txBody>
          <a:bodyPr wrap="square" lIns="0" tIns="0" rIns="0" bIns="0" rtlCol="0"/>
          <a:lstStyle/>
          <a:p>
            <a:endParaRPr/>
          </a:p>
        </p:txBody>
      </p:sp>
      <p:sp>
        <p:nvSpPr>
          <p:cNvPr id="56" name="object 56"/>
          <p:cNvSpPr/>
          <p:nvPr/>
        </p:nvSpPr>
        <p:spPr>
          <a:xfrm>
            <a:off x="636269" y="2199132"/>
            <a:ext cx="193675" cy="20955"/>
          </a:xfrm>
          <a:custGeom>
            <a:avLst/>
            <a:gdLst/>
            <a:ahLst/>
            <a:cxnLst/>
            <a:rect l="l" t="t" r="r" b="b"/>
            <a:pathLst>
              <a:path w="193675" h="20955">
                <a:moveTo>
                  <a:pt x="0" y="20383"/>
                </a:moveTo>
                <a:lnTo>
                  <a:pt x="193548" y="20383"/>
                </a:lnTo>
                <a:lnTo>
                  <a:pt x="193548" y="0"/>
                </a:lnTo>
                <a:lnTo>
                  <a:pt x="0" y="0"/>
                </a:lnTo>
                <a:lnTo>
                  <a:pt x="0" y="20383"/>
                </a:lnTo>
                <a:close/>
              </a:path>
            </a:pathLst>
          </a:custGeom>
          <a:solidFill>
            <a:srgbClr val="333399"/>
          </a:solidFill>
        </p:spPr>
        <p:txBody>
          <a:bodyPr wrap="square" lIns="0" tIns="0" rIns="0" bIns="0" rtlCol="0"/>
          <a:lstStyle/>
          <a:p>
            <a:endParaRPr/>
          </a:p>
        </p:txBody>
      </p:sp>
      <p:sp>
        <p:nvSpPr>
          <p:cNvPr id="57" name="object 57"/>
          <p:cNvSpPr/>
          <p:nvPr/>
        </p:nvSpPr>
        <p:spPr>
          <a:xfrm>
            <a:off x="539495" y="2301049"/>
            <a:ext cx="387350" cy="550545"/>
          </a:xfrm>
          <a:custGeom>
            <a:avLst/>
            <a:gdLst/>
            <a:ahLst/>
            <a:cxnLst/>
            <a:rect l="l" t="t" r="r" b="b"/>
            <a:pathLst>
              <a:path w="387350" h="550544">
                <a:moveTo>
                  <a:pt x="387096" y="387286"/>
                </a:moveTo>
                <a:lnTo>
                  <a:pt x="290322" y="387286"/>
                </a:lnTo>
                <a:lnTo>
                  <a:pt x="290322" y="0"/>
                </a:lnTo>
                <a:lnTo>
                  <a:pt x="96774" y="0"/>
                </a:lnTo>
                <a:lnTo>
                  <a:pt x="96774" y="387286"/>
                </a:lnTo>
                <a:lnTo>
                  <a:pt x="0" y="387286"/>
                </a:lnTo>
                <a:lnTo>
                  <a:pt x="193548" y="550354"/>
                </a:lnTo>
                <a:lnTo>
                  <a:pt x="387096" y="387286"/>
                </a:lnTo>
                <a:close/>
              </a:path>
            </a:pathLst>
          </a:custGeom>
          <a:ln w="9143">
            <a:solidFill>
              <a:srgbClr val="000000"/>
            </a:solidFill>
          </a:ln>
        </p:spPr>
        <p:txBody>
          <a:bodyPr wrap="square" lIns="0" tIns="0" rIns="0" bIns="0" rtlCol="0"/>
          <a:lstStyle/>
          <a:p>
            <a:endParaRPr/>
          </a:p>
        </p:txBody>
      </p:sp>
      <p:sp>
        <p:nvSpPr>
          <p:cNvPr id="58" name="object 58"/>
          <p:cNvSpPr/>
          <p:nvPr/>
        </p:nvSpPr>
        <p:spPr>
          <a:xfrm>
            <a:off x="636269" y="2239898"/>
            <a:ext cx="193675" cy="41275"/>
          </a:xfrm>
          <a:custGeom>
            <a:avLst/>
            <a:gdLst/>
            <a:ahLst/>
            <a:cxnLst/>
            <a:rect l="l" t="t" r="r" b="b"/>
            <a:pathLst>
              <a:path w="193675" h="41275">
                <a:moveTo>
                  <a:pt x="193548" y="0"/>
                </a:moveTo>
                <a:lnTo>
                  <a:pt x="0" y="0"/>
                </a:lnTo>
                <a:lnTo>
                  <a:pt x="0" y="40766"/>
                </a:lnTo>
                <a:lnTo>
                  <a:pt x="193548" y="40766"/>
                </a:lnTo>
                <a:lnTo>
                  <a:pt x="193548" y="0"/>
                </a:lnTo>
                <a:close/>
              </a:path>
            </a:pathLst>
          </a:custGeom>
          <a:ln w="9144">
            <a:solidFill>
              <a:srgbClr val="000000"/>
            </a:solidFill>
          </a:ln>
        </p:spPr>
        <p:txBody>
          <a:bodyPr wrap="square" lIns="0" tIns="0" rIns="0" bIns="0" rtlCol="0"/>
          <a:lstStyle/>
          <a:p>
            <a:endParaRPr/>
          </a:p>
        </p:txBody>
      </p:sp>
      <p:sp>
        <p:nvSpPr>
          <p:cNvPr id="59" name="object 59"/>
          <p:cNvSpPr/>
          <p:nvPr/>
        </p:nvSpPr>
        <p:spPr>
          <a:xfrm>
            <a:off x="631698" y="2194560"/>
            <a:ext cx="203200" cy="29845"/>
          </a:xfrm>
          <a:custGeom>
            <a:avLst/>
            <a:gdLst/>
            <a:ahLst/>
            <a:cxnLst/>
            <a:rect l="l" t="t" r="r" b="b"/>
            <a:pathLst>
              <a:path w="203200" h="29844">
                <a:moveTo>
                  <a:pt x="0" y="29527"/>
                </a:moveTo>
                <a:lnTo>
                  <a:pt x="202692" y="29527"/>
                </a:lnTo>
                <a:lnTo>
                  <a:pt x="202692" y="0"/>
                </a:lnTo>
                <a:lnTo>
                  <a:pt x="0" y="0"/>
                </a:lnTo>
                <a:lnTo>
                  <a:pt x="0" y="29527"/>
                </a:lnTo>
                <a:close/>
              </a:path>
            </a:pathLst>
          </a:custGeom>
          <a:solidFill>
            <a:srgbClr val="000000"/>
          </a:solidFill>
        </p:spPr>
        <p:txBody>
          <a:bodyPr wrap="square" lIns="0" tIns="0" rIns="0" bIns="0" rtlCol="0"/>
          <a:lstStyle/>
          <a:p>
            <a:endParaRPr/>
          </a:p>
        </p:txBody>
      </p:sp>
      <p:sp>
        <p:nvSpPr>
          <p:cNvPr id="60" name="object 60"/>
          <p:cNvSpPr/>
          <p:nvPr/>
        </p:nvSpPr>
        <p:spPr>
          <a:xfrm>
            <a:off x="826008" y="3650411"/>
            <a:ext cx="360045" cy="850265"/>
          </a:xfrm>
          <a:custGeom>
            <a:avLst/>
            <a:gdLst/>
            <a:ahLst/>
            <a:cxnLst/>
            <a:rect l="l" t="t" r="r" b="b"/>
            <a:pathLst>
              <a:path w="360044" h="850264">
                <a:moveTo>
                  <a:pt x="359664" y="598119"/>
                </a:moveTo>
                <a:lnTo>
                  <a:pt x="0" y="598119"/>
                </a:lnTo>
                <a:lnTo>
                  <a:pt x="179832" y="849960"/>
                </a:lnTo>
                <a:lnTo>
                  <a:pt x="359664" y="598119"/>
                </a:lnTo>
                <a:close/>
              </a:path>
              <a:path w="360044" h="850264">
                <a:moveTo>
                  <a:pt x="269748" y="0"/>
                </a:moveTo>
                <a:lnTo>
                  <a:pt x="89916" y="0"/>
                </a:lnTo>
                <a:lnTo>
                  <a:pt x="89916" y="598119"/>
                </a:lnTo>
                <a:lnTo>
                  <a:pt x="269748" y="598119"/>
                </a:lnTo>
                <a:lnTo>
                  <a:pt x="269748" y="0"/>
                </a:lnTo>
                <a:close/>
              </a:path>
            </a:pathLst>
          </a:custGeom>
          <a:solidFill>
            <a:srgbClr val="333399"/>
          </a:solidFill>
        </p:spPr>
        <p:txBody>
          <a:bodyPr wrap="square" lIns="0" tIns="0" rIns="0" bIns="0" rtlCol="0"/>
          <a:lstStyle/>
          <a:p>
            <a:endParaRPr/>
          </a:p>
        </p:txBody>
      </p:sp>
      <p:sp>
        <p:nvSpPr>
          <p:cNvPr id="61" name="object 61"/>
          <p:cNvSpPr/>
          <p:nvPr/>
        </p:nvSpPr>
        <p:spPr>
          <a:xfrm>
            <a:off x="915924" y="3555962"/>
            <a:ext cx="180340" cy="63500"/>
          </a:xfrm>
          <a:custGeom>
            <a:avLst/>
            <a:gdLst/>
            <a:ahLst/>
            <a:cxnLst/>
            <a:rect l="l" t="t" r="r" b="b"/>
            <a:pathLst>
              <a:path w="180340" h="63500">
                <a:moveTo>
                  <a:pt x="179831" y="0"/>
                </a:moveTo>
                <a:lnTo>
                  <a:pt x="0" y="0"/>
                </a:lnTo>
                <a:lnTo>
                  <a:pt x="0" y="62966"/>
                </a:lnTo>
                <a:lnTo>
                  <a:pt x="179831" y="62966"/>
                </a:lnTo>
                <a:lnTo>
                  <a:pt x="179831" y="0"/>
                </a:lnTo>
                <a:close/>
              </a:path>
            </a:pathLst>
          </a:custGeom>
          <a:solidFill>
            <a:srgbClr val="333399"/>
          </a:solidFill>
        </p:spPr>
        <p:txBody>
          <a:bodyPr wrap="square" lIns="0" tIns="0" rIns="0" bIns="0" rtlCol="0"/>
          <a:lstStyle/>
          <a:p>
            <a:endParaRPr/>
          </a:p>
        </p:txBody>
      </p:sp>
      <p:sp>
        <p:nvSpPr>
          <p:cNvPr id="62" name="object 62"/>
          <p:cNvSpPr/>
          <p:nvPr/>
        </p:nvSpPr>
        <p:spPr>
          <a:xfrm>
            <a:off x="915924" y="3508749"/>
            <a:ext cx="180340" cy="0"/>
          </a:xfrm>
          <a:custGeom>
            <a:avLst/>
            <a:gdLst/>
            <a:ahLst/>
            <a:cxnLst/>
            <a:rect l="l" t="t" r="r" b="b"/>
            <a:pathLst>
              <a:path w="180340">
                <a:moveTo>
                  <a:pt x="0" y="0"/>
                </a:moveTo>
                <a:lnTo>
                  <a:pt x="179831" y="0"/>
                </a:lnTo>
              </a:path>
            </a:pathLst>
          </a:custGeom>
          <a:ln w="31483">
            <a:solidFill>
              <a:srgbClr val="333399"/>
            </a:solidFill>
          </a:ln>
        </p:spPr>
        <p:txBody>
          <a:bodyPr wrap="square" lIns="0" tIns="0" rIns="0" bIns="0" rtlCol="0"/>
          <a:lstStyle/>
          <a:p>
            <a:endParaRPr/>
          </a:p>
        </p:txBody>
      </p:sp>
      <p:sp>
        <p:nvSpPr>
          <p:cNvPr id="63" name="object 63"/>
          <p:cNvSpPr/>
          <p:nvPr/>
        </p:nvSpPr>
        <p:spPr>
          <a:xfrm>
            <a:off x="826008" y="3650411"/>
            <a:ext cx="360045" cy="850265"/>
          </a:xfrm>
          <a:custGeom>
            <a:avLst/>
            <a:gdLst/>
            <a:ahLst/>
            <a:cxnLst/>
            <a:rect l="l" t="t" r="r" b="b"/>
            <a:pathLst>
              <a:path w="360044" h="850264">
                <a:moveTo>
                  <a:pt x="359664" y="598119"/>
                </a:moveTo>
                <a:lnTo>
                  <a:pt x="269748" y="598119"/>
                </a:lnTo>
                <a:lnTo>
                  <a:pt x="269748" y="0"/>
                </a:lnTo>
                <a:lnTo>
                  <a:pt x="89916" y="0"/>
                </a:lnTo>
                <a:lnTo>
                  <a:pt x="89916" y="598119"/>
                </a:lnTo>
                <a:lnTo>
                  <a:pt x="0" y="598119"/>
                </a:lnTo>
                <a:lnTo>
                  <a:pt x="179832" y="849960"/>
                </a:lnTo>
                <a:lnTo>
                  <a:pt x="359664" y="598119"/>
                </a:lnTo>
                <a:close/>
              </a:path>
            </a:pathLst>
          </a:custGeom>
          <a:ln w="9144">
            <a:solidFill>
              <a:srgbClr val="000000"/>
            </a:solidFill>
          </a:ln>
        </p:spPr>
        <p:txBody>
          <a:bodyPr wrap="square" lIns="0" tIns="0" rIns="0" bIns="0" rtlCol="0"/>
          <a:lstStyle/>
          <a:p>
            <a:endParaRPr/>
          </a:p>
        </p:txBody>
      </p:sp>
      <p:sp>
        <p:nvSpPr>
          <p:cNvPr id="64" name="object 64"/>
          <p:cNvSpPr/>
          <p:nvPr/>
        </p:nvSpPr>
        <p:spPr>
          <a:xfrm>
            <a:off x="915924" y="3555962"/>
            <a:ext cx="180340" cy="63500"/>
          </a:xfrm>
          <a:custGeom>
            <a:avLst/>
            <a:gdLst/>
            <a:ahLst/>
            <a:cxnLst/>
            <a:rect l="l" t="t" r="r" b="b"/>
            <a:pathLst>
              <a:path w="180340" h="63500">
                <a:moveTo>
                  <a:pt x="179831" y="0"/>
                </a:moveTo>
                <a:lnTo>
                  <a:pt x="0" y="0"/>
                </a:lnTo>
                <a:lnTo>
                  <a:pt x="0" y="62966"/>
                </a:lnTo>
                <a:lnTo>
                  <a:pt x="179831" y="62966"/>
                </a:lnTo>
                <a:lnTo>
                  <a:pt x="179831" y="0"/>
                </a:lnTo>
                <a:close/>
              </a:path>
            </a:pathLst>
          </a:custGeom>
          <a:ln w="9144">
            <a:solidFill>
              <a:srgbClr val="000000"/>
            </a:solidFill>
          </a:ln>
        </p:spPr>
        <p:txBody>
          <a:bodyPr wrap="square" lIns="0" tIns="0" rIns="0" bIns="0" rtlCol="0"/>
          <a:lstStyle/>
          <a:p>
            <a:endParaRPr/>
          </a:p>
        </p:txBody>
      </p:sp>
      <p:sp>
        <p:nvSpPr>
          <p:cNvPr id="65" name="object 65"/>
          <p:cNvSpPr/>
          <p:nvPr/>
        </p:nvSpPr>
        <p:spPr>
          <a:xfrm>
            <a:off x="915924" y="3493008"/>
            <a:ext cx="180340" cy="31750"/>
          </a:xfrm>
          <a:custGeom>
            <a:avLst/>
            <a:gdLst/>
            <a:ahLst/>
            <a:cxnLst/>
            <a:rect l="l" t="t" r="r" b="b"/>
            <a:pathLst>
              <a:path w="180340" h="31750">
                <a:moveTo>
                  <a:pt x="179831" y="0"/>
                </a:moveTo>
                <a:lnTo>
                  <a:pt x="0" y="0"/>
                </a:lnTo>
                <a:lnTo>
                  <a:pt x="0" y="31483"/>
                </a:lnTo>
                <a:lnTo>
                  <a:pt x="179831" y="31483"/>
                </a:lnTo>
                <a:lnTo>
                  <a:pt x="179831" y="0"/>
                </a:lnTo>
                <a:close/>
              </a:path>
            </a:pathLst>
          </a:custGeom>
          <a:ln w="9144">
            <a:solidFill>
              <a:srgbClr val="000000"/>
            </a:solidFill>
          </a:ln>
        </p:spPr>
        <p:txBody>
          <a:bodyPr wrap="square" lIns="0" tIns="0" rIns="0" bIns="0" rtlCol="0"/>
          <a:lstStyle/>
          <a:p>
            <a:endParaRPr/>
          </a:p>
        </p:txBody>
      </p:sp>
      <p:sp>
        <p:nvSpPr>
          <p:cNvPr id="66" name="object 66"/>
          <p:cNvSpPr/>
          <p:nvPr/>
        </p:nvSpPr>
        <p:spPr>
          <a:xfrm>
            <a:off x="3924300" y="2095500"/>
            <a:ext cx="0" cy="288290"/>
          </a:xfrm>
          <a:custGeom>
            <a:avLst/>
            <a:gdLst/>
            <a:ahLst/>
            <a:cxnLst/>
            <a:rect l="l" t="t" r="r" b="b"/>
            <a:pathLst>
              <a:path h="288289">
                <a:moveTo>
                  <a:pt x="0" y="0"/>
                </a:moveTo>
                <a:lnTo>
                  <a:pt x="0" y="288036"/>
                </a:lnTo>
              </a:path>
            </a:pathLst>
          </a:custGeom>
          <a:ln w="9144">
            <a:solidFill>
              <a:srgbClr val="000000"/>
            </a:solidFill>
          </a:ln>
        </p:spPr>
        <p:txBody>
          <a:bodyPr wrap="square" lIns="0" tIns="0" rIns="0" bIns="0" rtlCol="0"/>
          <a:lstStyle/>
          <a:p>
            <a:endParaRPr/>
          </a:p>
        </p:txBody>
      </p:sp>
      <p:sp>
        <p:nvSpPr>
          <p:cNvPr id="67" name="object 67"/>
          <p:cNvSpPr/>
          <p:nvPr/>
        </p:nvSpPr>
        <p:spPr>
          <a:xfrm>
            <a:off x="3422396" y="3095244"/>
            <a:ext cx="337820" cy="0"/>
          </a:xfrm>
          <a:custGeom>
            <a:avLst/>
            <a:gdLst/>
            <a:ahLst/>
            <a:cxnLst/>
            <a:rect l="l" t="t" r="r" b="b"/>
            <a:pathLst>
              <a:path w="337820">
                <a:moveTo>
                  <a:pt x="0" y="0"/>
                </a:moveTo>
                <a:lnTo>
                  <a:pt x="337820" y="0"/>
                </a:lnTo>
              </a:path>
            </a:pathLst>
          </a:custGeom>
          <a:ln w="12700">
            <a:solidFill>
              <a:srgbClr val="000000"/>
            </a:solidFill>
          </a:ln>
        </p:spPr>
        <p:txBody>
          <a:bodyPr wrap="square" lIns="0" tIns="0" rIns="0" bIns="0" rtlCol="0"/>
          <a:lstStyle/>
          <a:p>
            <a:endParaRPr/>
          </a:p>
        </p:txBody>
      </p:sp>
      <p:sp>
        <p:nvSpPr>
          <p:cNvPr id="68" name="object 68"/>
          <p:cNvSpPr/>
          <p:nvPr/>
        </p:nvSpPr>
        <p:spPr>
          <a:xfrm>
            <a:off x="3747515" y="3057144"/>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69" name="object 69"/>
          <p:cNvSpPr/>
          <p:nvPr/>
        </p:nvSpPr>
        <p:spPr>
          <a:xfrm>
            <a:off x="3358896" y="3057144"/>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sp>
        <p:nvSpPr>
          <p:cNvPr id="70" name="object 70"/>
          <p:cNvSpPr/>
          <p:nvPr/>
        </p:nvSpPr>
        <p:spPr>
          <a:xfrm>
            <a:off x="5438647" y="3095244"/>
            <a:ext cx="337820" cy="0"/>
          </a:xfrm>
          <a:custGeom>
            <a:avLst/>
            <a:gdLst/>
            <a:ahLst/>
            <a:cxnLst/>
            <a:rect l="l" t="t" r="r" b="b"/>
            <a:pathLst>
              <a:path w="337820">
                <a:moveTo>
                  <a:pt x="0" y="0"/>
                </a:moveTo>
                <a:lnTo>
                  <a:pt x="337820" y="0"/>
                </a:lnTo>
              </a:path>
            </a:pathLst>
          </a:custGeom>
          <a:ln w="12700">
            <a:solidFill>
              <a:srgbClr val="000000"/>
            </a:solidFill>
          </a:ln>
        </p:spPr>
        <p:txBody>
          <a:bodyPr wrap="square" lIns="0" tIns="0" rIns="0" bIns="0" rtlCol="0"/>
          <a:lstStyle/>
          <a:p>
            <a:endParaRPr/>
          </a:p>
        </p:txBody>
      </p:sp>
      <p:sp>
        <p:nvSpPr>
          <p:cNvPr id="71" name="object 71"/>
          <p:cNvSpPr/>
          <p:nvPr/>
        </p:nvSpPr>
        <p:spPr>
          <a:xfrm>
            <a:off x="5763767" y="3057144"/>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72" name="object 72"/>
          <p:cNvSpPr/>
          <p:nvPr/>
        </p:nvSpPr>
        <p:spPr>
          <a:xfrm>
            <a:off x="5375147" y="3057144"/>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sp>
        <p:nvSpPr>
          <p:cNvPr id="73" name="object 73"/>
          <p:cNvSpPr txBox="1"/>
          <p:nvPr/>
        </p:nvSpPr>
        <p:spPr>
          <a:xfrm>
            <a:off x="5298185" y="1507997"/>
            <a:ext cx="2514600" cy="719455"/>
          </a:xfrm>
          <a:prstGeom prst="rect">
            <a:avLst/>
          </a:prstGeom>
          <a:solidFill>
            <a:srgbClr val="00CCFF"/>
          </a:solidFill>
          <a:ln w="28956">
            <a:solidFill>
              <a:srgbClr val="0000FF"/>
            </a:solidFill>
          </a:ln>
        </p:spPr>
        <p:txBody>
          <a:bodyPr vert="horz" wrap="square" lIns="0" tIns="28575" rIns="0" bIns="0" rtlCol="0">
            <a:spAutoFit/>
          </a:bodyPr>
          <a:lstStyle/>
          <a:p>
            <a:pPr algn="ctr">
              <a:lnSpc>
                <a:spcPct val="100000"/>
              </a:lnSpc>
              <a:spcBef>
                <a:spcPts val="225"/>
              </a:spcBef>
            </a:pPr>
            <a:r>
              <a:rPr sz="2000" b="1" dirty="0">
                <a:solidFill>
                  <a:srgbClr val="FFFF00"/>
                </a:solidFill>
                <a:latin typeface="DFKai-SB"/>
                <a:cs typeface="DFKai-SB"/>
              </a:rPr>
              <a:t>大型化學</a:t>
            </a:r>
            <a:r>
              <a:rPr sz="2000" b="1" dirty="0">
                <a:latin typeface="PMingLiU"/>
                <a:cs typeface="PMingLiU"/>
              </a:rPr>
              <a:t>、</a:t>
            </a:r>
            <a:r>
              <a:rPr sz="2000" b="1" dirty="0">
                <a:solidFill>
                  <a:srgbClr val="FFFF00"/>
                </a:solidFill>
                <a:latin typeface="DFKai-SB"/>
                <a:cs typeface="DFKai-SB"/>
              </a:rPr>
              <a:t>化工廠</a:t>
            </a:r>
            <a:endParaRPr sz="2000">
              <a:latin typeface="DFKai-SB"/>
              <a:cs typeface="DFKai-SB"/>
            </a:endParaRPr>
          </a:p>
          <a:p>
            <a:pPr algn="ctr">
              <a:lnSpc>
                <a:spcPct val="100000"/>
              </a:lnSpc>
            </a:pPr>
            <a:r>
              <a:rPr sz="2000" b="1" spc="5" dirty="0">
                <a:solidFill>
                  <a:srgbClr val="FFFF00"/>
                </a:solidFill>
                <a:latin typeface="Times New Roman"/>
                <a:cs typeface="Times New Roman"/>
              </a:rPr>
              <a:t>(</a:t>
            </a:r>
            <a:r>
              <a:rPr sz="2000" b="1" spc="5" dirty="0">
                <a:solidFill>
                  <a:srgbClr val="FFFF00"/>
                </a:solidFill>
                <a:latin typeface="DFKai-SB"/>
                <a:cs typeface="DFKai-SB"/>
              </a:rPr>
              <a:t>自用</a:t>
            </a:r>
            <a:r>
              <a:rPr sz="2000" b="1" spc="5" dirty="0">
                <a:solidFill>
                  <a:srgbClr val="FFFF00"/>
                </a:solidFill>
                <a:latin typeface="Times New Roman"/>
                <a:cs typeface="Times New Roman"/>
              </a:rPr>
              <a:t>)</a:t>
            </a:r>
            <a:endParaRPr sz="2000">
              <a:latin typeface="Times New Roman"/>
              <a:cs typeface="Times New Roman"/>
            </a:endParaRPr>
          </a:p>
        </p:txBody>
      </p:sp>
      <p:sp>
        <p:nvSpPr>
          <p:cNvPr id="74" name="object 74"/>
          <p:cNvSpPr/>
          <p:nvPr/>
        </p:nvSpPr>
        <p:spPr>
          <a:xfrm>
            <a:off x="2894076" y="2382011"/>
            <a:ext cx="5427345" cy="0"/>
          </a:xfrm>
          <a:custGeom>
            <a:avLst/>
            <a:gdLst/>
            <a:ahLst/>
            <a:cxnLst/>
            <a:rect l="l" t="t" r="r" b="b"/>
            <a:pathLst>
              <a:path w="5427345">
                <a:moveTo>
                  <a:pt x="0" y="0"/>
                </a:moveTo>
                <a:lnTo>
                  <a:pt x="5426964" y="0"/>
                </a:lnTo>
              </a:path>
            </a:pathLst>
          </a:custGeom>
          <a:ln w="9144">
            <a:solidFill>
              <a:srgbClr val="000000"/>
            </a:solidFill>
          </a:ln>
        </p:spPr>
        <p:txBody>
          <a:bodyPr wrap="square" lIns="0" tIns="0" rIns="0" bIns="0" rtlCol="0"/>
          <a:lstStyle/>
          <a:p>
            <a:endParaRPr/>
          </a:p>
        </p:txBody>
      </p:sp>
      <p:sp>
        <p:nvSpPr>
          <p:cNvPr id="75" name="object 75"/>
          <p:cNvSpPr/>
          <p:nvPr/>
        </p:nvSpPr>
        <p:spPr>
          <a:xfrm>
            <a:off x="2894076" y="2382011"/>
            <a:ext cx="0" cy="332740"/>
          </a:xfrm>
          <a:custGeom>
            <a:avLst/>
            <a:gdLst/>
            <a:ahLst/>
            <a:cxnLst/>
            <a:rect l="l" t="t" r="r" b="b"/>
            <a:pathLst>
              <a:path h="332739">
                <a:moveTo>
                  <a:pt x="0" y="0"/>
                </a:moveTo>
                <a:lnTo>
                  <a:pt x="0" y="332740"/>
                </a:lnTo>
              </a:path>
            </a:pathLst>
          </a:custGeom>
          <a:ln w="12700">
            <a:solidFill>
              <a:srgbClr val="000000"/>
            </a:solidFill>
          </a:ln>
        </p:spPr>
        <p:txBody>
          <a:bodyPr wrap="square" lIns="0" tIns="0" rIns="0" bIns="0" rtlCol="0"/>
          <a:lstStyle/>
          <a:p>
            <a:endParaRPr/>
          </a:p>
        </p:txBody>
      </p:sp>
      <p:sp>
        <p:nvSpPr>
          <p:cNvPr id="76" name="object 76"/>
          <p:cNvSpPr/>
          <p:nvPr/>
        </p:nvSpPr>
        <p:spPr>
          <a:xfrm>
            <a:off x="2855976" y="2702051"/>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77" name="object 77"/>
          <p:cNvSpPr/>
          <p:nvPr/>
        </p:nvSpPr>
        <p:spPr>
          <a:xfrm>
            <a:off x="4599432" y="2382011"/>
            <a:ext cx="0" cy="332740"/>
          </a:xfrm>
          <a:custGeom>
            <a:avLst/>
            <a:gdLst/>
            <a:ahLst/>
            <a:cxnLst/>
            <a:rect l="l" t="t" r="r" b="b"/>
            <a:pathLst>
              <a:path h="332739">
                <a:moveTo>
                  <a:pt x="0" y="0"/>
                </a:moveTo>
                <a:lnTo>
                  <a:pt x="0" y="332740"/>
                </a:lnTo>
              </a:path>
            </a:pathLst>
          </a:custGeom>
          <a:ln w="12700">
            <a:solidFill>
              <a:srgbClr val="000000"/>
            </a:solidFill>
          </a:ln>
        </p:spPr>
        <p:txBody>
          <a:bodyPr wrap="square" lIns="0" tIns="0" rIns="0" bIns="0" rtlCol="0"/>
          <a:lstStyle/>
          <a:p>
            <a:endParaRPr/>
          </a:p>
        </p:txBody>
      </p:sp>
      <p:sp>
        <p:nvSpPr>
          <p:cNvPr id="78" name="object 78"/>
          <p:cNvSpPr/>
          <p:nvPr/>
        </p:nvSpPr>
        <p:spPr>
          <a:xfrm>
            <a:off x="4561332" y="2702051"/>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79" name="object 79"/>
          <p:cNvSpPr/>
          <p:nvPr/>
        </p:nvSpPr>
        <p:spPr>
          <a:xfrm>
            <a:off x="6461759" y="2382011"/>
            <a:ext cx="0" cy="332740"/>
          </a:xfrm>
          <a:custGeom>
            <a:avLst/>
            <a:gdLst/>
            <a:ahLst/>
            <a:cxnLst/>
            <a:rect l="l" t="t" r="r" b="b"/>
            <a:pathLst>
              <a:path h="332739">
                <a:moveTo>
                  <a:pt x="0" y="0"/>
                </a:moveTo>
                <a:lnTo>
                  <a:pt x="0" y="332740"/>
                </a:lnTo>
              </a:path>
            </a:pathLst>
          </a:custGeom>
          <a:ln w="12700">
            <a:solidFill>
              <a:srgbClr val="000000"/>
            </a:solidFill>
          </a:ln>
        </p:spPr>
        <p:txBody>
          <a:bodyPr wrap="square" lIns="0" tIns="0" rIns="0" bIns="0" rtlCol="0"/>
          <a:lstStyle/>
          <a:p>
            <a:endParaRPr/>
          </a:p>
        </p:txBody>
      </p:sp>
      <p:sp>
        <p:nvSpPr>
          <p:cNvPr id="80" name="object 80"/>
          <p:cNvSpPr/>
          <p:nvPr/>
        </p:nvSpPr>
        <p:spPr>
          <a:xfrm>
            <a:off x="6423659" y="2702051"/>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81" name="object 81"/>
          <p:cNvSpPr txBox="1"/>
          <p:nvPr/>
        </p:nvSpPr>
        <p:spPr>
          <a:xfrm>
            <a:off x="1175771" y="836712"/>
            <a:ext cx="3640454" cy="378460"/>
          </a:xfrm>
          <a:prstGeom prst="rect">
            <a:avLst/>
          </a:prstGeom>
        </p:spPr>
        <p:txBody>
          <a:bodyPr vert="horz" wrap="square" lIns="0" tIns="0" rIns="0" bIns="0" rtlCol="0">
            <a:spAutoFit/>
          </a:bodyPr>
          <a:lstStyle/>
          <a:p>
            <a:pPr marL="12700">
              <a:lnSpc>
                <a:spcPct val="100000"/>
              </a:lnSpc>
            </a:pPr>
            <a:r>
              <a:rPr sz="2400" b="1" spc="-5" dirty="0">
                <a:solidFill>
                  <a:srgbClr val="0000FF"/>
                </a:solidFill>
                <a:latin typeface="Microsoft JhengHei"/>
                <a:cs typeface="Microsoft JhengHei"/>
              </a:rPr>
              <a:t>※</a:t>
            </a:r>
            <a:r>
              <a:rPr sz="2400" b="1" spc="0" dirty="0">
                <a:solidFill>
                  <a:srgbClr val="0000FF"/>
                </a:solidFill>
                <a:latin typeface="DFKai-SB"/>
                <a:cs typeface="DFKai-SB"/>
              </a:rPr>
              <a:t>上、中、</a:t>
            </a:r>
            <a:r>
              <a:rPr sz="2400" b="1" spc="-5" dirty="0">
                <a:solidFill>
                  <a:srgbClr val="0000FF"/>
                </a:solidFill>
                <a:latin typeface="DFKai-SB"/>
                <a:cs typeface="DFKai-SB"/>
              </a:rPr>
              <a:t>下遊流向關聯圖</a:t>
            </a:r>
            <a:endParaRPr sz="2400" dirty="0">
              <a:latin typeface="DFKai-SB"/>
              <a:cs typeface="DFKai-SB"/>
            </a:endParaRPr>
          </a:p>
        </p:txBody>
      </p:sp>
      <p:sp>
        <p:nvSpPr>
          <p:cNvPr id="82" name="object 82"/>
          <p:cNvSpPr txBox="1">
            <a:spLocks noGrp="1"/>
          </p:cNvSpPr>
          <p:nvPr>
            <p:ph type="title"/>
          </p:nvPr>
        </p:nvSpPr>
        <p:spPr>
          <a:xfrm>
            <a:off x="457200" y="274638"/>
            <a:ext cx="8229600" cy="492443"/>
          </a:xfrm>
          <a:prstGeom prst="rect">
            <a:avLst/>
          </a:prstGeom>
        </p:spPr>
        <p:txBody>
          <a:bodyPr vert="horz" wrap="square" lIns="0" tIns="0" rIns="0" bIns="0" rtlCol="0">
            <a:spAutoFit/>
          </a:bodyPr>
          <a:lstStyle/>
          <a:p>
            <a:pPr>
              <a:lnSpc>
                <a:spcPct val="100000"/>
              </a:lnSpc>
            </a:pPr>
            <a:r>
              <a:rPr sz="3200" spc="-10" dirty="0" smtClean="0"/>
              <a:t>先驅</a:t>
            </a:r>
            <a:r>
              <a:rPr sz="3200" dirty="0" smtClean="0"/>
              <a:t>化</a:t>
            </a:r>
            <a:r>
              <a:rPr sz="3200" spc="-10" dirty="0" smtClean="0"/>
              <a:t>學品工</a:t>
            </a:r>
            <a:r>
              <a:rPr sz="3200" dirty="0" smtClean="0"/>
              <a:t>業</a:t>
            </a:r>
            <a:r>
              <a:rPr sz="3200" spc="-10" dirty="0" smtClean="0"/>
              <a:t>原料管</a:t>
            </a:r>
            <a:r>
              <a:rPr sz="3200" dirty="0" smtClean="0"/>
              <a:t>制</a:t>
            </a:r>
            <a:r>
              <a:rPr sz="3200" spc="-10" dirty="0" smtClean="0"/>
              <a:t>現況</a:t>
            </a:r>
            <a:endParaRPr sz="3200" spc="-10" dirty="0"/>
          </a:p>
        </p:txBody>
      </p:sp>
      <p:sp>
        <p:nvSpPr>
          <p:cNvPr id="83" name="object 83"/>
          <p:cNvSpPr/>
          <p:nvPr/>
        </p:nvSpPr>
        <p:spPr>
          <a:xfrm>
            <a:off x="1053083" y="2154935"/>
            <a:ext cx="387350" cy="550545"/>
          </a:xfrm>
          <a:custGeom>
            <a:avLst/>
            <a:gdLst/>
            <a:ahLst/>
            <a:cxnLst/>
            <a:rect l="l" t="t" r="r" b="b"/>
            <a:pathLst>
              <a:path w="387350" h="550544">
                <a:moveTo>
                  <a:pt x="290322" y="163067"/>
                </a:moveTo>
                <a:lnTo>
                  <a:pt x="96774" y="163067"/>
                </a:lnTo>
                <a:lnTo>
                  <a:pt x="96774" y="550354"/>
                </a:lnTo>
                <a:lnTo>
                  <a:pt x="290322" y="550354"/>
                </a:lnTo>
                <a:lnTo>
                  <a:pt x="290322" y="163067"/>
                </a:lnTo>
                <a:close/>
              </a:path>
              <a:path w="387350" h="550544">
                <a:moveTo>
                  <a:pt x="193548" y="0"/>
                </a:moveTo>
                <a:lnTo>
                  <a:pt x="0" y="163067"/>
                </a:lnTo>
                <a:lnTo>
                  <a:pt x="387096" y="163067"/>
                </a:lnTo>
                <a:lnTo>
                  <a:pt x="193548" y="0"/>
                </a:lnTo>
                <a:close/>
              </a:path>
            </a:pathLst>
          </a:custGeom>
          <a:solidFill>
            <a:srgbClr val="333399"/>
          </a:solidFill>
        </p:spPr>
        <p:txBody>
          <a:bodyPr wrap="square" lIns="0" tIns="0" rIns="0" bIns="0" rtlCol="0"/>
          <a:lstStyle/>
          <a:p>
            <a:endParaRPr/>
          </a:p>
        </p:txBody>
      </p:sp>
      <p:sp>
        <p:nvSpPr>
          <p:cNvPr id="84" name="object 84"/>
          <p:cNvSpPr/>
          <p:nvPr/>
        </p:nvSpPr>
        <p:spPr>
          <a:xfrm>
            <a:off x="1149858" y="2746057"/>
            <a:ext cx="193675" cy="0"/>
          </a:xfrm>
          <a:custGeom>
            <a:avLst/>
            <a:gdLst/>
            <a:ahLst/>
            <a:cxnLst/>
            <a:rect l="l" t="t" r="r" b="b"/>
            <a:pathLst>
              <a:path w="193675">
                <a:moveTo>
                  <a:pt x="0" y="0"/>
                </a:moveTo>
                <a:lnTo>
                  <a:pt x="193547" y="0"/>
                </a:lnTo>
              </a:path>
            </a:pathLst>
          </a:custGeom>
          <a:ln w="40766">
            <a:solidFill>
              <a:srgbClr val="333399"/>
            </a:solidFill>
          </a:ln>
        </p:spPr>
        <p:txBody>
          <a:bodyPr wrap="square" lIns="0" tIns="0" rIns="0" bIns="0" rtlCol="0"/>
          <a:lstStyle/>
          <a:p>
            <a:endParaRPr/>
          </a:p>
        </p:txBody>
      </p:sp>
      <p:sp>
        <p:nvSpPr>
          <p:cNvPr id="85" name="object 85"/>
          <p:cNvSpPr/>
          <p:nvPr/>
        </p:nvSpPr>
        <p:spPr>
          <a:xfrm>
            <a:off x="1149858" y="2786824"/>
            <a:ext cx="193675" cy="20955"/>
          </a:xfrm>
          <a:custGeom>
            <a:avLst/>
            <a:gdLst/>
            <a:ahLst/>
            <a:cxnLst/>
            <a:rect l="l" t="t" r="r" b="b"/>
            <a:pathLst>
              <a:path w="193675" h="20955">
                <a:moveTo>
                  <a:pt x="0" y="20383"/>
                </a:moveTo>
                <a:lnTo>
                  <a:pt x="193547" y="20383"/>
                </a:lnTo>
                <a:lnTo>
                  <a:pt x="193547" y="0"/>
                </a:lnTo>
                <a:lnTo>
                  <a:pt x="0" y="0"/>
                </a:lnTo>
                <a:lnTo>
                  <a:pt x="0" y="20383"/>
                </a:lnTo>
                <a:close/>
              </a:path>
            </a:pathLst>
          </a:custGeom>
          <a:solidFill>
            <a:srgbClr val="333399"/>
          </a:solidFill>
        </p:spPr>
        <p:txBody>
          <a:bodyPr wrap="square" lIns="0" tIns="0" rIns="0" bIns="0" rtlCol="0"/>
          <a:lstStyle/>
          <a:p>
            <a:endParaRPr/>
          </a:p>
        </p:txBody>
      </p:sp>
      <p:sp>
        <p:nvSpPr>
          <p:cNvPr id="86" name="object 86"/>
          <p:cNvSpPr/>
          <p:nvPr/>
        </p:nvSpPr>
        <p:spPr>
          <a:xfrm>
            <a:off x="1053083" y="2154935"/>
            <a:ext cx="387350" cy="550545"/>
          </a:xfrm>
          <a:custGeom>
            <a:avLst/>
            <a:gdLst/>
            <a:ahLst/>
            <a:cxnLst/>
            <a:rect l="l" t="t" r="r" b="b"/>
            <a:pathLst>
              <a:path w="387350" h="550544">
                <a:moveTo>
                  <a:pt x="0" y="163067"/>
                </a:moveTo>
                <a:lnTo>
                  <a:pt x="96774" y="163067"/>
                </a:lnTo>
                <a:lnTo>
                  <a:pt x="96774" y="550354"/>
                </a:lnTo>
                <a:lnTo>
                  <a:pt x="290322" y="550354"/>
                </a:lnTo>
                <a:lnTo>
                  <a:pt x="290322" y="163067"/>
                </a:lnTo>
                <a:lnTo>
                  <a:pt x="387096" y="163067"/>
                </a:lnTo>
                <a:lnTo>
                  <a:pt x="193548" y="0"/>
                </a:lnTo>
                <a:lnTo>
                  <a:pt x="0" y="163067"/>
                </a:lnTo>
                <a:close/>
              </a:path>
            </a:pathLst>
          </a:custGeom>
          <a:ln w="9143">
            <a:solidFill>
              <a:srgbClr val="000000"/>
            </a:solidFill>
          </a:ln>
        </p:spPr>
        <p:txBody>
          <a:bodyPr wrap="square" lIns="0" tIns="0" rIns="0" bIns="0" rtlCol="0"/>
          <a:lstStyle/>
          <a:p>
            <a:endParaRPr/>
          </a:p>
        </p:txBody>
      </p:sp>
      <p:sp>
        <p:nvSpPr>
          <p:cNvPr id="87" name="object 87"/>
          <p:cNvSpPr/>
          <p:nvPr/>
        </p:nvSpPr>
        <p:spPr>
          <a:xfrm>
            <a:off x="1149858" y="2725673"/>
            <a:ext cx="193675" cy="41275"/>
          </a:xfrm>
          <a:custGeom>
            <a:avLst/>
            <a:gdLst/>
            <a:ahLst/>
            <a:cxnLst/>
            <a:rect l="l" t="t" r="r" b="b"/>
            <a:pathLst>
              <a:path w="193675" h="41275">
                <a:moveTo>
                  <a:pt x="0" y="40766"/>
                </a:moveTo>
                <a:lnTo>
                  <a:pt x="193547" y="40766"/>
                </a:lnTo>
                <a:lnTo>
                  <a:pt x="193547" y="0"/>
                </a:lnTo>
                <a:lnTo>
                  <a:pt x="0" y="0"/>
                </a:lnTo>
                <a:lnTo>
                  <a:pt x="0" y="40766"/>
                </a:lnTo>
                <a:close/>
              </a:path>
            </a:pathLst>
          </a:custGeom>
          <a:ln w="9144">
            <a:solidFill>
              <a:srgbClr val="000000"/>
            </a:solidFill>
          </a:ln>
        </p:spPr>
        <p:txBody>
          <a:bodyPr wrap="square" lIns="0" tIns="0" rIns="0" bIns="0" rtlCol="0"/>
          <a:lstStyle/>
          <a:p>
            <a:endParaRPr/>
          </a:p>
        </p:txBody>
      </p:sp>
      <p:sp>
        <p:nvSpPr>
          <p:cNvPr id="88" name="object 88"/>
          <p:cNvSpPr/>
          <p:nvPr/>
        </p:nvSpPr>
        <p:spPr>
          <a:xfrm>
            <a:off x="1145286" y="2782252"/>
            <a:ext cx="203200" cy="29845"/>
          </a:xfrm>
          <a:custGeom>
            <a:avLst/>
            <a:gdLst/>
            <a:ahLst/>
            <a:cxnLst/>
            <a:rect l="l" t="t" r="r" b="b"/>
            <a:pathLst>
              <a:path w="203200" h="29844">
                <a:moveTo>
                  <a:pt x="0" y="29527"/>
                </a:moveTo>
                <a:lnTo>
                  <a:pt x="202691" y="29527"/>
                </a:lnTo>
                <a:lnTo>
                  <a:pt x="202691" y="0"/>
                </a:lnTo>
                <a:lnTo>
                  <a:pt x="0" y="0"/>
                </a:lnTo>
                <a:lnTo>
                  <a:pt x="0" y="29527"/>
                </a:lnTo>
                <a:close/>
              </a:path>
            </a:pathLst>
          </a:custGeom>
          <a:solidFill>
            <a:srgbClr val="000000"/>
          </a:solidFill>
        </p:spPr>
        <p:txBody>
          <a:bodyPr wrap="square" lIns="0" tIns="0" rIns="0" bIns="0" rtlCol="0"/>
          <a:lstStyle/>
          <a:p>
            <a:endParaRPr/>
          </a:p>
        </p:txBody>
      </p:sp>
      <p:sp>
        <p:nvSpPr>
          <p:cNvPr id="89" name="文字方塊 88"/>
          <p:cNvSpPr txBox="1"/>
          <p:nvPr/>
        </p:nvSpPr>
        <p:spPr>
          <a:xfrm>
            <a:off x="13652" y="6090842"/>
            <a:ext cx="9144000" cy="338554"/>
          </a:xfrm>
          <a:prstGeom prst="rect">
            <a:avLst/>
          </a:prstGeom>
          <a:solidFill>
            <a:schemeClr val="bg1"/>
          </a:solidFill>
        </p:spPr>
        <p:txBody>
          <a:bodyPr wrap="square" rtlCol="0">
            <a:spAutoFit/>
          </a:bodyPr>
          <a:lstStyle/>
          <a:p>
            <a:r>
              <a:rPr lang="zh-TW" altLang="en-US" sz="1600" b="1" dirty="0" smtClean="0">
                <a:solidFill>
                  <a:srgbClr val="FF0000"/>
                </a:solidFill>
                <a:latin typeface="標楷體" pitchFamily="65" charset="-120"/>
                <a:ea typeface="標楷體" pitchFamily="65" charset="-120"/>
              </a:rPr>
              <a:t>資料來源</a:t>
            </a:r>
            <a:r>
              <a:rPr lang="en-US" altLang="zh-TW" sz="1600" b="1" dirty="0" smtClean="0">
                <a:solidFill>
                  <a:srgbClr val="FF0000"/>
                </a:solidFill>
                <a:latin typeface="標楷體" pitchFamily="65" charset="-120"/>
                <a:ea typeface="標楷體" pitchFamily="65" charset="-120"/>
              </a:rPr>
              <a:t>:106.3.</a:t>
            </a:r>
            <a:r>
              <a:rPr lang="zh-TW" altLang="en-US" sz="1600" b="1" dirty="0" smtClean="0">
                <a:solidFill>
                  <a:srgbClr val="FF0000"/>
                </a:solidFill>
                <a:latin typeface="標楷體" pitchFamily="65" charset="-120"/>
                <a:ea typeface="標楷體" pitchFamily="65" charset="-120"/>
              </a:rPr>
              <a:t>經濟部</a:t>
            </a:r>
            <a:r>
              <a:rPr lang="zh-TW" altLang="en-US" sz="1600" b="1" spc="-5" dirty="0" smtClean="0">
                <a:solidFill>
                  <a:srgbClr val="FF0000"/>
                </a:solidFill>
                <a:latin typeface="標楷體" pitchFamily="65" charset="-120"/>
                <a:ea typeface="標楷體" pitchFamily="65" charset="-120"/>
              </a:rPr>
              <a:t>先</a:t>
            </a:r>
            <a:r>
              <a:rPr lang="zh-TW" altLang="en-US" sz="1600" b="1" spc="-20" dirty="0" smtClean="0">
                <a:solidFill>
                  <a:srgbClr val="FF0000"/>
                </a:solidFill>
                <a:latin typeface="標楷體" pitchFamily="65" charset="-120"/>
                <a:ea typeface="標楷體" pitchFamily="65" charset="-120"/>
              </a:rPr>
              <a:t>驅</a:t>
            </a:r>
            <a:r>
              <a:rPr lang="zh-TW" altLang="en-US" sz="1600" b="1" spc="-5" dirty="0" smtClean="0">
                <a:solidFill>
                  <a:srgbClr val="FF0000"/>
                </a:solidFill>
                <a:latin typeface="標楷體" pitchFamily="65" charset="-120"/>
                <a:ea typeface="標楷體" pitchFamily="65" charset="-120"/>
              </a:rPr>
              <a:t>化</a:t>
            </a:r>
            <a:r>
              <a:rPr lang="zh-TW" altLang="en-US" sz="1600" b="1" spc="-20" dirty="0" smtClean="0">
                <a:solidFill>
                  <a:srgbClr val="FF0000"/>
                </a:solidFill>
                <a:latin typeface="標楷體" pitchFamily="65" charset="-120"/>
                <a:ea typeface="標楷體" pitchFamily="65" charset="-120"/>
              </a:rPr>
              <a:t>學</a:t>
            </a:r>
            <a:r>
              <a:rPr lang="zh-TW" altLang="en-US" sz="1600" b="1" spc="-5" dirty="0" smtClean="0">
                <a:solidFill>
                  <a:srgbClr val="FF0000"/>
                </a:solidFill>
                <a:latin typeface="標楷體" pitchFamily="65" charset="-120"/>
                <a:ea typeface="標楷體" pitchFamily="65" charset="-120"/>
              </a:rPr>
              <a:t>品</a:t>
            </a:r>
            <a:r>
              <a:rPr lang="zh-TW" altLang="en-US" sz="1600" b="1" spc="-20" dirty="0" smtClean="0">
                <a:solidFill>
                  <a:srgbClr val="FF0000"/>
                </a:solidFill>
                <a:latin typeface="標楷體" pitchFamily="65" charset="-120"/>
                <a:ea typeface="標楷體" pitchFamily="65" charset="-120"/>
              </a:rPr>
              <a:t>工</a:t>
            </a:r>
            <a:r>
              <a:rPr lang="zh-TW" altLang="en-US" sz="1600" b="1" spc="-5" dirty="0" smtClean="0">
                <a:solidFill>
                  <a:srgbClr val="FF0000"/>
                </a:solidFill>
                <a:latin typeface="標楷體" pitchFamily="65" charset="-120"/>
                <a:ea typeface="標楷體" pitchFamily="65" charset="-120"/>
              </a:rPr>
              <a:t>業</a:t>
            </a:r>
            <a:r>
              <a:rPr lang="zh-TW" altLang="en-US" sz="1600" b="1" spc="-20" dirty="0" smtClean="0">
                <a:solidFill>
                  <a:srgbClr val="FF0000"/>
                </a:solidFill>
                <a:latin typeface="標楷體" pitchFamily="65" charset="-120"/>
                <a:ea typeface="標楷體" pitchFamily="65" charset="-120"/>
              </a:rPr>
              <a:t>原</a:t>
            </a:r>
            <a:r>
              <a:rPr lang="zh-TW" altLang="en-US" sz="1600" b="1" spc="-5" dirty="0" smtClean="0">
                <a:solidFill>
                  <a:srgbClr val="FF0000"/>
                </a:solidFill>
                <a:latin typeface="標楷體" pitchFamily="65" charset="-120"/>
                <a:ea typeface="標楷體" pitchFamily="65" charset="-120"/>
              </a:rPr>
              <a:t>料</a:t>
            </a:r>
            <a:r>
              <a:rPr lang="zh-TW" altLang="en-US" sz="1600" b="1" spc="-20" dirty="0" smtClean="0">
                <a:solidFill>
                  <a:srgbClr val="FF0000"/>
                </a:solidFill>
                <a:latin typeface="標楷體" pitchFamily="65" charset="-120"/>
                <a:ea typeface="標楷體" pitchFamily="65" charset="-120"/>
              </a:rPr>
              <a:t>之</a:t>
            </a:r>
            <a:r>
              <a:rPr lang="zh-TW" altLang="en-US" sz="1600" b="1" spc="-5" dirty="0" smtClean="0">
                <a:solidFill>
                  <a:srgbClr val="FF0000"/>
                </a:solidFill>
                <a:latin typeface="標楷體" pitchFamily="65" charset="-120"/>
                <a:ea typeface="標楷體" pitchFamily="65" charset="-120"/>
              </a:rPr>
              <a:t>種</a:t>
            </a:r>
            <a:r>
              <a:rPr lang="zh-TW" altLang="en-US" sz="1600" b="1" spc="-20" dirty="0" smtClean="0">
                <a:solidFill>
                  <a:srgbClr val="FF0000"/>
                </a:solidFill>
                <a:latin typeface="標楷體" pitchFamily="65" charset="-120"/>
                <a:ea typeface="標楷體" pitchFamily="65" charset="-120"/>
              </a:rPr>
              <a:t>類</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管理  </a:t>
            </a:r>
            <a:r>
              <a:rPr lang="zh-TW" altLang="en-US" sz="1600" b="1" spc="-5" dirty="0" smtClean="0">
                <a:solidFill>
                  <a:srgbClr val="FF0000"/>
                </a:solidFill>
                <a:latin typeface="標楷體" pitchFamily="65" charset="-120"/>
                <a:ea typeface="標楷體" pitchFamily="65" charset="-120"/>
              </a:rPr>
              <a:t>辦</a:t>
            </a:r>
            <a:r>
              <a:rPr lang="zh-TW" altLang="en-US" sz="1600" b="1" spc="-20" dirty="0" smtClean="0">
                <a:solidFill>
                  <a:srgbClr val="FF0000"/>
                </a:solidFill>
                <a:latin typeface="標楷體" pitchFamily="65" charset="-120"/>
                <a:ea typeface="標楷體" pitchFamily="65" charset="-120"/>
              </a:rPr>
              <a:t>法</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系</a:t>
            </a:r>
            <a:r>
              <a:rPr lang="zh-TW" altLang="en-US" sz="1600" b="1" spc="-5" dirty="0" smtClean="0">
                <a:solidFill>
                  <a:srgbClr val="FF0000"/>
                </a:solidFill>
                <a:latin typeface="標楷體" pitchFamily="65" charset="-120"/>
                <a:ea typeface="標楷體" pitchFamily="65" charset="-120"/>
              </a:rPr>
              <a:t>統</a:t>
            </a:r>
            <a:r>
              <a:rPr lang="zh-TW" altLang="en-US" sz="1600" b="1" spc="-20" dirty="0" smtClean="0">
                <a:solidFill>
                  <a:srgbClr val="FF0000"/>
                </a:solidFill>
                <a:latin typeface="標楷體" pitchFamily="65" charset="-120"/>
                <a:ea typeface="標楷體" pitchFamily="65" charset="-120"/>
              </a:rPr>
              <a:t>介</a:t>
            </a:r>
            <a:r>
              <a:rPr lang="zh-TW" altLang="en-US" sz="1600" b="1" spc="-5" dirty="0" smtClean="0">
                <a:solidFill>
                  <a:srgbClr val="FF0000"/>
                </a:solidFill>
                <a:latin typeface="標楷體" pitchFamily="65" charset="-120"/>
                <a:ea typeface="標楷體" pitchFamily="65" charset="-120"/>
              </a:rPr>
              <a:t>紹</a:t>
            </a:r>
            <a:r>
              <a:rPr lang="zh-TW" altLang="en-US" sz="1600" b="1" spc="-20" dirty="0" smtClean="0">
                <a:solidFill>
                  <a:srgbClr val="FF0000"/>
                </a:solidFill>
                <a:latin typeface="標楷體" pitchFamily="65" charset="-120"/>
                <a:ea typeface="標楷體" pitchFamily="65" charset="-120"/>
              </a:rPr>
              <a:t>及</a:t>
            </a:r>
            <a:r>
              <a:rPr lang="zh-TW" altLang="en-US" sz="1600" b="1" spc="-5" dirty="0" smtClean="0">
                <a:solidFill>
                  <a:srgbClr val="FF0000"/>
                </a:solidFill>
                <a:latin typeface="標楷體" pitchFamily="65" charset="-120"/>
                <a:ea typeface="標楷體" pitchFamily="65" charset="-120"/>
              </a:rPr>
              <a:t>實</a:t>
            </a:r>
            <a:r>
              <a:rPr lang="zh-TW" altLang="en-US" sz="1600" b="1" spc="-20" dirty="0" smtClean="0">
                <a:solidFill>
                  <a:srgbClr val="FF0000"/>
                </a:solidFill>
                <a:latin typeface="標楷體" pitchFamily="65" charset="-120"/>
                <a:ea typeface="標楷體" pitchFamily="65" charset="-120"/>
              </a:rPr>
              <a:t>驗</a:t>
            </a:r>
            <a:r>
              <a:rPr lang="zh-TW" altLang="en-US" sz="1600" b="1" spc="-5" dirty="0" smtClean="0">
                <a:solidFill>
                  <a:srgbClr val="FF0000"/>
                </a:solidFill>
                <a:latin typeface="標楷體" pitchFamily="65" charset="-120"/>
                <a:ea typeface="標楷體" pitchFamily="65" charset="-120"/>
              </a:rPr>
              <a:t>室</a:t>
            </a:r>
            <a:r>
              <a:rPr lang="zh-TW" altLang="en-US" sz="1600" b="1" spc="-20" dirty="0" smtClean="0">
                <a:solidFill>
                  <a:srgbClr val="FF0000"/>
                </a:solidFill>
                <a:latin typeface="標楷體" pitchFamily="65" charset="-120"/>
                <a:ea typeface="標楷體" pitchFamily="65" charset="-120"/>
              </a:rPr>
              <a:t>管</a:t>
            </a:r>
            <a:r>
              <a:rPr lang="zh-TW" altLang="en-US" sz="1600" b="1" spc="-5" dirty="0" smtClean="0">
                <a:solidFill>
                  <a:srgbClr val="FF0000"/>
                </a:solidFill>
                <a:latin typeface="標楷體" pitchFamily="65" charset="-120"/>
                <a:ea typeface="標楷體" pitchFamily="65" charset="-120"/>
              </a:rPr>
              <a:t>控</a:t>
            </a:r>
            <a:r>
              <a:rPr lang="zh-TW" altLang="en-US" sz="1600" b="1" spc="-20" dirty="0" smtClean="0">
                <a:solidFill>
                  <a:srgbClr val="FF0000"/>
                </a:solidFill>
                <a:latin typeface="標楷體" pitchFamily="65" charset="-120"/>
                <a:ea typeface="標楷體" pitchFamily="65" charset="-120"/>
              </a:rPr>
              <a:t>作業講義</a:t>
            </a:r>
            <a:endParaRPr lang="zh-TW" altLang="en-US" sz="1600" b="1" dirty="0">
              <a:solidFill>
                <a:srgbClr val="FF0000"/>
              </a:solidFill>
              <a:latin typeface="標楷體" pitchFamily="65" charset="-120"/>
              <a:ea typeface="標楷體" pitchFamily="65" charset="-120"/>
            </a:endParaRPr>
          </a:p>
        </p:txBody>
      </p:sp>
      <p:sp>
        <p:nvSpPr>
          <p:cNvPr id="5" name="投影片編號版面配置區 4"/>
          <p:cNvSpPr>
            <a:spLocks noGrp="1"/>
          </p:cNvSpPr>
          <p:nvPr>
            <p:ph type="sldNum" sz="quarter" idx="7"/>
          </p:nvPr>
        </p:nvSpPr>
        <p:spPr>
          <a:xfrm>
            <a:off x="6841232" y="6333260"/>
            <a:ext cx="2195264" cy="336100"/>
          </a:xfrm>
        </p:spPr>
        <p:txBody>
          <a:bodyPr/>
          <a:lstStyle/>
          <a:p>
            <a:pPr marL="25400">
              <a:lnSpc>
                <a:spcPts val="1425"/>
              </a:lnSpc>
            </a:pPr>
            <a:fld id="{81D60167-4931-47E6-BA6A-407CBD079E47}" type="slidenum">
              <a:rPr lang="en-US" altLang="zh-TW" spc="-5" smtClean="0"/>
              <a:pPr marL="25400">
                <a:lnSpc>
                  <a:spcPts val="1425"/>
                </a:lnSpc>
              </a:pPr>
              <a:t>30</a:t>
            </a:fld>
            <a:endParaRPr lang="en-US" altLang="zh-TW" spc="-5" dirty="0"/>
          </a:p>
        </p:txBody>
      </p:sp>
    </p:spTree>
    <p:extLst>
      <p:ext uri="{BB962C8B-B14F-4D97-AF65-F5344CB8AC3E}">
        <p14:creationId xmlns:p14="http://schemas.microsoft.com/office/powerpoint/2010/main" val="3820652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0034" y="0"/>
            <a:ext cx="8229600" cy="615553"/>
          </a:xfrm>
          <a:prstGeom prst="rect">
            <a:avLst/>
          </a:prstGeom>
        </p:spPr>
        <p:txBody>
          <a:bodyPr vert="horz" wrap="square" lIns="0" tIns="0" rIns="0" bIns="0" rtlCol="0">
            <a:spAutoFit/>
          </a:bodyPr>
          <a:lstStyle/>
          <a:p>
            <a:pPr>
              <a:lnSpc>
                <a:spcPct val="100000"/>
              </a:lnSpc>
            </a:pPr>
            <a:r>
              <a:rPr sz="4000" spc="-10" dirty="0" smtClean="0"/>
              <a:t>先驅</a:t>
            </a:r>
            <a:r>
              <a:rPr sz="4000" dirty="0" smtClean="0"/>
              <a:t>化</a:t>
            </a:r>
            <a:r>
              <a:rPr sz="4000" spc="-10" dirty="0" smtClean="0"/>
              <a:t>學品工</a:t>
            </a:r>
            <a:r>
              <a:rPr sz="4000" dirty="0" smtClean="0"/>
              <a:t>業</a:t>
            </a:r>
            <a:r>
              <a:rPr sz="4000" spc="-10" dirty="0" smtClean="0"/>
              <a:t>原料管</a:t>
            </a:r>
            <a:r>
              <a:rPr sz="4000" dirty="0" smtClean="0"/>
              <a:t>制</a:t>
            </a:r>
            <a:r>
              <a:rPr sz="4000" spc="-10" dirty="0" smtClean="0"/>
              <a:t>現況</a:t>
            </a:r>
            <a:endParaRPr sz="4000" spc="-10" dirty="0"/>
          </a:p>
        </p:txBody>
      </p:sp>
      <p:sp>
        <p:nvSpPr>
          <p:cNvPr id="4" name="object 4"/>
          <p:cNvSpPr/>
          <p:nvPr/>
        </p:nvSpPr>
        <p:spPr>
          <a:xfrm>
            <a:off x="249174" y="5721861"/>
            <a:ext cx="8505825" cy="981710"/>
          </a:xfrm>
          <a:custGeom>
            <a:avLst/>
            <a:gdLst/>
            <a:ahLst/>
            <a:cxnLst/>
            <a:rect l="l" t="t" r="r" b="b"/>
            <a:pathLst>
              <a:path w="8505825" h="981709">
                <a:moveTo>
                  <a:pt x="8341868" y="0"/>
                </a:moveTo>
                <a:lnTo>
                  <a:pt x="163576" y="0"/>
                </a:lnTo>
                <a:lnTo>
                  <a:pt x="120092" y="5842"/>
                </a:lnTo>
                <a:lnTo>
                  <a:pt x="81018" y="22331"/>
                </a:lnTo>
                <a:lnTo>
                  <a:pt x="47912" y="47907"/>
                </a:lnTo>
                <a:lnTo>
                  <a:pt x="22334" y="81012"/>
                </a:lnTo>
                <a:lnTo>
                  <a:pt x="5843" y="120088"/>
                </a:lnTo>
                <a:lnTo>
                  <a:pt x="0" y="163575"/>
                </a:lnTo>
                <a:lnTo>
                  <a:pt x="0" y="817867"/>
                </a:lnTo>
                <a:lnTo>
                  <a:pt x="5843" y="861355"/>
                </a:lnTo>
                <a:lnTo>
                  <a:pt x="22334" y="900433"/>
                </a:lnTo>
                <a:lnTo>
                  <a:pt x="47912" y="933542"/>
                </a:lnTo>
                <a:lnTo>
                  <a:pt x="81018" y="959121"/>
                </a:lnTo>
                <a:lnTo>
                  <a:pt x="120092" y="975612"/>
                </a:lnTo>
                <a:lnTo>
                  <a:pt x="163576" y="981456"/>
                </a:lnTo>
                <a:lnTo>
                  <a:pt x="8341868" y="981456"/>
                </a:lnTo>
                <a:lnTo>
                  <a:pt x="8385351" y="975612"/>
                </a:lnTo>
                <a:lnTo>
                  <a:pt x="8424425" y="959121"/>
                </a:lnTo>
                <a:lnTo>
                  <a:pt x="8457531" y="933542"/>
                </a:lnTo>
                <a:lnTo>
                  <a:pt x="8483109" y="900433"/>
                </a:lnTo>
                <a:lnTo>
                  <a:pt x="8499600" y="861355"/>
                </a:lnTo>
                <a:lnTo>
                  <a:pt x="8505444" y="817867"/>
                </a:lnTo>
                <a:lnTo>
                  <a:pt x="8505444" y="163575"/>
                </a:lnTo>
                <a:lnTo>
                  <a:pt x="8499600" y="120088"/>
                </a:lnTo>
                <a:lnTo>
                  <a:pt x="8483109" y="81012"/>
                </a:lnTo>
                <a:lnTo>
                  <a:pt x="8457531" y="47907"/>
                </a:lnTo>
                <a:lnTo>
                  <a:pt x="8424425" y="22331"/>
                </a:lnTo>
                <a:lnTo>
                  <a:pt x="8385351" y="5842"/>
                </a:lnTo>
                <a:lnTo>
                  <a:pt x="8341868" y="0"/>
                </a:lnTo>
                <a:close/>
              </a:path>
            </a:pathLst>
          </a:custGeom>
          <a:solidFill>
            <a:srgbClr val="FFFFCC"/>
          </a:solidFill>
        </p:spPr>
        <p:txBody>
          <a:bodyPr wrap="square" lIns="0" tIns="0" rIns="0" bIns="0" rtlCol="0"/>
          <a:lstStyle/>
          <a:p>
            <a:endParaRPr/>
          </a:p>
        </p:txBody>
      </p:sp>
      <p:sp>
        <p:nvSpPr>
          <p:cNvPr id="5" name="object 5"/>
          <p:cNvSpPr/>
          <p:nvPr/>
        </p:nvSpPr>
        <p:spPr>
          <a:xfrm>
            <a:off x="292265" y="5718276"/>
            <a:ext cx="8505825" cy="981710"/>
          </a:xfrm>
          <a:custGeom>
            <a:avLst/>
            <a:gdLst/>
            <a:ahLst/>
            <a:cxnLst/>
            <a:rect l="l" t="t" r="r" b="b"/>
            <a:pathLst>
              <a:path w="8505825" h="981709">
                <a:moveTo>
                  <a:pt x="0" y="163575"/>
                </a:moveTo>
                <a:lnTo>
                  <a:pt x="5843" y="120088"/>
                </a:lnTo>
                <a:lnTo>
                  <a:pt x="22334" y="81012"/>
                </a:lnTo>
                <a:lnTo>
                  <a:pt x="47912" y="47907"/>
                </a:lnTo>
                <a:lnTo>
                  <a:pt x="81018" y="22331"/>
                </a:lnTo>
                <a:lnTo>
                  <a:pt x="120092" y="5842"/>
                </a:lnTo>
                <a:lnTo>
                  <a:pt x="163576" y="0"/>
                </a:lnTo>
                <a:lnTo>
                  <a:pt x="8341868" y="0"/>
                </a:lnTo>
                <a:lnTo>
                  <a:pt x="8385351" y="5842"/>
                </a:lnTo>
                <a:lnTo>
                  <a:pt x="8424425" y="22331"/>
                </a:lnTo>
                <a:lnTo>
                  <a:pt x="8457531" y="47907"/>
                </a:lnTo>
                <a:lnTo>
                  <a:pt x="8483109" y="81012"/>
                </a:lnTo>
                <a:lnTo>
                  <a:pt x="8499600" y="120088"/>
                </a:lnTo>
                <a:lnTo>
                  <a:pt x="8505444" y="163575"/>
                </a:lnTo>
                <a:lnTo>
                  <a:pt x="8505444" y="817867"/>
                </a:lnTo>
                <a:lnTo>
                  <a:pt x="8499600" y="861355"/>
                </a:lnTo>
                <a:lnTo>
                  <a:pt x="8483109" y="900433"/>
                </a:lnTo>
                <a:lnTo>
                  <a:pt x="8457531" y="933542"/>
                </a:lnTo>
                <a:lnTo>
                  <a:pt x="8424425" y="959121"/>
                </a:lnTo>
                <a:lnTo>
                  <a:pt x="8385351" y="975612"/>
                </a:lnTo>
                <a:lnTo>
                  <a:pt x="8341868" y="981456"/>
                </a:lnTo>
                <a:lnTo>
                  <a:pt x="163576" y="981456"/>
                </a:lnTo>
                <a:lnTo>
                  <a:pt x="120092" y="975612"/>
                </a:lnTo>
                <a:lnTo>
                  <a:pt x="81018" y="959121"/>
                </a:lnTo>
                <a:lnTo>
                  <a:pt x="47912" y="933542"/>
                </a:lnTo>
                <a:lnTo>
                  <a:pt x="22334" y="900433"/>
                </a:lnTo>
                <a:lnTo>
                  <a:pt x="5843" y="861355"/>
                </a:lnTo>
                <a:lnTo>
                  <a:pt x="0" y="817867"/>
                </a:lnTo>
                <a:lnTo>
                  <a:pt x="0" y="163575"/>
                </a:lnTo>
                <a:close/>
              </a:path>
            </a:pathLst>
          </a:custGeom>
          <a:ln w="25908">
            <a:solidFill>
              <a:srgbClr val="00CC00"/>
            </a:solidFill>
          </a:ln>
        </p:spPr>
        <p:txBody>
          <a:bodyPr wrap="square" lIns="0" tIns="0" rIns="0" bIns="0" rtlCol="0"/>
          <a:lstStyle/>
          <a:p>
            <a:endParaRPr/>
          </a:p>
        </p:txBody>
      </p:sp>
      <p:sp>
        <p:nvSpPr>
          <p:cNvPr id="6" name="object 6"/>
          <p:cNvSpPr/>
          <p:nvPr/>
        </p:nvSpPr>
        <p:spPr>
          <a:xfrm>
            <a:off x="367538" y="6209131"/>
            <a:ext cx="2036445" cy="0"/>
          </a:xfrm>
          <a:custGeom>
            <a:avLst/>
            <a:gdLst/>
            <a:ahLst/>
            <a:cxnLst/>
            <a:rect l="l" t="t" r="r" b="b"/>
            <a:pathLst>
              <a:path w="2036445">
                <a:moveTo>
                  <a:pt x="0" y="0"/>
                </a:moveTo>
                <a:lnTo>
                  <a:pt x="2036064" y="0"/>
                </a:lnTo>
              </a:path>
            </a:pathLst>
          </a:custGeom>
          <a:ln w="15240">
            <a:solidFill>
              <a:srgbClr val="FF0000"/>
            </a:solidFill>
          </a:ln>
        </p:spPr>
        <p:txBody>
          <a:bodyPr wrap="square" lIns="0" tIns="0" rIns="0" bIns="0" rtlCol="0"/>
          <a:lstStyle/>
          <a:p>
            <a:endParaRPr/>
          </a:p>
        </p:txBody>
      </p:sp>
      <p:sp>
        <p:nvSpPr>
          <p:cNvPr id="7" name="object 7"/>
          <p:cNvSpPr txBox="1"/>
          <p:nvPr/>
        </p:nvSpPr>
        <p:spPr>
          <a:xfrm>
            <a:off x="354843" y="5904833"/>
            <a:ext cx="8409305" cy="621030"/>
          </a:xfrm>
          <a:prstGeom prst="rect">
            <a:avLst/>
          </a:prstGeom>
        </p:spPr>
        <p:txBody>
          <a:bodyPr vert="horz" wrap="square" lIns="0" tIns="10795" rIns="0" bIns="0" rtlCol="0">
            <a:spAutoFit/>
          </a:bodyPr>
          <a:lstStyle/>
          <a:p>
            <a:pPr marL="12700" marR="5080">
              <a:lnSpc>
                <a:spcPts val="2390"/>
              </a:lnSpc>
              <a:spcBef>
                <a:spcPts val="85"/>
              </a:spcBef>
            </a:pPr>
            <a:r>
              <a:rPr sz="2000" b="1" dirty="0">
                <a:solidFill>
                  <a:srgbClr val="FF0000"/>
                </a:solidFill>
                <a:latin typeface="Microsoft JhengHei"/>
                <a:cs typeface="Microsoft JhengHei"/>
              </a:rPr>
              <a:t>學校單位不須申報</a:t>
            </a:r>
            <a:r>
              <a:rPr sz="2000" b="1" dirty="0">
                <a:latin typeface="Microsoft JhengHei"/>
                <a:cs typeface="Microsoft JhengHei"/>
              </a:rPr>
              <a:t>，但每季由</a:t>
            </a:r>
            <a:r>
              <a:rPr sz="2000" b="1" dirty="0">
                <a:solidFill>
                  <a:srgbClr val="FF0000"/>
                </a:solidFill>
                <a:latin typeface="Microsoft JhengHei"/>
                <a:cs typeface="Microsoft JhengHei"/>
              </a:rPr>
              <a:t>經濟部工業局發文教育部所轄各學校之購買  </a:t>
            </a:r>
            <a:r>
              <a:rPr sz="2000" b="1" spc="-5" dirty="0">
                <a:solidFill>
                  <a:srgbClr val="FF0000"/>
                </a:solidFill>
                <a:latin typeface="Microsoft JhengHei"/>
                <a:cs typeface="Microsoft JhengHei"/>
              </a:rPr>
              <a:t>記錄</a:t>
            </a:r>
            <a:r>
              <a:rPr sz="2000" b="1" spc="-5" dirty="0">
                <a:solidFill>
                  <a:srgbClr val="FF0000"/>
                </a:solidFill>
                <a:latin typeface="PMingLiU"/>
                <a:cs typeface="PMingLiU"/>
              </a:rPr>
              <a:t>，</a:t>
            </a:r>
            <a:r>
              <a:rPr sz="2000" b="1" spc="-5" dirty="0">
                <a:latin typeface="Microsoft JhengHei"/>
                <a:cs typeface="Microsoft JhengHei"/>
              </a:rPr>
              <a:t>請其轉知各學校實驗室辦理內部流向管控作業，切勿流供不當用途。</a:t>
            </a:r>
            <a:endParaRPr sz="2000">
              <a:latin typeface="Microsoft JhengHei"/>
              <a:cs typeface="Microsoft JhengHei"/>
            </a:endParaRPr>
          </a:p>
        </p:txBody>
      </p:sp>
      <p:sp>
        <p:nvSpPr>
          <p:cNvPr id="8" name="object 8"/>
          <p:cNvSpPr/>
          <p:nvPr/>
        </p:nvSpPr>
        <p:spPr>
          <a:xfrm>
            <a:off x="4512564" y="765048"/>
            <a:ext cx="4285526" cy="446549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08204" y="1307769"/>
            <a:ext cx="4303776" cy="3922776"/>
          </a:xfrm>
          <a:prstGeom prst="rect">
            <a:avLst/>
          </a:prstGeom>
          <a:blipFill>
            <a:blip r:embed="rId3" cstate="print"/>
            <a:stretch>
              <a:fillRect/>
            </a:stretch>
          </a:blipFill>
        </p:spPr>
        <p:txBody>
          <a:bodyPr wrap="square" lIns="0" tIns="0" rIns="0" bIns="0" rtlCol="0"/>
          <a:lstStyle/>
          <a:p>
            <a:endParaRPr/>
          </a:p>
        </p:txBody>
      </p:sp>
      <p:sp>
        <p:nvSpPr>
          <p:cNvPr id="11" name="投影片編號版面配置區 10"/>
          <p:cNvSpPr>
            <a:spLocks noGrp="1"/>
          </p:cNvSpPr>
          <p:nvPr>
            <p:ph type="sldNum" sz="quarter" idx="12"/>
          </p:nvPr>
        </p:nvSpPr>
        <p:spPr>
          <a:xfrm>
            <a:off x="6974904" y="6309320"/>
            <a:ext cx="2133600" cy="365125"/>
          </a:xfrm>
        </p:spPr>
        <p:txBody>
          <a:bodyPr/>
          <a:lstStyle/>
          <a:p>
            <a:fld id="{A36E6B7E-3405-4ABC-8F0A-11CAAA034E4E}" type="slidenum">
              <a:rPr lang="zh-TW" altLang="en-US" smtClean="0"/>
              <a:pPr/>
              <a:t>31</a:t>
            </a:fld>
            <a:endParaRPr lang="zh-TW" altLang="en-US" dirty="0"/>
          </a:p>
        </p:txBody>
      </p:sp>
    </p:spTree>
    <p:extLst>
      <p:ext uri="{BB962C8B-B14F-4D97-AF65-F5344CB8AC3E}">
        <p14:creationId xmlns:p14="http://schemas.microsoft.com/office/powerpoint/2010/main" val="1508804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DFKai-SB"/>
                <a:cs typeface="DFKai-SB"/>
              </a:rPr>
              <a:t>校</a:t>
            </a:r>
            <a:r>
              <a:rPr lang="zh-TW" altLang="en-US" spc="-5" dirty="0">
                <a:latin typeface="DFKai-SB"/>
                <a:cs typeface="DFKai-SB"/>
              </a:rPr>
              <a:t>園製造</a:t>
            </a:r>
            <a:r>
              <a:rPr lang="zh-TW" altLang="en-US" dirty="0" smtClean="0">
                <a:latin typeface="DFKai-SB"/>
                <a:cs typeface="DFKai-SB"/>
              </a:rPr>
              <a:t>毒</a:t>
            </a:r>
            <a:r>
              <a:rPr lang="zh-TW" altLang="en-US" spc="-5" dirty="0" smtClean="0">
                <a:latin typeface="DFKai-SB"/>
                <a:cs typeface="DFKai-SB"/>
              </a:rPr>
              <a:t>品</a:t>
            </a:r>
            <a:endParaRPr lang="zh-TW" altLang="en-US" dirty="0"/>
          </a:p>
        </p:txBody>
      </p:sp>
      <p:sp>
        <p:nvSpPr>
          <p:cNvPr id="3" name="內容版面配置區 2"/>
          <p:cNvSpPr>
            <a:spLocks noGrp="1"/>
          </p:cNvSpPr>
          <p:nvPr>
            <p:ph idx="1"/>
          </p:nvPr>
        </p:nvSpPr>
        <p:spPr>
          <a:xfrm>
            <a:off x="457200" y="1196752"/>
            <a:ext cx="8229600" cy="4525963"/>
          </a:xfrm>
        </p:spPr>
        <p:txBody>
          <a:bodyPr>
            <a:normAutofit fontScale="77500" lnSpcReduction="20000"/>
          </a:bodyPr>
          <a:lstStyle/>
          <a:p>
            <a:r>
              <a:rPr lang="zh-TW" altLang="en-US" dirty="0" smtClean="0"/>
              <a:t>具有</a:t>
            </a:r>
            <a:r>
              <a:rPr lang="zh-TW" altLang="en-US" dirty="0"/>
              <a:t>台灣大學藥學博士頭銜的男</a:t>
            </a:r>
            <a:r>
              <a:rPr lang="zh-TW" altLang="en-US" dirty="0" smtClean="0"/>
              <a:t>子，</a:t>
            </a:r>
            <a:r>
              <a:rPr lang="zh-TW" altLang="en-US" dirty="0"/>
              <a:t>為牟取暴利竟在</a:t>
            </a:r>
            <a:r>
              <a:rPr lang="zh-TW" altLang="en-US" dirty="0" smtClean="0"/>
              <a:t>表哥慫恿</a:t>
            </a:r>
            <a:r>
              <a:rPr lang="zh-TW" altLang="en-US" dirty="0"/>
              <a:t>下，</a:t>
            </a:r>
            <a:r>
              <a:rPr lang="zh-TW" altLang="en-US" dirty="0" smtClean="0"/>
              <a:t>利用實驗室</a:t>
            </a:r>
            <a:r>
              <a:rPr lang="zh-TW" altLang="en-US" dirty="0"/>
              <a:t>設備自行製造二級毒品</a:t>
            </a:r>
            <a:r>
              <a:rPr lang="en-US" altLang="zh-TW" dirty="0"/>
              <a:t>MDMA</a:t>
            </a:r>
            <a:r>
              <a:rPr lang="zh-TW" altLang="en-US" dirty="0"/>
              <a:t>（搖頭丸）高達六公斤，經台灣高等法院法官審理後，將兩人各判刑十二年</a:t>
            </a:r>
            <a:r>
              <a:rPr lang="zh-TW" altLang="en-US" dirty="0" smtClean="0"/>
              <a:t>。</a:t>
            </a:r>
            <a:endParaRPr lang="en-US" altLang="zh-TW" dirty="0" smtClean="0"/>
          </a:p>
          <a:p>
            <a:endParaRPr lang="en-US" altLang="zh-TW" dirty="0" smtClean="0"/>
          </a:p>
          <a:p>
            <a:r>
              <a:rPr lang="zh-TW" altLang="en-US" dirty="0" smtClean="0"/>
              <a:t>甲大學</a:t>
            </a:r>
            <a:r>
              <a:rPr lang="zh-TW" altLang="en-US" dirty="0"/>
              <a:t>一名擁有美國大學雙碩士學位的</a:t>
            </a:r>
            <a:r>
              <a:rPr lang="zh-TW" altLang="en-US" dirty="0" smtClean="0"/>
              <a:t>講師，利用</a:t>
            </a:r>
            <a:r>
              <a:rPr lang="zh-TW" altLang="en-US" dirty="0"/>
              <a:t>校內化學實驗室與毒梟聯手製毒</a:t>
            </a:r>
            <a:r>
              <a:rPr lang="zh-TW" altLang="en-US" dirty="0" smtClean="0"/>
              <a:t>，近一百五十</a:t>
            </a:r>
            <a:r>
              <a:rPr lang="zh-TW" altLang="en-US" dirty="0"/>
              <a:t>公斤安非他命成品及</a:t>
            </a:r>
            <a:r>
              <a:rPr lang="zh-TW" altLang="en-US" dirty="0" smtClean="0"/>
              <a:t>半成品。</a:t>
            </a:r>
            <a:endParaRPr lang="en-US" altLang="zh-TW" dirty="0" smtClean="0"/>
          </a:p>
          <a:p>
            <a:pPr marL="0" indent="0">
              <a:buNone/>
            </a:pPr>
            <a:endParaRPr lang="en-US" altLang="zh-TW" dirty="0" smtClean="0"/>
          </a:p>
          <a:p>
            <a:r>
              <a:rPr lang="zh-TW" altLang="en-US" dirty="0" smtClean="0"/>
              <a:t>化工</a:t>
            </a:r>
            <a:r>
              <a:rPr lang="zh-TW" altLang="en-US" dirty="0"/>
              <a:t>博士竟成製毒集團首腦</a:t>
            </a:r>
            <a:r>
              <a:rPr lang="zh-TW" altLang="en-US" dirty="0" smtClean="0"/>
              <a:t>！擁有甲大學化</a:t>
            </a:r>
            <a:r>
              <a:rPr lang="zh-TW" altLang="en-US" dirty="0"/>
              <a:t>工博士學歷，利用開設的化妝品公司，進口合成安非他命的化學藥品製毒，還將做好的毒品交由不知情學弟妹，帶</a:t>
            </a:r>
            <a:r>
              <a:rPr lang="zh-TW" altLang="en-US" dirty="0" smtClean="0"/>
              <a:t>到大學</a:t>
            </a:r>
            <a:r>
              <a:rPr lang="zh-TW" altLang="en-US" dirty="0"/>
              <a:t>實驗室，利用精密儀器解析成分，調整毒品純度</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32</a:t>
            </a:fld>
            <a:endParaRPr lang="zh-TW" altLang="en-US" dirty="0"/>
          </a:p>
        </p:txBody>
      </p:sp>
      <p:sp>
        <p:nvSpPr>
          <p:cNvPr id="7" name="文字方塊 6"/>
          <p:cNvSpPr txBox="1"/>
          <p:nvPr/>
        </p:nvSpPr>
        <p:spPr>
          <a:xfrm>
            <a:off x="-35496" y="5733256"/>
            <a:ext cx="9144000" cy="338554"/>
          </a:xfrm>
          <a:prstGeom prst="rect">
            <a:avLst/>
          </a:prstGeom>
          <a:noFill/>
        </p:spPr>
        <p:txBody>
          <a:bodyPr wrap="square" rtlCol="0">
            <a:spAutoFit/>
          </a:bodyPr>
          <a:lstStyle/>
          <a:p>
            <a:r>
              <a:rPr lang="zh-TW" altLang="en-US" sz="1600" b="1" dirty="0" smtClean="0">
                <a:solidFill>
                  <a:srgbClr val="FF0000"/>
                </a:solidFill>
                <a:latin typeface="標楷體" pitchFamily="65" charset="-120"/>
                <a:ea typeface="標楷體" pitchFamily="65" charset="-120"/>
              </a:rPr>
              <a:t>資料來源</a:t>
            </a:r>
            <a:r>
              <a:rPr lang="en-US" altLang="zh-TW" sz="1600" b="1" dirty="0" smtClean="0">
                <a:solidFill>
                  <a:srgbClr val="FF0000"/>
                </a:solidFill>
                <a:latin typeface="標楷體" pitchFamily="65" charset="-120"/>
                <a:ea typeface="標楷體" pitchFamily="65" charset="-120"/>
              </a:rPr>
              <a:t>:106.3.</a:t>
            </a:r>
            <a:r>
              <a:rPr lang="zh-TW" altLang="en-US" sz="1600" b="1" dirty="0" smtClean="0">
                <a:solidFill>
                  <a:srgbClr val="FF0000"/>
                </a:solidFill>
                <a:latin typeface="標楷體" pitchFamily="65" charset="-120"/>
                <a:ea typeface="標楷體" pitchFamily="65" charset="-120"/>
              </a:rPr>
              <a:t>經濟部</a:t>
            </a:r>
            <a:r>
              <a:rPr lang="zh-TW" altLang="en-US" sz="1600" b="1" spc="-5" dirty="0" smtClean="0">
                <a:solidFill>
                  <a:srgbClr val="FF0000"/>
                </a:solidFill>
                <a:latin typeface="標楷體" pitchFamily="65" charset="-120"/>
                <a:ea typeface="標楷體" pitchFamily="65" charset="-120"/>
              </a:rPr>
              <a:t>先</a:t>
            </a:r>
            <a:r>
              <a:rPr lang="zh-TW" altLang="en-US" sz="1600" b="1" spc="-20" dirty="0" smtClean="0">
                <a:solidFill>
                  <a:srgbClr val="FF0000"/>
                </a:solidFill>
                <a:latin typeface="標楷體" pitchFamily="65" charset="-120"/>
                <a:ea typeface="標楷體" pitchFamily="65" charset="-120"/>
              </a:rPr>
              <a:t>驅</a:t>
            </a:r>
            <a:r>
              <a:rPr lang="zh-TW" altLang="en-US" sz="1600" b="1" spc="-5" dirty="0" smtClean="0">
                <a:solidFill>
                  <a:srgbClr val="FF0000"/>
                </a:solidFill>
                <a:latin typeface="標楷體" pitchFamily="65" charset="-120"/>
                <a:ea typeface="標楷體" pitchFamily="65" charset="-120"/>
              </a:rPr>
              <a:t>化</a:t>
            </a:r>
            <a:r>
              <a:rPr lang="zh-TW" altLang="en-US" sz="1600" b="1" spc="-20" dirty="0" smtClean="0">
                <a:solidFill>
                  <a:srgbClr val="FF0000"/>
                </a:solidFill>
                <a:latin typeface="標楷體" pitchFamily="65" charset="-120"/>
                <a:ea typeface="標楷體" pitchFamily="65" charset="-120"/>
              </a:rPr>
              <a:t>學</a:t>
            </a:r>
            <a:r>
              <a:rPr lang="zh-TW" altLang="en-US" sz="1600" b="1" spc="-5" dirty="0" smtClean="0">
                <a:solidFill>
                  <a:srgbClr val="FF0000"/>
                </a:solidFill>
                <a:latin typeface="標楷體" pitchFamily="65" charset="-120"/>
                <a:ea typeface="標楷體" pitchFamily="65" charset="-120"/>
              </a:rPr>
              <a:t>品</a:t>
            </a:r>
            <a:r>
              <a:rPr lang="zh-TW" altLang="en-US" sz="1600" b="1" spc="-20" dirty="0" smtClean="0">
                <a:solidFill>
                  <a:srgbClr val="FF0000"/>
                </a:solidFill>
                <a:latin typeface="標楷體" pitchFamily="65" charset="-120"/>
                <a:ea typeface="標楷體" pitchFamily="65" charset="-120"/>
              </a:rPr>
              <a:t>工</a:t>
            </a:r>
            <a:r>
              <a:rPr lang="zh-TW" altLang="en-US" sz="1600" b="1" spc="-5" dirty="0" smtClean="0">
                <a:solidFill>
                  <a:srgbClr val="FF0000"/>
                </a:solidFill>
                <a:latin typeface="標楷體" pitchFamily="65" charset="-120"/>
                <a:ea typeface="標楷體" pitchFamily="65" charset="-120"/>
              </a:rPr>
              <a:t>業</a:t>
            </a:r>
            <a:r>
              <a:rPr lang="zh-TW" altLang="en-US" sz="1600" b="1" spc="-20" dirty="0" smtClean="0">
                <a:solidFill>
                  <a:srgbClr val="FF0000"/>
                </a:solidFill>
                <a:latin typeface="標楷體" pitchFamily="65" charset="-120"/>
                <a:ea typeface="標楷體" pitchFamily="65" charset="-120"/>
              </a:rPr>
              <a:t>原</a:t>
            </a:r>
            <a:r>
              <a:rPr lang="zh-TW" altLang="en-US" sz="1600" b="1" spc="-5" dirty="0" smtClean="0">
                <a:solidFill>
                  <a:srgbClr val="FF0000"/>
                </a:solidFill>
                <a:latin typeface="標楷體" pitchFamily="65" charset="-120"/>
                <a:ea typeface="標楷體" pitchFamily="65" charset="-120"/>
              </a:rPr>
              <a:t>料</a:t>
            </a:r>
            <a:r>
              <a:rPr lang="zh-TW" altLang="en-US" sz="1600" b="1" spc="-20" dirty="0" smtClean="0">
                <a:solidFill>
                  <a:srgbClr val="FF0000"/>
                </a:solidFill>
                <a:latin typeface="標楷體" pitchFamily="65" charset="-120"/>
                <a:ea typeface="標楷體" pitchFamily="65" charset="-120"/>
              </a:rPr>
              <a:t>之</a:t>
            </a:r>
            <a:r>
              <a:rPr lang="zh-TW" altLang="en-US" sz="1600" b="1" spc="-5" dirty="0" smtClean="0">
                <a:solidFill>
                  <a:srgbClr val="FF0000"/>
                </a:solidFill>
                <a:latin typeface="標楷體" pitchFamily="65" charset="-120"/>
                <a:ea typeface="標楷體" pitchFamily="65" charset="-120"/>
              </a:rPr>
              <a:t>種</a:t>
            </a:r>
            <a:r>
              <a:rPr lang="zh-TW" altLang="en-US" sz="1600" b="1" spc="-20" dirty="0" smtClean="0">
                <a:solidFill>
                  <a:srgbClr val="FF0000"/>
                </a:solidFill>
                <a:latin typeface="標楷體" pitchFamily="65" charset="-120"/>
                <a:ea typeface="標楷體" pitchFamily="65" charset="-120"/>
              </a:rPr>
              <a:t>類</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管理  </a:t>
            </a:r>
            <a:r>
              <a:rPr lang="zh-TW" altLang="en-US" sz="1600" b="1" spc="-5" dirty="0" smtClean="0">
                <a:solidFill>
                  <a:srgbClr val="FF0000"/>
                </a:solidFill>
                <a:latin typeface="標楷體" pitchFamily="65" charset="-120"/>
                <a:ea typeface="標楷體" pitchFamily="65" charset="-120"/>
              </a:rPr>
              <a:t>辦</a:t>
            </a:r>
            <a:r>
              <a:rPr lang="zh-TW" altLang="en-US" sz="1600" b="1" spc="-20" dirty="0" smtClean="0">
                <a:solidFill>
                  <a:srgbClr val="FF0000"/>
                </a:solidFill>
                <a:latin typeface="標楷體" pitchFamily="65" charset="-120"/>
                <a:ea typeface="標楷體" pitchFamily="65" charset="-120"/>
              </a:rPr>
              <a:t>法</a:t>
            </a:r>
            <a:r>
              <a:rPr lang="zh-TW" altLang="en-US" sz="1600" b="1" spc="-5" dirty="0" smtClean="0">
                <a:solidFill>
                  <a:srgbClr val="FF0000"/>
                </a:solidFill>
                <a:latin typeface="標楷體" pitchFamily="65" charset="-120"/>
                <a:ea typeface="標楷體" pitchFamily="65" charset="-120"/>
              </a:rPr>
              <a:t>、</a:t>
            </a:r>
            <a:r>
              <a:rPr lang="zh-TW" altLang="en-US" sz="1600" b="1" spc="-20" dirty="0" smtClean="0">
                <a:solidFill>
                  <a:srgbClr val="FF0000"/>
                </a:solidFill>
                <a:latin typeface="標楷體" pitchFamily="65" charset="-120"/>
                <a:ea typeface="標楷體" pitchFamily="65" charset="-120"/>
              </a:rPr>
              <a:t>系</a:t>
            </a:r>
            <a:r>
              <a:rPr lang="zh-TW" altLang="en-US" sz="1600" b="1" spc="-5" dirty="0" smtClean="0">
                <a:solidFill>
                  <a:srgbClr val="FF0000"/>
                </a:solidFill>
                <a:latin typeface="標楷體" pitchFamily="65" charset="-120"/>
                <a:ea typeface="標楷體" pitchFamily="65" charset="-120"/>
              </a:rPr>
              <a:t>統</a:t>
            </a:r>
            <a:r>
              <a:rPr lang="zh-TW" altLang="en-US" sz="1600" b="1" spc="-20" dirty="0" smtClean="0">
                <a:solidFill>
                  <a:srgbClr val="FF0000"/>
                </a:solidFill>
                <a:latin typeface="標楷體" pitchFamily="65" charset="-120"/>
                <a:ea typeface="標楷體" pitchFamily="65" charset="-120"/>
              </a:rPr>
              <a:t>介</a:t>
            </a:r>
            <a:r>
              <a:rPr lang="zh-TW" altLang="en-US" sz="1600" b="1" spc="-5" dirty="0" smtClean="0">
                <a:solidFill>
                  <a:srgbClr val="FF0000"/>
                </a:solidFill>
                <a:latin typeface="標楷體" pitchFamily="65" charset="-120"/>
                <a:ea typeface="標楷體" pitchFamily="65" charset="-120"/>
              </a:rPr>
              <a:t>紹</a:t>
            </a:r>
            <a:r>
              <a:rPr lang="zh-TW" altLang="en-US" sz="1600" b="1" spc="-20" dirty="0" smtClean="0">
                <a:solidFill>
                  <a:srgbClr val="FF0000"/>
                </a:solidFill>
                <a:latin typeface="標楷體" pitchFamily="65" charset="-120"/>
                <a:ea typeface="標楷體" pitchFamily="65" charset="-120"/>
              </a:rPr>
              <a:t>及</a:t>
            </a:r>
            <a:r>
              <a:rPr lang="zh-TW" altLang="en-US" sz="1600" b="1" spc="-5" dirty="0" smtClean="0">
                <a:solidFill>
                  <a:srgbClr val="FF0000"/>
                </a:solidFill>
                <a:latin typeface="標楷體" pitchFamily="65" charset="-120"/>
                <a:ea typeface="標楷體" pitchFamily="65" charset="-120"/>
              </a:rPr>
              <a:t>實</a:t>
            </a:r>
            <a:r>
              <a:rPr lang="zh-TW" altLang="en-US" sz="1600" b="1" spc="-20" dirty="0" smtClean="0">
                <a:solidFill>
                  <a:srgbClr val="FF0000"/>
                </a:solidFill>
                <a:latin typeface="標楷體" pitchFamily="65" charset="-120"/>
                <a:ea typeface="標楷體" pitchFamily="65" charset="-120"/>
              </a:rPr>
              <a:t>驗</a:t>
            </a:r>
            <a:r>
              <a:rPr lang="zh-TW" altLang="en-US" sz="1600" b="1" spc="-5" dirty="0" smtClean="0">
                <a:solidFill>
                  <a:srgbClr val="FF0000"/>
                </a:solidFill>
                <a:latin typeface="標楷體" pitchFamily="65" charset="-120"/>
                <a:ea typeface="標楷體" pitchFamily="65" charset="-120"/>
              </a:rPr>
              <a:t>室</a:t>
            </a:r>
            <a:r>
              <a:rPr lang="zh-TW" altLang="en-US" sz="1600" b="1" spc="-20" dirty="0" smtClean="0">
                <a:solidFill>
                  <a:srgbClr val="FF0000"/>
                </a:solidFill>
                <a:latin typeface="標楷體" pitchFamily="65" charset="-120"/>
                <a:ea typeface="標楷體" pitchFamily="65" charset="-120"/>
              </a:rPr>
              <a:t>管</a:t>
            </a:r>
            <a:r>
              <a:rPr lang="zh-TW" altLang="en-US" sz="1600" b="1" spc="-5" dirty="0" smtClean="0">
                <a:solidFill>
                  <a:srgbClr val="FF0000"/>
                </a:solidFill>
                <a:latin typeface="標楷體" pitchFamily="65" charset="-120"/>
                <a:ea typeface="標楷體" pitchFamily="65" charset="-120"/>
              </a:rPr>
              <a:t>控</a:t>
            </a:r>
            <a:r>
              <a:rPr lang="zh-TW" altLang="en-US" sz="1600" b="1" spc="-20" dirty="0" smtClean="0">
                <a:solidFill>
                  <a:srgbClr val="FF0000"/>
                </a:solidFill>
                <a:latin typeface="標楷體" pitchFamily="65" charset="-120"/>
                <a:ea typeface="標楷體" pitchFamily="65" charset="-120"/>
              </a:rPr>
              <a:t>作業講義</a:t>
            </a:r>
            <a:endParaRPr lang="zh-TW" altLang="en-US" sz="16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098543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57200" y="274638"/>
            <a:ext cx="8229600" cy="492443"/>
          </a:xfrm>
          <a:prstGeom prst="rect">
            <a:avLst/>
          </a:prstGeom>
        </p:spPr>
        <p:txBody>
          <a:bodyPr vert="horz" wrap="square" lIns="0" tIns="0" rIns="0" bIns="0" rtlCol="0">
            <a:spAutoFit/>
          </a:bodyPr>
          <a:lstStyle/>
          <a:p>
            <a:pPr>
              <a:lnSpc>
                <a:spcPct val="100000"/>
              </a:lnSpc>
            </a:pPr>
            <a:r>
              <a:rPr sz="3200" spc="-10" dirty="0" smtClean="0"/>
              <a:t>甲類</a:t>
            </a:r>
            <a:r>
              <a:rPr sz="3200" dirty="0" smtClean="0"/>
              <a:t>先</a:t>
            </a:r>
            <a:r>
              <a:rPr sz="3200" spc="-10" dirty="0" smtClean="0"/>
              <a:t>驅化學</a:t>
            </a:r>
            <a:r>
              <a:rPr sz="3200" dirty="0" smtClean="0"/>
              <a:t>品</a:t>
            </a:r>
            <a:r>
              <a:rPr sz="3200" spc="-10" dirty="0" smtClean="0"/>
              <a:t>申報作業</a:t>
            </a:r>
            <a:endParaRPr sz="3200" spc="-10" dirty="0"/>
          </a:p>
        </p:txBody>
      </p:sp>
      <p:sp>
        <p:nvSpPr>
          <p:cNvPr id="8" name="object 8"/>
          <p:cNvSpPr/>
          <p:nvPr/>
        </p:nvSpPr>
        <p:spPr>
          <a:xfrm>
            <a:off x="239269" y="1149096"/>
            <a:ext cx="8572500" cy="284987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28825" y="1298447"/>
            <a:ext cx="8279893" cy="249059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63313" y="1210834"/>
            <a:ext cx="8493969" cy="2760178"/>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55928" y="3184106"/>
            <a:ext cx="2768600" cy="378460"/>
          </a:xfrm>
          <a:prstGeom prst="rect">
            <a:avLst/>
          </a:prstGeom>
        </p:spPr>
        <p:txBody>
          <a:bodyPr vert="horz" wrap="square" lIns="0" tIns="0" rIns="0" bIns="0" rtlCol="0">
            <a:spAutoFit/>
          </a:bodyPr>
          <a:lstStyle/>
          <a:p>
            <a:pPr marL="12700">
              <a:lnSpc>
                <a:spcPct val="100000"/>
              </a:lnSpc>
            </a:pPr>
            <a:r>
              <a:rPr sz="2400" dirty="0">
                <a:latin typeface="DFKai-SB"/>
                <a:cs typeface="DFKai-SB"/>
              </a:rPr>
              <a:t>位，</a:t>
            </a:r>
            <a:r>
              <a:rPr sz="2400" dirty="0">
                <a:solidFill>
                  <a:srgbClr val="FF0000"/>
                </a:solidFill>
                <a:latin typeface="DFKai-SB"/>
                <a:cs typeface="DFKai-SB"/>
              </a:rPr>
              <a:t>原件留廠備查。</a:t>
            </a:r>
            <a:endParaRPr sz="2400">
              <a:latin typeface="DFKai-SB"/>
              <a:cs typeface="DFKai-SB"/>
            </a:endParaRPr>
          </a:p>
        </p:txBody>
      </p:sp>
      <p:sp>
        <p:nvSpPr>
          <p:cNvPr id="12" name="object 12"/>
          <p:cNvSpPr txBox="1"/>
          <p:nvPr/>
        </p:nvSpPr>
        <p:spPr>
          <a:xfrm>
            <a:off x="3784930" y="3234906"/>
            <a:ext cx="4801235" cy="693420"/>
          </a:xfrm>
          <a:prstGeom prst="rect">
            <a:avLst/>
          </a:prstGeom>
        </p:spPr>
        <p:txBody>
          <a:bodyPr vert="horz" wrap="square" lIns="0" tIns="0" rIns="0" bIns="0" rtlCol="0">
            <a:spAutoFit/>
          </a:bodyPr>
          <a:lstStyle/>
          <a:p>
            <a:pPr marL="757555">
              <a:lnSpc>
                <a:spcPct val="100000"/>
              </a:lnSpc>
            </a:pPr>
            <a:r>
              <a:rPr sz="2000" dirty="0">
                <a:solidFill>
                  <a:srgbClr val="FF0000"/>
                </a:solidFill>
                <a:latin typeface="Times New Roman"/>
                <a:cs typeface="Times New Roman"/>
              </a:rPr>
              <a:t>TEL:03-5743888</a:t>
            </a:r>
            <a:r>
              <a:rPr sz="2000" spc="-70" dirty="0">
                <a:solidFill>
                  <a:srgbClr val="FF0000"/>
                </a:solidFill>
                <a:latin typeface="Times New Roman"/>
                <a:cs typeface="Times New Roman"/>
              </a:rPr>
              <a:t> </a:t>
            </a:r>
            <a:r>
              <a:rPr sz="2000" spc="-15" dirty="0">
                <a:solidFill>
                  <a:srgbClr val="FF0000"/>
                </a:solidFill>
                <a:latin typeface="Times New Roman"/>
                <a:cs typeface="Times New Roman"/>
              </a:rPr>
              <a:t>FAX:03-5732372</a:t>
            </a:r>
            <a:endParaRPr sz="2000">
              <a:latin typeface="Times New Roman"/>
              <a:cs typeface="Times New Roman"/>
            </a:endParaRPr>
          </a:p>
          <a:p>
            <a:pPr marL="12700">
              <a:lnSpc>
                <a:spcPct val="100000"/>
              </a:lnSpc>
              <a:spcBef>
                <a:spcPts val="80"/>
              </a:spcBef>
            </a:pPr>
            <a:r>
              <a:rPr sz="2400" dirty="0">
                <a:latin typeface="Times New Roman"/>
                <a:cs typeface="Times New Roman"/>
              </a:rPr>
              <a:t>(</a:t>
            </a:r>
            <a:r>
              <a:rPr sz="2400" dirty="0">
                <a:latin typeface="DFKai-SB"/>
                <a:cs typeface="DFKai-SB"/>
              </a:rPr>
              <a:t>傳真後，請務必來電確認是否收到</a:t>
            </a:r>
            <a:r>
              <a:rPr sz="2400" dirty="0">
                <a:latin typeface="Times New Roman"/>
                <a:cs typeface="Times New Roman"/>
              </a:rPr>
              <a:t>)</a:t>
            </a:r>
            <a:endParaRPr sz="2400">
              <a:latin typeface="Times New Roman"/>
              <a:cs typeface="Times New Roman"/>
            </a:endParaRPr>
          </a:p>
        </p:txBody>
      </p:sp>
      <p:sp>
        <p:nvSpPr>
          <p:cNvPr id="13" name="object 13"/>
          <p:cNvSpPr/>
          <p:nvPr/>
        </p:nvSpPr>
        <p:spPr>
          <a:xfrm>
            <a:off x="334224" y="1210833"/>
            <a:ext cx="3838955" cy="43586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307710" y="1149096"/>
            <a:ext cx="1851660" cy="749808"/>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15523" y="1174214"/>
            <a:ext cx="3836035" cy="433070"/>
          </a:xfrm>
          <a:custGeom>
            <a:avLst/>
            <a:gdLst/>
            <a:ahLst/>
            <a:cxnLst/>
            <a:rect l="l" t="t" r="r" b="b"/>
            <a:pathLst>
              <a:path w="3836035" h="433069">
                <a:moveTo>
                  <a:pt x="3619500" y="0"/>
                </a:moveTo>
                <a:lnTo>
                  <a:pt x="216408" y="0"/>
                </a:lnTo>
                <a:lnTo>
                  <a:pt x="166787" y="5715"/>
                </a:lnTo>
                <a:lnTo>
                  <a:pt x="121236" y="21995"/>
                </a:lnTo>
                <a:lnTo>
                  <a:pt x="81055" y="47542"/>
                </a:lnTo>
                <a:lnTo>
                  <a:pt x="47542" y="81055"/>
                </a:lnTo>
                <a:lnTo>
                  <a:pt x="21995" y="121236"/>
                </a:lnTo>
                <a:lnTo>
                  <a:pt x="5715" y="166787"/>
                </a:lnTo>
                <a:lnTo>
                  <a:pt x="0" y="216408"/>
                </a:lnTo>
                <a:lnTo>
                  <a:pt x="5715" y="266028"/>
                </a:lnTo>
                <a:lnTo>
                  <a:pt x="21995" y="311579"/>
                </a:lnTo>
                <a:lnTo>
                  <a:pt x="47542" y="351760"/>
                </a:lnTo>
                <a:lnTo>
                  <a:pt x="81055" y="385273"/>
                </a:lnTo>
                <a:lnTo>
                  <a:pt x="121236" y="410820"/>
                </a:lnTo>
                <a:lnTo>
                  <a:pt x="166787" y="427100"/>
                </a:lnTo>
                <a:lnTo>
                  <a:pt x="216408" y="432816"/>
                </a:lnTo>
                <a:lnTo>
                  <a:pt x="3619500" y="432816"/>
                </a:lnTo>
                <a:lnTo>
                  <a:pt x="3669120" y="427100"/>
                </a:lnTo>
                <a:lnTo>
                  <a:pt x="3714671" y="410820"/>
                </a:lnTo>
                <a:lnTo>
                  <a:pt x="3754852" y="385273"/>
                </a:lnTo>
                <a:lnTo>
                  <a:pt x="3788365" y="351760"/>
                </a:lnTo>
                <a:lnTo>
                  <a:pt x="3813912" y="311579"/>
                </a:lnTo>
                <a:lnTo>
                  <a:pt x="3830192" y="266028"/>
                </a:lnTo>
                <a:lnTo>
                  <a:pt x="3835908" y="216408"/>
                </a:lnTo>
                <a:lnTo>
                  <a:pt x="3830192" y="166787"/>
                </a:lnTo>
                <a:lnTo>
                  <a:pt x="3813912" y="121236"/>
                </a:lnTo>
                <a:lnTo>
                  <a:pt x="3788365" y="81055"/>
                </a:lnTo>
                <a:lnTo>
                  <a:pt x="3754852" y="47542"/>
                </a:lnTo>
                <a:lnTo>
                  <a:pt x="3714671" y="21995"/>
                </a:lnTo>
                <a:lnTo>
                  <a:pt x="3669120" y="5715"/>
                </a:lnTo>
                <a:lnTo>
                  <a:pt x="3619500" y="0"/>
                </a:lnTo>
                <a:close/>
              </a:path>
            </a:pathLst>
          </a:custGeom>
          <a:solidFill>
            <a:srgbClr val="008000"/>
          </a:solidFill>
        </p:spPr>
        <p:txBody>
          <a:bodyPr wrap="square" lIns="0" tIns="0" rIns="0" bIns="0" rtlCol="0"/>
          <a:lstStyle/>
          <a:p>
            <a:endParaRPr/>
          </a:p>
        </p:txBody>
      </p:sp>
      <p:sp>
        <p:nvSpPr>
          <p:cNvPr id="16" name="object 16"/>
          <p:cNvSpPr txBox="1"/>
          <p:nvPr/>
        </p:nvSpPr>
        <p:spPr>
          <a:xfrm>
            <a:off x="309427" y="1210833"/>
            <a:ext cx="8255000" cy="1985159"/>
          </a:xfrm>
          <a:prstGeom prst="rect">
            <a:avLst/>
          </a:prstGeom>
        </p:spPr>
        <p:txBody>
          <a:bodyPr vert="horz" wrap="square" lIns="0" tIns="0" rIns="0" bIns="0" rtlCol="0">
            <a:spAutoFit/>
          </a:bodyPr>
          <a:lstStyle/>
          <a:p>
            <a:pPr marL="1201420">
              <a:lnSpc>
                <a:spcPct val="100000"/>
              </a:lnSpc>
            </a:pPr>
            <a:r>
              <a:rPr sz="2800" b="1" spc="-5" dirty="0">
                <a:solidFill>
                  <a:srgbClr val="FFCC00"/>
                </a:solidFill>
                <a:latin typeface="DFKai-SB"/>
                <a:cs typeface="DFKai-SB"/>
              </a:rPr>
              <a:t>申報方式</a:t>
            </a:r>
            <a:endParaRPr sz="2800" dirty="0">
              <a:latin typeface="DFKai-SB"/>
              <a:cs typeface="DFKai-SB"/>
            </a:endParaRPr>
          </a:p>
          <a:p>
            <a:pPr marL="12700" marR="5080">
              <a:lnSpc>
                <a:spcPct val="99900"/>
              </a:lnSpc>
              <a:spcBef>
                <a:spcPts val="600"/>
              </a:spcBef>
            </a:pPr>
            <a:r>
              <a:rPr sz="2400" dirty="0">
                <a:solidFill>
                  <a:srgbClr val="0000FF"/>
                </a:solidFill>
                <a:latin typeface="DFKai-SB"/>
                <a:cs typeface="DFKai-SB"/>
              </a:rPr>
              <a:t>－</a:t>
            </a:r>
            <a:r>
              <a:rPr sz="2400" b="1" dirty="0">
                <a:solidFill>
                  <a:srgbClr val="0000FF"/>
                </a:solidFill>
                <a:latin typeface="DFKai-SB"/>
                <a:cs typeface="DFKai-SB"/>
              </a:rPr>
              <a:t>網路申報 </a:t>
            </a:r>
            <a:r>
              <a:rPr sz="2400" dirty="0">
                <a:latin typeface="Microsoft JhengHei"/>
                <a:cs typeface="Microsoft JhengHei"/>
              </a:rPr>
              <a:t>： </a:t>
            </a:r>
            <a:r>
              <a:rPr sz="2400" b="1" dirty="0">
                <a:latin typeface="Times New Roman"/>
                <a:cs typeface="Times New Roman"/>
              </a:rPr>
              <a:t>(</a:t>
            </a:r>
            <a:r>
              <a:rPr sz="2400" b="1" dirty="0">
                <a:latin typeface="DFKai-SB"/>
                <a:cs typeface="DFKai-SB"/>
              </a:rPr>
              <a:t>全面採網路申報</a:t>
            </a:r>
            <a:r>
              <a:rPr sz="2400" b="1" dirty="0">
                <a:latin typeface="Times New Roman"/>
                <a:cs typeface="Times New Roman"/>
              </a:rPr>
              <a:t>)  </a:t>
            </a:r>
            <a:r>
              <a:rPr sz="2400" dirty="0" smtClean="0">
                <a:latin typeface="DFKai-SB"/>
                <a:cs typeface="DFKai-SB"/>
              </a:rPr>
              <a:t>申報完成後</a:t>
            </a:r>
            <a:r>
              <a:rPr sz="2400" dirty="0" smtClean="0">
                <a:solidFill>
                  <a:srgbClr val="FF0000"/>
                </a:solidFill>
                <a:latin typeface="DFKai-SB"/>
                <a:cs typeface="DFKai-SB"/>
              </a:rPr>
              <a:t>列印蓋依公司法或商業登記法現行有效之公司章及負責人章</a:t>
            </a:r>
            <a:r>
              <a:rPr sz="2400" dirty="0">
                <a:solidFill>
                  <a:srgbClr val="FF0000"/>
                </a:solidFill>
                <a:latin typeface="DFKai-SB"/>
                <a:cs typeface="DFKai-SB"/>
              </a:rPr>
              <a:t>，保存三年備查</a:t>
            </a:r>
            <a:r>
              <a:rPr sz="2400" dirty="0">
                <a:latin typeface="Times New Roman"/>
                <a:cs typeface="Times New Roman"/>
              </a:rPr>
              <a:t>(</a:t>
            </a:r>
            <a:r>
              <a:rPr sz="2400" dirty="0">
                <a:latin typeface="DFKai-SB"/>
                <a:cs typeface="DFKai-SB"/>
              </a:rPr>
              <a:t>不須傳真</a:t>
            </a:r>
            <a:r>
              <a:rPr sz="2400" dirty="0">
                <a:latin typeface="Times New Roman"/>
                <a:cs typeface="Times New Roman"/>
              </a:rPr>
              <a:t>)  </a:t>
            </a:r>
            <a:r>
              <a:rPr sz="2400" spc="-10" dirty="0">
                <a:latin typeface="DFKai-SB"/>
                <a:cs typeface="DFKai-SB"/>
              </a:rPr>
              <a:t>申報網址：</a:t>
            </a:r>
            <a:r>
              <a:rPr sz="2400" u="heavy" spc="-10" dirty="0">
                <a:solidFill>
                  <a:srgbClr val="009999"/>
                </a:solidFill>
                <a:latin typeface="Times New Roman"/>
                <a:cs typeface="Times New Roman"/>
                <a:hlinkClick r:id="rId7"/>
              </a:rPr>
              <a:t>https://www.prechem.org.tw</a:t>
            </a:r>
            <a:endParaRPr sz="2400" dirty="0">
              <a:latin typeface="Times New Roman"/>
              <a:cs typeface="Times New Roman"/>
            </a:endParaRPr>
          </a:p>
          <a:p>
            <a:pPr marL="12700">
              <a:lnSpc>
                <a:spcPct val="100000"/>
              </a:lnSpc>
              <a:spcBef>
                <a:spcPts val="10"/>
              </a:spcBef>
            </a:pPr>
            <a:r>
              <a:rPr sz="2400" dirty="0">
                <a:solidFill>
                  <a:srgbClr val="0000FF"/>
                </a:solidFill>
                <a:latin typeface="DFKai-SB"/>
                <a:cs typeface="DFKai-SB"/>
              </a:rPr>
              <a:t>－</a:t>
            </a:r>
            <a:r>
              <a:rPr sz="2400" b="1" dirty="0">
                <a:latin typeface="DFKai-SB"/>
                <a:cs typeface="DFKai-SB"/>
              </a:rPr>
              <a:t>書面申報</a:t>
            </a:r>
            <a:r>
              <a:rPr sz="2400" b="1" spc="-615" dirty="0">
                <a:latin typeface="DFKai-SB"/>
                <a:cs typeface="DFKai-SB"/>
              </a:rPr>
              <a:t> </a:t>
            </a:r>
            <a:r>
              <a:rPr sz="2400" dirty="0">
                <a:latin typeface="Microsoft JhengHei"/>
                <a:cs typeface="Microsoft JhengHei"/>
              </a:rPr>
              <a:t>： </a:t>
            </a:r>
            <a:r>
              <a:rPr sz="2000" spc="-5" dirty="0">
                <a:latin typeface="Times New Roman"/>
                <a:cs typeface="Times New Roman"/>
              </a:rPr>
              <a:t>(</a:t>
            </a:r>
            <a:r>
              <a:rPr sz="2000" b="1" spc="-5" dirty="0">
                <a:latin typeface="DFKai-SB"/>
                <a:cs typeface="DFKai-SB"/>
              </a:rPr>
              <a:t>沒有電腦及網路的廠商</a:t>
            </a:r>
            <a:r>
              <a:rPr sz="2000" b="1" spc="-5" dirty="0">
                <a:latin typeface="Times New Roman"/>
                <a:cs typeface="Times New Roman"/>
              </a:rPr>
              <a:t>)</a:t>
            </a:r>
            <a:r>
              <a:rPr sz="2400" spc="-5" dirty="0">
                <a:latin typeface="DFKai-SB"/>
                <a:cs typeface="DFKai-SB"/>
              </a:rPr>
              <a:t>傳真或影本郵寄至委辦單</a:t>
            </a:r>
            <a:endParaRPr sz="2400" dirty="0">
              <a:latin typeface="DFKai-SB"/>
              <a:cs typeface="DFKai-SB"/>
            </a:endParaRPr>
          </a:p>
        </p:txBody>
      </p:sp>
      <p:sp>
        <p:nvSpPr>
          <p:cNvPr id="17" name="object 17"/>
          <p:cNvSpPr/>
          <p:nvPr/>
        </p:nvSpPr>
        <p:spPr>
          <a:xfrm>
            <a:off x="263652" y="4312920"/>
            <a:ext cx="8644115" cy="1982722"/>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16408" y="4443984"/>
            <a:ext cx="7684008" cy="1008887"/>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239268" y="4288535"/>
            <a:ext cx="8641080" cy="1979676"/>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553212" y="4059935"/>
            <a:ext cx="3840479" cy="417575"/>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1546860" y="3945635"/>
            <a:ext cx="1851660" cy="749807"/>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528827" y="4035552"/>
            <a:ext cx="3837940" cy="414655"/>
          </a:xfrm>
          <a:custGeom>
            <a:avLst/>
            <a:gdLst/>
            <a:ahLst/>
            <a:cxnLst/>
            <a:rect l="l" t="t" r="r" b="b"/>
            <a:pathLst>
              <a:path w="3837940" h="414654">
                <a:moveTo>
                  <a:pt x="3630167" y="0"/>
                </a:moveTo>
                <a:lnTo>
                  <a:pt x="207264" y="0"/>
                </a:lnTo>
                <a:lnTo>
                  <a:pt x="159741" y="5474"/>
                </a:lnTo>
                <a:lnTo>
                  <a:pt x="116116" y="21067"/>
                </a:lnTo>
                <a:lnTo>
                  <a:pt x="77632" y="45534"/>
                </a:lnTo>
                <a:lnTo>
                  <a:pt x="45534" y="77632"/>
                </a:lnTo>
                <a:lnTo>
                  <a:pt x="21067" y="116116"/>
                </a:lnTo>
                <a:lnTo>
                  <a:pt x="5474" y="159741"/>
                </a:lnTo>
                <a:lnTo>
                  <a:pt x="0" y="207264"/>
                </a:lnTo>
                <a:lnTo>
                  <a:pt x="5474" y="254786"/>
                </a:lnTo>
                <a:lnTo>
                  <a:pt x="21067" y="298411"/>
                </a:lnTo>
                <a:lnTo>
                  <a:pt x="45534" y="336895"/>
                </a:lnTo>
                <a:lnTo>
                  <a:pt x="77632" y="368993"/>
                </a:lnTo>
                <a:lnTo>
                  <a:pt x="116116" y="393460"/>
                </a:lnTo>
                <a:lnTo>
                  <a:pt x="159741" y="409053"/>
                </a:lnTo>
                <a:lnTo>
                  <a:pt x="207264" y="414528"/>
                </a:lnTo>
                <a:lnTo>
                  <a:pt x="3630167" y="414528"/>
                </a:lnTo>
                <a:lnTo>
                  <a:pt x="3677690" y="409053"/>
                </a:lnTo>
                <a:lnTo>
                  <a:pt x="3721315" y="393460"/>
                </a:lnTo>
                <a:lnTo>
                  <a:pt x="3759799" y="368993"/>
                </a:lnTo>
                <a:lnTo>
                  <a:pt x="3791897" y="336895"/>
                </a:lnTo>
                <a:lnTo>
                  <a:pt x="3816364" y="298411"/>
                </a:lnTo>
                <a:lnTo>
                  <a:pt x="3831957" y="254786"/>
                </a:lnTo>
                <a:lnTo>
                  <a:pt x="3837432" y="207264"/>
                </a:lnTo>
                <a:lnTo>
                  <a:pt x="3831958" y="159741"/>
                </a:lnTo>
                <a:lnTo>
                  <a:pt x="3816367" y="116116"/>
                </a:lnTo>
                <a:lnTo>
                  <a:pt x="3791901" y="77632"/>
                </a:lnTo>
                <a:lnTo>
                  <a:pt x="3759804" y="45534"/>
                </a:lnTo>
                <a:lnTo>
                  <a:pt x="3721321" y="21067"/>
                </a:lnTo>
                <a:lnTo>
                  <a:pt x="3677694" y="5474"/>
                </a:lnTo>
                <a:lnTo>
                  <a:pt x="3630167" y="0"/>
                </a:lnTo>
                <a:close/>
              </a:path>
            </a:pathLst>
          </a:custGeom>
          <a:solidFill>
            <a:srgbClr val="008000"/>
          </a:solidFill>
        </p:spPr>
        <p:txBody>
          <a:bodyPr wrap="square" lIns="0" tIns="0" rIns="0" bIns="0" rtlCol="0"/>
          <a:lstStyle/>
          <a:p>
            <a:endParaRPr/>
          </a:p>
        </p:txBody>
      </p:sp>
      <p:sp>
        <p:nvSpPr>
          <p:cNvPr id="23" name="object 23"/>
          <p:cNvSpPr/>
          <p:nvPr/>
        </p:nvSpPr>
        <p:spPr>
          <a:xfrm>
            <a:off x="250825" y="5402935"/>
            <a:ext cx="720090" cy="371475"/>
          </a:xfrm>
          <a:custGeom>
            <a:avLst/>
            <a:gdLst/>
            <a:ahLst/>
            <a:cxnLst/>
            <a:rect l="l" t="t" r="r" b="b"/>
            <a:pathLst>
              <a:path w="720090" h="371475">
                <a:moveTo>
                  <a:pt x="0" y="0"/>
                </a:moveTo>
                <a:lnTo>
                  <a:pt x="720064" y="0"/>
                </a:lnTo>
                <a:lnTo>
                  <a:pt x="720064" y="371475"/>
                </a:lnTo>
                <a:lnTo>
                  <a:pt x="0" y="371475"/>
                </a:lnTo>
                <a:lnTo>
                  <a:pt x="0" y="0"/>
                </a:lnTo>
                <a:close/>
              </a:path>
            </a:pathLst>
          </a:custGeom>
          <a:solidFill>
            <a:srgbClr val="FFCCCC"/>
          </a:solidFill>
        </p:spPr>
        <p:txBody>
          <a:bodyPr wrap="square" lIns="0" tIns="0" rIns="0" bIns="0" rtlCol="0"/>
          <a:lstStyle/>
          <a:p>
            <a:endParaRPr/>
          </a:p>
        </p:txBody>
      </p:sp>
      <p:sp>
        <p:nvSpPr>
          <p:cNvPr id="24" name="object 24"/>
          <p:cNvSpPr/>
          <p:nvPr/>
        </p:nvSpPr>
        <p:spPr>
          <a:xfrm>
            <a:off x="970889"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25" name="object 25"/>
          <p:cNvSpPr/>
          <p:nvPr/>
        </p:nvSpPr>
        <p:spPr>
          <a:xfrm>
            <a:off x="1690954"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26" name="object 26"/>
          <p:cNvSpPr/>
          <p:nvPr/>
        </p:nvSpPr>
        <p:spPr>
          <a:xfrm>
            <a:off x="2411018"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FFCCCC"/>
          </a:solidFill>
        </p:spPr>
        <p:txBody>
          <a:bodyPr wrap="square" lIns="0" tIns="0" rIns="0" bIns="0" rtlCol="0"/>
          <a:lstStyle/>
          <a:p>
            <a:endParaRPr/>
          </a:p>
        </p:txBody>
      </p:sp>
      <p:sp>
        <p:nvSpPr>
          <p:cNvPr id="27" name="object 27"/>
          <p:cNvSpPr/>
          <p:nvPr/>
        </p:nvSpPr>
        <p:spPr>
          <a:xfrm>
            <a:off x="3131083"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28" name="object 28"/>
          <p:cNvSpPr/>
          <p:nvPr/>
        </p:nvSpPr>
        <p:spPr>
          <a:xfrm>
            <a:off x="3851147"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29" name="object 29"/>
          <p:cNvSpPr/>
          <p:nvPr/>
        </p:nvSpPr>
        <p:spPr>
          <a:xfrm>
            <a:off x="4571212"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FFCCCC"/>
          </a:solidFill>
        </p:spPr>
        <p:txBody>
          <a:bodyPr wrap="square" lIns="0" tIns="0" rIns="0" bIns="0" rtlCol="0"/>
          <a:lstStyle/>
          <a:p>
            <a:endParaRPr/>
          </a:p>
        </p:txBody>
      </p:sp>
      <p:sp>
        <p:nvSpPr>
          <p:cNvPr id="30" name="object 30"/>
          <p:cNvSpPr/>
          <p:nvPr/>
        </p:nvSpPr>
        <p:spPr>
          <a:xfrm>
            <a:off x="5291277" y="5402935"/>
            <a:ext cx="720090" cy="371475"/>
          </a:xfrm>
          <a:custGeom>
            <a:avLst/>
            <a:gdLst/>
            <a:ahLst/>
            <a:cxnLst/>
            <a:rect l="l" t="t" r="r" b="b"/>
            <a:pathLst>
              <a:path w="720089"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31" name="object 31"/>
          <p:cNvSpPr/>
          <p:nvPr/>
        </p:nvSpPr>
        <p:spPr>
          <a:xfrm>
            <a:off x="6011341" y="5402935"/>
            <a:ext cx="720090" cy="371475"/>
          </a:xfrm>
          <a:custGeom>
            <a:avLst/>
            <a:gdLst/>
            <a:ahLst/>
            <a:cxnLst/>
            <a:rect l="l" t="t" r="r" b="b"/>
            <a:pathLst>
              <a:path w="720090"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32" name="object 32"/>
          <p:cNvSpPr/>
          <p:nvPr/>
        </p:nvSpPr>
        <p:spPr>
          <a:xfrm>
            <a:off x="6731406" y="5402935"/>
            <a:ext cx="720090" cy="371475"/>
          </a:xfrm>
          <a:custGeom>
            <a:avLst/>
            <a:gdLst/>
            <a:ahLst/>
            <a:cxnLst/>
            <a:rect l="l" t="t" r="r" b="b"/>
            <a:pathLst>
              <a:path w="720090" h="371475">
                <a:moveTo>
                  <a:pt x="0" y="0"/>
                </a:moveTo>
                <a:lnTo>
                  <a:pt x="720064" y="0"/>
                </a:lnTo>
                <a:lnTo>
                  <a:pt x="720064" y="371475"/>
                </a:lnTo>
                <a:lnTo>
                  <a:pt x="0" y="371475"/>
                </a:lnTo>
                <a:lnTo>
                  <a:pt x="0" y="0"/>
                </a:lnTo>
                <a:close/>
              </a:path>
            </a:pathLst>
          </a:custGeom>
          <a:solidFill>
            <a:srgbClr val="FFCCCC"/>
          </a:solidFill>
        </p:spPr>
        <p:txBody>
          <a:bodyPr wrap="square" lIns="0" tIns="0" rIns="0" bIns="0" rtlCol="0"/>
          <a:lstStyle/>
          <a:p>
            <a:endParaRPr/>
          </a:p>
        </p:txBody>
      </p:sp>
      <p:sp>
        <p:nvSpPr>
          <p:cNvPr id="33" name="object 33"/>
          <p:cNvSpPr/>
          <p:nvPr/>
        </p:nvSpPr>
        <p:spPr>
          <a:xfrm>
            <a:off x="7451470" y="5402935"/>
            <a:ext cx="720090" cy="371475"/>
          </a:xfrm>
          <a:custGeom>
            <a:avLst/>
            <a:gdLst/>
            <a:ahLst/>
            <a:cxnLst/>
            <a:rect l="l" t="t" r="r" b="b"/>
            <a:pathLst>
              <a:path w="720090"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34" name="object 34"/>
          <p:cNvSpPr/>
          <p:nvPr/>
        </p:nvSpPr>
        <p:spPr>
          <a:xfrm>
            <a:off x="8171522" y="5402935"/>
            <a:ext cx="720090" cy="371475"/>
          </a:xfrm>
          <a:custGeom>
            <a:avLst/>
            <a:gdLst/>
            <a:ahLst/>
            <a:cxnLst/>
            <a:rect l="l" t="t" r="r" b="b"/>
            <a:pathLst>
              <a:path w="720090" h="371475">
                <a:moveTo>
                  <a:pt x="0" y="0"/>
                </a:moveTo>
                <a:lnTo>
                  <a:pt x="720064" y="0"/>
                </a:lnTo>
                <a:lnTo>
                  <a:pt x="720064" y="371475"/>
                </a:lnTo>
                <a:lnTo>
                  <a:pt x="0" y="371475"/>
                </a:lnTo>
                <a:lnTo>
                  <a:pt x="0" y="0"/>
                </a:lnTo>
                <a:close/>
              </a:path>
            </a:pathLst>
          </a:custGeom>
          <a:solidFill>
            <a:srgbClr val="BBE0E3"/>
          </a:solidFill>
        </p:spPr>
        <p:txBody>
          <a:bodyPr wrap="square" lIns="0" tIns="0" rIns="0" bIns="0" rtlCol="0"/>
          <a:lstStyle/>
          <a:p>
            <a:endParaRPr/>
          </a:p>
        </p:txBody>
      </p:sp>
      <p:sp>
        <p:nvSpPr>
          <p:cNvPr id="35" name="object 35"/>
          <p:cNvSpPr/>
          <p:nvPr/>
        </p:nvSpPr>
        <p:spPr>
          <a:xfrm>
            <a:off x="970889"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36" name="object 36"/>
          <p:cNvSpPr/>
          <p:nvPr/>
        </p:nvSpPr>
        <p:spPr>
          <a:xfrm>
            <a:off x="1690954"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37" name="object 37"/>
          <p:cNvSpPr/>
          <p:nvPr/>
        </p:nvSpPr>
        <p:spPr>
          <a:xfrm>
            <a:off x="2411018"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38" name="object 38"/>
          <p:cNvSpPr/>
          <p:nvPr/>
        </p:nvSpPr>
        <p:spPr>
          <a:xfrm>
            <a:off x="3131083"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39" name="object 39"/>
          <p:cNvSpPr/>
          <p:nvPr/>
        </p:nvSpPr>
        <p:spPr>
          <a:xfrm>
            <a:off x="3851147"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0" name="object 40"/>
          <p:cNvSpPr/>
          <p:nvPr/>
        </p:nvSpPr>
        <p:spPr>
          <a:xfrm>
            <a:off x="4571212"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1" name="object 41"/>
          <p:cNvSpPr/>
          <p:nvPr/>
        </p:nvSpPr>
        <p:spPr>
          <a:xfrm>
            <a:off x="5291277"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2" name="object 42"/>
          <p:cNvSpPr/>
          <p:nvPr/>
        </p:nvSpPr>
        <p:spPr>
          <a:xfrm>
            <a:off x="6011341"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3" name="object 43"/>
          <p:cNvSpPr/>
          <p:nvPr/>
        </p:nvSpPr>
        <p:spPr>
          <a:xfrm>
            <a:off x="6731406"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4" name="object 44"/>
          <p:cNvSpPr/>
          <p:nvPr/>
        </p:nvSpPr>
        <p:spPr>
          <a:xfrm>
            <a:off x="7451470"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5" name="object 45"/>
          <p:cNvSpPr/>
          <p:nvPr/>
        </p:nvSpPr>
        <p:spPr>
          <a:xfrm>
            <a:off x="8171522"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6" name="object 46"/>
          <p:cNvSpPr/>
          <p:nvPr/>
        </p:nvSpPr>
        <p:spPr>
          <a:xfrm>
            <a:off x="250825"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7" name="object 47"/>
          <p:cNvSpPr/>
          <p:nvPr/>
        </p:nvSpPr>
        <p:spPr>
          <a:xfrm>
            <a:off x="8891587" y="5396585"/>
            <a:ext cx="0" cy="384175"/>
          </a:xfrm>
          <a:custGeom>
            <a:avLst/>
            <a:gdLst/>
            <a:ahLst/>
            <a:cxnLst/>
            <a:rect l="l" t="t" r="r" b="b"/>
            <a:pathLst>
              <a:path h="384175">
                <a:moveTo>
                  <a:pt x="0" y="0"/>
                </a:moveTo>
                <a:lnTo>
                  <a:pt x="0" y="384175"/>
                </a:lnTo>
              </a:path>
            </a:pathLst>
          </a:custGeom>
          <a:ln w="12700">
            <a:solidFill>
              <a:srgbClr val="000000"/>
            </a:solidFill>
          </a:ln>
        </p:spPr>
        <p:txBody>
          <a:bodyPr wrap="square" lIns="0" tIns="0" rIns="0" bIns="0" rtlCol="0"/>
          <a:lstStyle/>
          <a:p>
            <a:endParaRPr/>
          </a:p>
        </p:txBody>
      </p:sp>
      <p:sp>
        <p:nvSpPr>
          <p:cNvPr id="48" name="object 48"/>
          <p:cNvSpPr/>
          <p:nvPr/>
        </p:nvSpPr>
        <p:spPr>
          <a:xfrm>
            <a:off x="244475" y="5402935"/>
            <a:ext cx="8653780" cy="0"/>
          </a:xfrm>
          <a:custGeom>
            <a:avLst/>
            <a:gdLst/>
            <a:ahLst/>
            <a:cxnLst/>
            <a:rect l="l" t="t" r="r" b="b"/>
            <a:pathLst>
              <a:path w="8653780">
                <a:moveTo>
                  <a:pt x="0" y="0"/>
                </a:moveTo>
                <a:lnTo>
                  <a:pt x="8653462" y="0"/>
                </a:lnTo>
              </a:path>
            </a:pathLst>
          </a:custGeom>
          <a:ln w="12700">
            <a:solidFill>
              <a:srgbClr val="000000"/>
            </a:solidFill>
          </a:ln>
        </p:spPr>
        <p:txBody>
          <a:bodyPr wrap="square" lIns="0" tIns="0" rIns="0" bIns="0" rtlCol="0"/>
          <a:lstStyle/>
          <a:p>
            <a:endParaRPr/>
          </a:p>
        </p:txBody>
      </p:sp>
      <p:sp>
        <p:nvSpPr>
          <p:cNvPr id="49" name="object 49"/>
          <p:cNvSpPr/>
          <p:nvPr/>
        </p:nvSpPr>
        <p:spPr>
          <a:xfrm>
            <a:off x="244475" y="5774408"/>
            <a:ext cx="8653780" cy="0"/>
          </a:xfrm>
          <a:custGeom>
            <a:avLst/>
            <a:gdLst/>
            <a:ahLst/>
            <a:cxnLst/>
            <a:rect l="l" t="t" r="r" b="b"/>
            <a:pathLst>
              <a:path w="8653780">
                <a:moveTo>
                  <a:pt x="0" y="0"/>
                </a:moveTo>
                <a:lnTo>
                  <a:pt x="8653462" y="0"/>
                </a:lnTo>
              </a:path>
            </a:pathLst>
          </a:custGeom>
          <a:ln w="12700">
            <a:solidFill>
              <a:srgbClr val="000000"/>
            </a:solidFill>
          </a:ln>
        </p:spPr>
        <p:txBody>
          <a:bodyPr wrap="square" lIns="0" tIns="0" rIns="0" bIns="0" rtlCol="0"/>
          <a:lstStyle/>
          <a:p>
            <a:endParaRPr/>
          </a:p>
        </p:txBody>
      </p:sp>
      <p:sp>
        <p:nvSpPr>
          <p:cNvPr id="50" name="object 50"/>
          <p:cNvSpPr txBox="1"/>
          <p:nvPr/>
        </p:nvSpPr>
        <p:spPr>
          <a:xfrm>
            <a:off x="329562" y="3984526"/>
            <a:ext cx="8427720" cy="1743710"/>
          </a:xfrm>
          <a:prstGeom prst="rect">
            <a:avLst/>
          </a:prstGeom>
        </p:spPr>
        <p:txBody>
          <a:bodyPr vert="horz" wrap="square" lIns="0" tIns="0" rIns="0" bIns="0" rtlCol="0">
            <a:spAutoFit/>
          </a:bodyPr>
          <a:lstStyle/>
          <a:p>
            <a:pPr marL="45085" marR="1059180" indent="1360170">
              <a:lnSpc>
                <a:spcPct val="107300"/>
              </a:lnSpc>
            </a:pPr>
            <a:r>
              <a:rPr sz="2800" b="1" spc="-5" dirty="0" err="1">
                <a:solidFill>
                  <a:srgbClr val="FFCC00"/>
                </a:solidFill>
                <a:latin typeface="DFKai-SB"/>
                <a:cs typeface="DFKai-SB"/>
              </a:rPr>
              <a:t>申報時間</a:t>
            </a:r>
            <a:r>
              <a:rPr sz="2800" b="1" spc="-5" dirty="0">
                <a:solidFill>
                  <a:srgbClr val="FFCC00"/>
                </a:solidFill>
                <a:latin typeface="DFKai-SB"/>
                <a:cs typeface="DFKai-SB"/>
              </a:rPr>
              <a:t>  </a:t>
            </a:r>
            <a:r>
              <a:rPr lang="zh-TW" altLang="en-US" sz="2800" b="1" spc="-5" dirty="0" smtClean="0">
                <a:solidFill>
                  <a:srgbClr val="FFCC00"/>
                </a:solidFill>
                <a:latin typeface="DFKai-SB"/>
                <a:cs typeface="DFKai-SB"/>
              </a:rPr>
              <a:t>      </a:t>
            </a:r>
            <a:r>
              <a:rPr sz="2400" b="1" dirty="0" err="1" smtClean="0">
                <a:solidFill>
                  <a:srgbClr val="FF0000"/>
                </a:solidFill>
                <a:latin typeface="DFKai-SB"/>
                <a:cs typeface="DFKai-SB"/>
              </a:rPr>
              <a:t>每年一</a:t>
            </a:r>
            <a:r>
              <a:rPr sz="2400" b="1" dirty="0" err="1">
                <a:solidFill>
                  <a:srgbClr val="FF0000"/>
                </a:solidFill>
                <a:latin typeface="DFKai-SB"/>
                <a:cs typeface="DFKai-SB"/>
              </a:rPr>
              <a:t>、四、七及十月底前申報前一季甲類物質之流向</a:t>
            </a:r>
            <a:r>
              <a:rPr sz="2400" b="1" dirty="0">
                <a:solidFill>
                  <a:srgbClr val="FF0000"/>
                </a:solidFill>
                <a:latin typeface="DFKai-SB"/>
                <a:cs typeface="DFKai-SB"/>
              </a:rPr>
              <a:t>  </a:t>
            </a:r>
            <a:r>
              <a:rPr sz="2400" b="1" spc="-5" dirty="0">
                <a:solidFill>
                  <a:srgbClr val="FF0000"/>
                </a:solidFill>
                <a:latin typeface="Times New Roman"/>
                <a:cs typeface="Times New Roman"/>
              </a:rPr>
              <a:t>(ex</a:t>
            </a:r>
            <a:r>
              <a:rPr sz="2400" b="1" spc="-5" dirty="0">
                <a:solidFill>
                  <a:srgbClr val="FF0000"/>
                </a:solidFill>
                <a:latin typeface="DFKai-SB"/>
                <a:cs typeface="DFKai-SB"/>
              </a:rPr>
              <a:t>：</a:t>
            </a:r>
            <a:r>
              <a:rPr sz="2400" b="1" spc="-5" dirty="0">
                <a:solidFill>
                  <a:srgbClr val="FF0000"/>
                </a:solidFill>
                <a:latin typeface="Times New Roman"/>
                <a:cs typeface="Times New Roman"/>
              </a:rPr>
              <a:t>105</a:t>
            </a:r>
            <a:r>
              <a:rPr sz="2400" b="1" spc="-5" dirty="0">
                <a:solidFill>
                  <a:srgbClr val="FF0000"/>
                </a:solidFill>
                <a:latin typeface="DFKai-SB"/>
                <a:cs typeface="DFKai-SB"/>
              </a:rPr>
              <a:t>年</a:t>
            </a:r>
            <a:r>
              <a:rPr sz="2400" b="1" spc="-5" dirty="0">
                <a:solidFill>
                  <a:srgbClr val="FF0000"/>
                </a:solidFill>
                <a:latin typeface="Times New Roman"/>
                <a:cs typeface="Times New Roman"/>
              </a:rPr>
              <a:t>4</a:t>
            </a:r>
            <a:r>
              <a:rPr sz="2400" b="1" spc="-5" dirty="0">
                <a:solidFill>
                  <a:srgbClr val="FF0000"/>
                </a:solidFill>
                <a:latin typeface="DFKai-SB"/>
                <a:cs typeface="DFKai-SB"/>
              </a:rPr>
              <a:t>月申報</a:t>
            </a:r>
            <a:r>
              <a:rPr sz="2400" b="1" spc="-5" dirty="0">
                <a:solidFill>
                  <a:srgbClr val="FF0000"/>
                </a:solidFill>
                <a:latin typeface="Times New Roman"/>
                <a:cs typeface="Times New Roman"/>
              </a:rPr>
              <a:t>105</a:t>
            </a:r>
            <a:r>
              <a:rPr sz="2400" b="1" spc="-5" dirty="0">
                <a:solidFill>
                  <a:srgbClr val="FF0000"/>
                </a:solidFill>
                <a:latin typeface="DFKai-SB"/>
                <a:cs typeface="DFKai-SB"/>
              </a:rPr>
              <a:t>年</a:t>
            </a:r>
            <a:r>
              <a:rPr sz="2400" b="1" spc="-5" dirty="0">
                <a:solidFill>
                  <a:srgbClr val="FF0000"/>
                </a:solidFill>
                <a:latin typeface="Times New Roman"/>
                <a:cs typeface="Times New Roman"/>
              </a:rPr>
              <a:t>1~3</a:t>
            </a:r>
            <a:r>
              <a:rPr sz="2400" b="1" spc="-5" dirty="0">
                <a:solidFill>
                  <a:srgbClr val="FF0000"/>
                </a:solidFill>
                <a:latin typeface="DFKai-SB"/>
                <a:cs typeface="DFKai-SB"/>
              </a:rPr>
              <a:t>月之甲類物質流向資料</a:t>
            </a:r>
            <a:r>
              <a:rPr sz="2400" b="1" spc="-5" dirty="0">
                <a:solidFill>
                  <a:srgbClr val="FF0000"/>
                </a:solidFill>
                <a:latin typeface="Times New Roman"/>
                <a:cs typeface="Times New Roman"/>
              </a:rPr>
              <a:t>)</a:t>
            </a:r>
            <a:endParaRPr sz="2400" b="1" dirty="0">
              <a:solidFill>
                <a:srgbClr val="FF0000"/>
              </a:solidFill>
              <a:latin typeface="Times New Roman"/>
              <a:cs typeface="Times New Roman"/>
            </a:endParaRPr>
          </a:p>
          <a:p>
            <a:pPr marL="12700">
              <a:lnSpc>
                <a:spcPct val="100000"/>
              </a:lnSpc>
              <a:spcBef>
                <a:spcPts val="1650"/>
              </a:spcBef>
              <a:tabLst>
                <a:tab pos="732155" algn="l"/>
                <a:tab pos="1452245" algn="l"/>
                <a:tab pos="2172335" algn="l"/>
                <a:tab pos="2892425" algn="l"/>
                <a:tab pos="3612515" algn="l"/>
                <a:tab pos="4332605" algn="l"/>
                <a:tab pos="5052695" algn="l"/>
                <a:tab pos="5772785" algn="l"/>
                <a:tab pos="6492875" algn="l"/>
                <a:tab pos="7212965" algn="l"/>
                <a:tab pos="7933055" algn="l"/>
              </a:tabLst>
            </a:pPr>
            <a:r>
              <a:rPr sz="1800" b="1" spc="-10" dirty="0">
                <a:solidFill>
                  <a:srgbClr val="0000FF"/>
                </a:solidFill>
                <a:latin typeface="Arial"/>
                <a:cs typeface="Arial"/>
              </a:rPr>
              <a:t>1</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2</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3</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4</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5</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6</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7</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8</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0" dirty="0">
                <a:solidFill>
                  <a:srgbClr val="0000FF"/>
                </a:solidFill>
                <a:latin typeface="Arial"/>
                <a:cs typeface="Arial"/>
              </a:rPr>
              <a:t>9</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5" dirty="0">
                <a:solidFill>
                  <a:srgbClr val="0000FF"/>
                </a:solidFill>
                <a:latin typeface="Arial"/>
                <a:cs typeface="Arial"/>
              </a:rPr>
              <a:t>1</a:t>
            </a:r>
            <a:r>
              <a:rPr sz="1800" b="1" spc="-10" dirty="0">
                <a:solidFill>
                  <a:srgbClr val="0000FF"/>
                </a:solidFill>
                <a:latin typeface="Arial"/>
                <a:cs typeface="Arial"/>
              </a:rPr>
              <a:t>0</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10" dirty="0">
                <a:solidFill>
                  <a:srgbClr val="0000FF"/>
                </a:solidFill>
                <a:latin typeface="Arial"/>
                <a:cs typeface="Arial"/>
              </a:rPr>
              <a:t>1</a:t>
            </a:r>
            <a:r>
              <a:rPr sz="1800" b="1" spc="-10" dirty="0">
                <a:solidFill>
                  <a:srgbClr val="0000FF"/>
                </a:solidFill>
                <a:latin typeface="Arial"/>
                <a:cs typeface="Arial"/>
              </a:rPr>
              <a:t>1</a:t>
            </a:r>
            <a:r>
              <a:rPr sz="1800" b="1" spc="-5" dirty="0">
                <a:solidFill>
                  <a:srgbClr val="0000FF"/>
                </a:solidFill>
                <a:latin typeface="PMingLiU"/>
                <a:cs typeface="PMingLiU"/>
              </a:rPr>
              <a:t>月</a:t>
            </a:r>
            <a:r>
              <a:rPr sz="1800" b="1" dirty="0">
                <a:solidFill>
                  <a:srgbClr val="0000FF"/>
                </a:solidFill>
                <a:latin typeface="PMingLiU"/>
                <a:cs typeface="PMingLiU"/>
              </a:rPr>
              <a:t>	</a:t>
            </a:r>
            <a:r>
              <a:rPr sz="1800" b="1" spc="-15" dirty="0">
                <a:solidFill>
                  <a:srgbClr val="0000FF"/>
                </a:solidFill>
                <a:latin typeface="Arial"/>
                <a:cs typeface="Arial"/>
              </a:rPr>
              <a:t>1</a:t>
            </a:r>
            <a:r>
              <a:rPr sz="1800" b="1" spc="-10" dirty="0">
                <a:solidFill>
                  <a:srgbClr val="0000FF"/>
                </a:solidFill>
                <a:latin typeface="Arial"/>
                <a:cs typeface="Arial"/>
              </a:rPr>
              <a:t>2</a:t>
            </a:r>
            <a:r>
              <a:rPr sz="1800" b="1" spc="-5" dirty="0">
                <a:solidFill>
                  <a:srgbClr val="0000FF"/>
                </a:solidFill>
                <a:latin typeface="PMingLiU"/>
                <a:cs typeface="PMingLiU"/>
              </a:rPr>
              <a:t>月</a:t>
            </a:r>
            <a:endParaRPr sz="1800" dirty="0">
              <a:latin typeface="PMingLiU"/>
              <a:cs typeface="PMingLiU"/>
            </a:endParaRPr>
          </a:p>
        </p:txBody>
      </p:sp>
      <p:sp>
        <p:nvSpPr>
          <p:cNvPr id="51" name="object 51"/>
          <p:cNvSpPr txBox="1"/>
          <p:nvPr/>
        </p:nvSpPr>
        <p:spPr>
          <a:xfrm>
            <a:off x="972311" y="5907023"/>
            <a:ext cx="576580" cy="433070"/>
          </a:xfrm>
          <a:prstGeom prst="rect">
            <a:avLst/>
          </a:prstGeom>
          <a:solidFill>
            <a:srgbClr val="BBE0E3"/>
          </a:solidFill>
          <a:ln w="9144">
            <a:solidFill>
              <a:srgbClr val="000000"/>
            </a:solidFill>
          </a:ln>
        </p:spPr>
        <p:txBody>
          <a:bodyPr vert="horz" wrap="square" lIns="0" tIns="65405" rIns="0" bIns="0" rtlCol="0">
            <a:spAutoFit/>
          </a:bodyPr>
          <a:lstStyle/>
          <a:p>
            <a:pPr marL="54610">
              <a:lnSpc>
                <a:spcPct val="100000"/>
              </a:lnSpc>
              <a:spcBef>
                <a:spcPts val="515"/>
              </a:spcBef>
            </a:pPr>
            <a:r>
              <a:rPr sz="1800" b="1" spc="-5" dirty="0">
                <a:latin typeface="DFKai-SB"/>
                <a:cs typeface="DFKai-SB"/>
              </a:rPr>
              <a:t>購入</a:t>
            </a:r>
            <a:endParaRPr sz="1800">
              <a:latin typeface="DFKai-SB"/>
              <a:cs typeface="DFKai-SB"/>
            </a:endParaRPr>
          </a:p>
        </p:txBody>
      </p:sp>
      <p:sp>
        <p:nvSpPr>
          <p:cNvPr id="52" name="object 52"/>
          <p:cNvSpPr txBox="1"/>
          <p:nvPr/>
        </p:nvSpPr>
        <p:spPr>
          <a:xfrm>
            <a:off x="3203448" y="5907023"/>
            <a:ext cx="576580" cy="433070"/>
          </a:xfrm>
          <a:prstGeom prst="rect">
            <a:avLst/>
          </a:prstGeom>
          <a:solidFill>
            <a:srgbClr val="BBE0E3"/>
          </a:solidFill>
          <a:ln w="9144">
            <a:solidFill>
              <a:srgbClr val="000000"/>
            </a:solidFill>
          </a:ln>
        </p:spPr>
        <p:txBody>
          <a:bodyPr vert="horz" wrap="square" lIns="0" tIns="65405" rIns="0" bIns="0" rtlCol="0">
            <a:spAutoFit/>
          </a:bodyPr>
          <a:lstStyle/>
          <a:p>
            <a:pPr marL="55244">
              <a:lnSpc>
                <a:spcPct val="100000"/>
              </a:lnSpc>
              <a:spcBef>
                <a:spcPts val="515"/>
              </a:spcBef>
            </a:pPr>
            <a:r>
              <a:rPr sz="1800" b="1" spc="-5" dirty="0">
                <a:latin typeface="DFKai-SB"/>
                <a:cs typeface="DFKai-SB"/>
              </a:rPr>
              <a:t>使用</a:t>
            </a:r>
            <a:endParaRPr sz="1800">
              <a:latin typeface="DFKai-SB"/>
              <a:cs typeface="DFKai-SB"/>
            </a:endParaRPr>
          </a:p>
        </p:txBody>
      </p:sp>
      <p:sp>
        <p:nvSpPr>
          <p:cNvPr id="53" name="object 53"/>
          <p:cNvSpPr txBox="1"/>
          <p:nvPr/>
        </p:nvSpPr>
        <p:spPr>
          <a:xfrm>
            <a:off x="3924300" y="5907023"/>
            <a:ext cx="576580" cy="433070"/>
          </a:xfrm>
          <a:prstGeom prst="rect">
            <a:avLst/>
          </a:prstGeom>
          <a:solidFill>
            <a:srgbClr val="BBE0E3"/>
          </a:solidFill>
          <a:ln w="9144">
            <a:solidFill>
              <a:srgbClr val="000000"/>
            </a:solidFill>
          </a:ln>
        </p:spPr>
        <p:txBody>
          <a:bodyPr vert="horz" wrap="square" lIns="0" tIns="65405" rIns="0" bIns="0" rtlCol="0">
            <a:spAutoFit/>
          </a:bodyPr>
          <a:lstStyle/>
          <a:p>
            <a:pPr marL="55244">
              <a:lnSpc>
                <a:spcPct val="100000"/>
              </a:lnSpc>
              <a:spcBef>
                <a:spcPts val="515"/>
              </a:spcBef>
            </a:pPr>
            <a:r>
              <a:rPr sz="1800" b="1" spc="-5" dirty="0">
                <a:latin typeface="DFKai-SB"/>
                <a:cs typeface="DFKai-SB"/>
              </a:rPr>
              <a:t>使用</a:t>
            </a:r>
            <a:endParaRPr sz="1800">
              <a:latin typeface="DFKai-SB"/>
              <a:cs typeface="DFKai-SB"/>
            </a:endParaRPr>
          </a:p>
        </p:txBody>
      </p:sp>
      <p:sp>
        <p:nvSpPr>
          <p:cNvPr id="54" name="object 54"/>
          <p:cNvSpPr/>
          <p:nvPr/>
        </p:nvSpPr>
        <p:spPr>
          <a:xfrm>
            <a:off x="252222" y="5260085"/>
            <a:ext cx="2087880" cy="1152525"/>
          </a:xfrm>
          <a:custGeom>
            <a:avLst/>
            <a:gdLst/>
            <a:ahLst/>
            <a:cxnLst/>
            <a:rect l="l" t="t" r="r" b="b"/>
            <a:pathLst>
              <a:path w="2087880" h="1152525">
                <a:moveTo>
                  <a:pt x="0" y="0"/>
                </a:moveTo>
                <a:lnTo>
                  <a:pt x="2087879" y="0"/>
                </a:lnTo>
                <a:lnTo>
                  <a:pt x="2087879" y="1152144"/>
                </a:lnTo>
                <a:lnTo>
                  <a:pt x="0" y="1152144"/>
                </a:lnTo>
                <a:lnTo>
                  <a:pt x="0" y="0"/>
                </a:lnTo>
                <a:close/>
              </a:path>
            </a:pathLst>
          </a:custGeom>
          <a:ln w="28956">
            <a:solidFill>
              <a:srgbClr val="FF0000"/>
            </a:solidFill>
          </a:ln>
        </p:spPr>
        <p:txBody>
          <a:bodyPr wrap="square" lIns="0" tIns="0" rIns="0" bIns="0" rtlCol="0"/>
          <a:lstStyle/>
          <a:p>
            <a:endParaRPr/>
          </a:p>
        </p:txBody>
      </p:sp>
      <p:sp>
        <p:nvSpPr>
          <p:cNvPr id="55" name="object 55"/>
          <p:cNvSpPr txBox="1"/>
          <p:nvPr/>
        </p:nvSpPr>
        <p:spPr>
          <a:xfrm>
            <a:off x="1691639" y="5907023"/>
            <a:ext cx="577850" cy="433070"/>
          </a:xfrm>
          <a:prstGeom prst="rect">
            <a:avLst/>
          </a:prstGeom>
          <a:solidFill>
            <a:srgbClr val="BBE0E3"/>
          </a:solidFill>
          <a:ln w="9144">
            <a:solidFill>
              <a:srgbClr val="000000"/>
            </a:solidFill>
          </a:ln>
        </p:spPr>
        <p:txBody>
          <a:bodyPr vert="horz" wrap="square" lIns="0" tIns="65405" rIns="0" bIns="0" rtlCol="0">
            <a:spAutoFit/>
          </a:bodyPr>
          <a:lstStyle/>
          <a:p>
            <a:pPr marL="55880">
              <a:lnSpc>
                <a:spcPct val="100000"/>
              </a:lnSpc>
              <a:spcBef>
                <a:spcPts val="515"/>
              </a:spcBef>
            </a:pPr>
            <a:r>
              <a:rPr sz="1800" b="1" spc="-5" dirty="0">
                <a:latin typeface="DFKai-SB"/>
                <a:cs typeface="DFKai-SB"/>
              </a:rPr>
              <a:t>貯存</a:t>
            </a:r>
            <a:endParaRPr sz="1800">
              <a:latin typeface="DFKai-SB"/>
              <a:cs typeface="DFKai-SB"/>
            </a:endParaRPr>
          </a:p>
        </p:txBody>
      </p:sp>
      <p:sp>
        <p:nvSpPr>
          <p:cNvPr id="56" name="object 56"/>
          <p:cNvSpPr/>
          <p:nvPr/>
        </p:nvSpPr>
        <p:spPr>
          <a:xfrm>
            <a:off x="2340101" y="6195821"/>
            <a:ext cx="433070" cy="0"/>
          </a:xfrm>
          <a:custGeom>
            <a:avLst/>
            <a:gdLst/>
            <a:ahLst/>
            <a:cxnLst/>
            <a:rect l="l" t="t" r="r" b="b"/>
            <a:pathLst>
              <a:path w="433069">
                <a:moveTo>
                  <a:pt x="0" y="0"/>
                </a:moveTo>
                <a:lnTo>
                  <a:pt x="432816" y="0"/>
                </a:lnTo>
              </a:path>
            </a:pathLst>
          </a:custGeom>
          <a:ln w="28956">
            <a:solidFill>
              <a:srgbClr val="FF0000"/>
            </a:solidFill>
          </a:ln>
        </p:spPr>
        <p:txBody>
          <a:bodyPr wrap="square" lIns="0" tIns="0" rIns="0" bIns="0" rtlCol="0"/>
          <a:lstStyle/>
          <a:p>
            <a:endParaRPr/>
          </a:p>
        </p:txBody>
      </p:sp>
      <p:sp>
        <p:nvSpPr>
          <p:cNvPr id="57" name="object 57"/>
          <p:cNvSpPr/>
          <p:nvPr/>
        </p:nvSpPr>
        <p:spPr>
          <a:xfrm>
            <a:off x="2772917" y="5836920"/>
            <a:ext cx="0" cy="359410"/>
          </a:xfrm>
          <a:custGeom>
            <a:avLst/>
            <a:gdLst/>
            <a:ahLst/>
            <a:cxnLst/>
            <a:rect l="l" t="t" r="r" b="b"/>
            <a:pathLst>
              <a:path h="359410">
                <a:moveTo>
                  <a:pt x="0" y="0"/>
                </a:moveTo>
                <a:lnTo>
                  <a:pt x="0" y="358901"/>
                </a:lnTo>
              </a:path>
            </a:pathLst>
          </a:custGeom>
          <a:ln w="28956">
            <a:solidFill>
              <a:srgbClr val="FF0000"/>
            </a:solidFill>
          </a:ln>
        </p:spPr>
        <p:txBody>
          <a:bodyPr wrap="square" lIns="0" tIns="0" rIns="0" bIns="0" rtlCol="0"/>
          <a:lstStyle/>
          <a:p>
            <a:endParaRPr/>
          </a:p>
        </p:txBody>
      </p:sp>
      <p:sp>
        <p:nvSpPr>
          <p:cNvPr id="58" name="object 58"/>
          <p:cNvSpPr/>
          <p:nvPr/>
        </p:nvSpPr>
        <p:spPr>
          <a:xfrm>
            <a:off x="2729483" y="5764531"/>
            <a:ext cx="86995" cy="86995"/>
          </a:xfrm>
          <a:custGeom>
            <a:avLst/>
            <a:gdLst/>
            <a:ahLst/>
            <a:cxnLst/>
            <a:rect l="l" t="t" r="r" b="b"/>
            <a:pathLst>
              <a:path w="86994" h="86995">
                <a:moveTo>
                  <a:pt x="43434" y="0"/>
                </a:moveTo>
                <a:lnTo>
                  <a:pt x="0" y="86867"/>
                </a:lnTo>
                <a:lnTo>
                  <a:pt x="86868" y="86867"/>
                </a:lnTo>
                <a:lnTo>
                  <a:pt x="43434" y="0"/>
                </a:lnTo>
                <a:close/>
              </a:path>
            </a:pathLst>
          </a:custGeom>
          <a:solidFill>
            <a:srgbClr val="FF0000"/>
          </a:solidFill>
        </p:spPr>
        <p:txBody>
          <a:bodyPr wrap="square" lIns="0" tIns="0" rIns="0" bIns="0" rtlCol="0"/>
          <a:lstStyle/>
          <a:p>
            <a:endParaRPr/>
          </a:p>
        </p:txBody>
      </p:sp>
      <p:sp>
        <p:nvSpPr>
          <p:cNvPr id="59" name="object 59"/>
          <p:cNvSpPr/>
          <p:nvPr/>
        </p:nvSpPr>
        <p:spPr>
          <a:xfrm>
            <a:off x="2411729" y="5260085"/>
            <a:ext cx="2161540" cy="1225550"/>
          </a:xfrm>
          <a:custGeom>
            <a:avLst/>
            <a:gdLst/>
            <a:ahLst/>
            <a:cxnLst/>
            <a:rect l="l" t="t" r="r" b="b"/>
            <a:pathLst>
              <a:path w="2161540" h="1225550">
                <a:moveTo>
                  <a:pt x="0" y="0"/>
                </a:moveTo>
                <a:lnTo>
                  <a:pt x="2161032" y="0"/>
                </a:lnTo>
                <a:lnTo>
                  <a:pt x="2161032" y="1225296"/>
                </a:lnTo>
                <a:lnTo>
                  <a:pt x="0" y="1225296"/>
                </a:lnTo>
                <a:lnTo>
                  <a:pt x="0" y="0"/>
                </a:lnTo>
                <a:close/>
              </a:path>
            </a:pathLst>
          </a:custGeom>
          <a:ln w="28956">
            <a:solidFill>
              <a:srgbClr val="0000FF"/>
            </a:solidFill>
          </a:ln>
        </p:spPr>
        <p:txBody>
          <a:bodyPr wrap="square" lIns="0" tIns="0" rIns="0" bIns="0" rtlCol="0"/>
          <a:lstStyle/>
          <a:p>
            <a:endParaRPr/>
          </a:p>
        </p:txBody>
      </p:sp>
      <p:sp>
        <p:nvSpPr>
          <p:cNvPr id="60" name="object 60"/>
          <p:cNvSpPr/>
          <p:nvPr/>
        </p:nvSpPr>
        <p:spPr>
          <a:xfrm>
            <a:off x="4572761" y="6195821"/>
            <a:ext cx="431800" cy="0"/>
          </a:xfrm>
          <a:custGeom>
            <a:avLst/>
            <a:gdLst/>
            <a:ahLst/>
            <a:cxnLst/>
            <a:rect l="l" t="t" r="r" b="b"/>
            <a:pathLst>
              <a:path w="431800">
                <a:moveTo>
                  <a:pt x="0" y="0"/>
                </a:moveTo>
                <a:lnTo>
                  <a:pt x="431292" y="0"/>
                </a:lnTo>
              </a:path>
            </a:pathLst>
          </a:custGeom>
          <a:ln w="28956">
            <a:solidFill>
              <a:srgbClr val="333399"/>
            </a:solidFill>
          </a:ln>
        </p:spPr>
        <p:txBody>
          <a:bodyPr wrap="square" lIns="0" tIns="0" rIns="0" bIns="0" rtlCol="0"/>
          <a:lstStyle/>
          <a:p>
            <a:endParaRPr/>
          </a:p>
        </p:txBody>
      </p:sp>
      <p:sp>
        <p:nvSpPr>
          <p:cNvPr id="61" name="object 61"/>
          <p:cNvSpPr/>
          <p:nvPr/>
        </p:nvSpPr>
        <p:spPr>
          <a:xfrm>
            <a:off x="5004053" y="5836920"/>
            <a:ext cx="0" cy="359410"/>
          </a:xfrm>
          <a:custGeom>
            <a:avLst/>
            <a:gdLst/>
            <a:ahLst/>
            <a:cxnLst/>
            <a:rect l="l" t="t" r="r" b="b"/>
            <a:pathLst>
              <a:path h="359410">
                <a:moveTo>
                  <a:pt x="0" y="0"/>
                </a:moveTo>
                <a:lnTo>
                  <a:pt x="0" y="358901"/>
                </a:lnTo>
              </a:path>
            </a:pathLst>
          </a:custGeom>
          <a:ln w="28956">
            <a:solidFill>
              <a:srgbClr val="333399"/>
            </a:solidFill>
          </a:ln>
        </p:spPr>
        <p:txBody>
          <a:bodyPr wrap="square" lIns="0" tIns="0" rIns="0" bIns="0" rtlCol="0"/>
          <a:lstStyle/>
          <a:p>
            <a:endParaRPr/>
          </a:p>
        </p:txBody>
      </p:sp>
      <p:sp>
        <p:nvSpPr>
          <p:cNvPr id="62" name="object 62"/>
          <p:cNvSpPr/>
          <p:nvPr/>
        </p:nvSpPr>
        <p:spPr>
          <a:xfrm>
            <a:off x="4960620" y="5764531"/>
            <a:ext cx="86995" cy="86995"/>
          </a:xfrm>
          <a:custGeom>
            <a:avLst/>
            <a:gdLst/>
            <a:ahLst/>
            <a:cxnLst/>
            <a:rect l="l" t="t" r="r" b="b"/>
            <a:pathLst>
              <a:path w="86995" h="86995">
                <a:moveTo>
                  <a:pt x="43434" y="0"/>
                </a:moveTo>
                <a:lnTo>
                  <a:pt x="0" y="86867"/>
                </a:lnTo>
                <a:lnTo>
                  <a:pt x="86868" y="86867"/>
                </a:lnTo>
                <a:lnTo>
                  <a:pt x="43434" y="0"/>
                </a:lnTo>
                <a:close/>
              </a:path>
            </a:pathLst>
          </a:custGeom>
          <a:solidFill>
            <a:srgbClr val="333399"/>
          </a:solidFill>
        </p:spPr>
        <p:txBody>
          <a:bodyPr wrap="square" lIns="0" tIns="0" rIns="0" bIns="0" rtlCol="0"/>
          <a:lstStyle/>
          <a:p>
            <a:endParaRPr/>
          </a:p>
        </p:txBody>
      </p:sp>
      <p:sp>
        <p:nvSpPr>
          <p:cNvPr id="63" name="object 63"/>
          <p:cNvSpPr/>
          <p:nvPr/>
        </p:nvSpPr>
        <p:spPr>
          <a:xfrm>
            <a:off x="4644390" y="5260085"/>
            <a:ext cx="2089785" cy="1295400"/>
          </a:xfrm>
          <a:custGeom>
            <a:avLst/>
            <a:gdLst/>
            <a:ahLst/>
            <a:cxnLst/>
            <a:rect l="l" t="t" r="r" b="b"/>
            <a:pathLst>
              <a:path w="2089784" h="1295400">
                <a:moveTo>
                  <a:pt x="0" y="0"/>
                </a:moveTo>
                <a:lnTo>
                  <a:pt x="2089404" y="0"/>
                </a:lnTo>
                <a:lnTo>
                  <a:pt x="2089404" y="1295400"/>
                </a:lnTo>
                <a:lnTo>
                  <a:pt x="0" y="1295400"/>
                </a:lnTo>
                <a:lnTo>
                  <a:pt x="0" y="0"/>
                </a:lnTo>
                <a:close/>
              </a:path>
            </a:pathLst>
          </a:custGeom>
          <a:ln w="28956">
            <a:solidFill>
              <a:srgbClr val="FF00FF"/>
            </a:solidFill>
          </a:ln>
        </p:spPr>
        <p:txBody>
          <a:bodyPr wrap="square" lIns="0" tIns="0" rIns="0" bIns="0" rtlCol="0"/>
          <a:lstStyle/>
          <a:p>
            <a:endParaRPr/>
          </a:p>
        </p:txBody>
      </p:sp>
      <p:sp>
        <p:nvSpPr>
          <p:cNvPr id="64" name="object 64"/>
          <p:cNvSpPr/>
          <p:nvPr/>
        </p:nvSpPr>
        <p:spPr>
          <a:xfrm>
            <a:off x="6733793" y="6268973"/>
            <a:ext cx="431800" cy="0"/>
          </a:xfrm>
          <a:custGeom>
            <a:avLst/>
            <a:gdLst/>
            <a:ahLst/>
            <a:cxnLst/>
            <a:rect l="l" t="t" r="r" b="b"/>
            <a:pathLst>
              <a:path w="431800">
                <a:moveTo>
                  <a:pt x="0" y="0"/>
                </a:moveTo>
                <a:lnTo>
                  <a:pt x="431292" y="0"/>
                </a:lnTo>
              </a:path>
            </a:pathLst>
          </a:custGeom>
          <a:ln w="28956">
            <a:solidFill>
              <a:srgbClr val="FF00FF"/>
            </a:solidFill>
          </a:ln>
        </p:spPr>
        <p:txBody>
          <a:bodyPr wrap="square" lIns="0" tIns="0" rIns="0" bIns="0" rtlCol="0"/>
          <a:lstStyle/>
          <a:p>
            <a:endParaRPr/>
          </a:p>
        </p:txBody>
      </p:sp>
      <p:sp>
        <p:nvSpPr>
          <p:cNvPr id="65" name="object 65"/>
          <p:cNvSpPr/>
          <p:nvPr/>
        </p:nvSpPr>
        <p:spPr>
          <a:xfrm>
            <a:off x="7165085" y="5910071"/>
            <a:ext cx="0" cy="359410"/>
          </a:xfrm>
          <a:custGeom>
            <a:avLst/>
            <a:gdLst/>
            <a:ahLst/>
            <a:cxnLst/>
            <a:rect l="l" t="t" r="r" b="b"/>
            <a:pathLst>
              <a:path h="359410">
                <a:moveTo>
                  <a:pt x="0" y="0"/>
                </a:moveTo>
                <a:lnTo>
                  <a:pt x="0" y="358901"/>
                </a:lnTo>
              </a:path>
            </a:pathLst>
          </a:custGeom>
          <a:ln w="28956">
            <a:solidFill>
              <a:srgbClr val="FF00FF"/>
            </a:solidFill>
          </a:ln>
        </p:spPr>
        <p:txBody>
          <a:bodyPr wrap="square" lIns="0" tIns="0" rIns="0" bIns="0" rtlCol="0"/>
          <a:lstStyle/>
          <a:p>
            <a:endParaRPr/>
          </a:p>
        </p:txBody>
      </p:sp>
      <p:sp>
        <p:nvSpPr>
          <p:cNvPr id="66" name="object 66"/>
          <p:cNvSpPr/>
          <p:nvPr/>
        </p:nvSpPr>
        <p:spPr>
          <a:xfrm>
            <a:off x="7121652" y="5837684"/>
            <a:ext cx="86995" cy="86995"/>
          </a:xfrm>
          <a:custGeom>
            <a:avLst/>
            <a:gdLst/>
            <a:ahLst/>
            <a:cxnLst/>
            <a:rect l="l" t="t" r="r" b="b"/>
            <a:pathLst>
              <a:path w="86995" h="86995">
                <a:moveTo>
                  <a:pt x="43434" y="0"/>
                </a:moveTo>
                <a:lnTo>
                  <a:pt x="0" y="86867"/>
                </a:lnTo>
                <a:lnTo>
                  <a:pt x="86868" y="86867"/>
                </a:lnTo>
                <a:lnTo>
                  <a:pt x="43434" y="0"/>
                </a:lnTo>
                <a:close/>
              </a:path>
            </a:pathLst>
          </a:custGeom>
          <a:solidFill>
            <a:srgbClr val="FF00FF"/>
          </a:solidFill>
        </p:spPr>
        <p:txBody>
          <a:bodyPr wrap="square" lIns="0" tIns="0" rIns="0" bIns="0" rtlCol="0"/>
          <a:lstStyle/>
          <a:p>
            <a:endParaRPr/>
          </a:p>
        </p:txBody>
      </p:sp>
      <p:sp>
        <p:nvSpPr>
          <p:cNvPr id="67" name="object 67"/>
          <p:cNvSpPr/>
          <p:nvPr/>
        </p:nvSpPr>
        <p:spPr>
          <a:xfrm>
            <a:off x="5399532" y="5812535"/>
            <a:ext cx="577850" cy="431800"/>
          </a:xfrm>
          <a:custGeom>
            <a:avLst/>
            <a:gdLst/>
            <a:ahLst/>
            <a:cxnLst/>
            <a:rect l="l" t="t" r="r" b="b"/>
            <a:pathLst>
              <a:path w="577850" h="431800">
                <a:moveTo>
                  <a:pt x="0" y="0"/>
                </a:moveTo>
                <a:lnTo>
                  <a:pt x="577596" y="0"/>
                </a:lnTo>
                <a:lnTo>
                  <a:pt x="577596" y="431292"/>
                </a:lnTo>
                <a:lnTo>
                  <a:pt x="0" y="431292"/>
                </a:lnTo>
                <a:lnTo>
                  <a:pt x="0" y="0"/>
                </a:lnTo>
                <a:close/>
              </a:path>
            </a:pathLst>
          </a:custGeom>
          <a:solidFill>
            <a:srgbClr val="BBE0E3"/>
          </a:solidFill>
        </p:spPr>
        <p:txBody>
          <a:bodyPr wrap="square" lIns="0" tIns="0" rIns="0" bIns="0" rtlCol="0"/>
          <a:lstStyle/>
          <a:p>
            <a:endParaRPr/>
          </a:p>
        </p:txBody>
      </p:sp>
      <p:sp>
        <p:nvSpPr>
          <p:cNvPr id="68" name="object 68"/>
          <p:cNvSpPr/>
          <p:nvPr/>
        </p:nvSpPr>
        <p:spPr>
          <a:xfrm>
            <a:off x="5399532" y="5812535"/>
            <a:ext cx="577850" cy="431800"/>
          </a:xfrm>
          <a:custGeom>
            <a:avLst/>
            <a:gdLst/>
            <a:ahLst/>
            <a:cxnLst/>
            <a:rect l="l" t="t" r="r" b="b"/>
            <a:pathLst>
              <a:path w="577850" h="431800">
                <a:moveTo>
                  <a:pt x="0" y="0"/>
                </a:moveTo>
                <a:lnTo>
                  <a:pt x="577596" y="0"/>
                </a:lnTo>
                <a:lnTo>
                  <a:pt x="577596" y="431292"/>
                </a:lnTo>
                <a:lnTo>
                  <a:pt x="0" y="431292"/>
                </a:lnTo>
                <a:lnTo>
                  <a:pt x="0" y="0"/>
                </a:lnTo>
                <a:close/>
              </a:path>
            </a:pathLst>
          </a:custGeom>
          <a:ln w="9144">
            <a:solidFill>
              <a:srgbClr val="000000"/>
            </a:solidFill>
          </a:ln>
        </p:spPr>
        <p:txBody>
          <a:bodyPr wrap="square" lIns="0" tIns="0" rIns="0" bIns="0" rtlCol="0"/>
          <a:lstStyle/>
          <a:p>
            <a:endParaRPr/>
          </a:p>
        </p:txBody>
      </p:sp>
      <p:sp>
        <p:nvSpPr>
          <p:cNvPr id="69" name="object 69"/>
          <p:cNvSpPr txBox="1"/>
          <p:nvPr/>
        </p:nvSpPr>
        <p:spPr>
          <a:xfrm>
            <a:off x="5446458" y="5882104"/>
            <a:ext cx="482600" cy="287020"/>
          </a:xfrm>
          <a:prstGeom prst="rect">
            <a:avLst/>
          </a:prstGeom>
        </p:spPr>
        <p:txBody>
          <a:bodyPr vert="horz" wrap="square" lIns="0" tIns="0" rIns="0" bIns="0" rtlCol="0">
            <a:spAutoFit/>
          </a:bodyPr>
          <a:lstStyle/>
          <a:p>
            <a:pPr marL="12700">
              <a:lnSpc>
                <a:spcPct val="100000"/>
              </a:lnSpc>
            </a:pPr>
            <a:r>
              <a:rPr sz="1800" b="1" spc="-5" dirty="0">
                <a:latin typeface="DFKai-SB"/>
                <a:cs typeface="DFKai-SB"/>
              </a:rPr>
              <a:t>進口</a:t>
            </a:r>
            <a:endParaRPr sz="1800">
              <a:latin typeface="DFKai-SB"/>
              <a:cs typeface="DFKai-SB"/>
            </a:endParaRPr>
          </a:p>
        </p:txBody>
      </p:sp>
      <p:sp>
        <p:nvSpPr>
          <p:cNvPr id="70" name="object 70"/>
          <p:cNvSpPr/>
          <p:nvPr/>
        </p:nvSpPr>
        <p:spPr>
          <a:xfrm>
            <a:off x="6120384" y="5836920"/>
            <a:ext cx="576580" cy="431800"/>
          </a:xfrm>
          <a:custGeom>
            <a:avLst/>
            <a:gdLst/>
            <a:ahLst/>
            <a:cxnLst/>
            <a:rect l="l" t="t" r="r" b="b"/>
            <a:pathLst>
              <a:path w="576579" h="431800">
                <a:moveTo>
                  <a:pt x="0" y="0"/>
                </a:moveTo>
                <a:lnTo>
                  <a:pt x="576071" y="0"/>
                </a:lnTo>
                <a:lnTo>
                  <a:pt x="576071" y="431291"/>
                </a:lnTo>
                <a:lnTo>
                  <a:pt x="0" y="431291"/>
                </a:lnTo>
                <a:lnTo>
                  <a:pt x="0" y="0"/>
                </a:lnTo>
                <a:close/>
              </a:path>
            </a:pathLst>
          </a:custGeom>
          <a:solidFill>
            <a:srgbClr val="BBE0E3"/>
          </a:solidFill>
        </p:spPr>
        <p:txBody>
          <a:bodyPr wrap="square" lIns="0" tIns="0" rIns="0" bIns="0" rtlCol="0"/>
          <a:lstStyle/>
          <a:p>
            <a:endParaRPr/>
          </a:p>
        </p:txBody>
      </p:sp>
      <p:sp>
        <p:nvSpPr>
          <p:cNvPr id="71" name="object 71"/>
          <p:cNvSpPr/>
          <p:nvPr/>
        </p:nvSpPr>
        <p:spPr>
          <a:xfrm>
            <a:off x="6120384" y="5836920"/>
            <a:ext cx="576580" cy="431800"/>
          </a:xfrm>
          <a:custGeom>
            <a:avLst/>
            <a:gdLst/>
            <a:ahLst/>
            <a:cxnLst/>
            <a:rect l="l" t="t" r="r" b="b"/>
            <a:pathLst>
              <a:path w="576579" h="431800">
                <a:moveTo>
                  <a:pt x="0" y="0"/>
                </a:moveTo>
                <a:lnTo>
                  <a:pt x="576071" y="0"/>
                </a:lnTo>
                <a:lnTo>
                  <a:pt x="576071" y="431291"/>
                </a:lnTo>
                <a:lnTo>
                  <a:pt x="0" y="431291"/>
                </a:lnTo>
                <a:lnTo>
                  <a:pt x="0" y="0"/>
                </a:lnTo>
                <a:close/>
              </a:path>
            </a:pathLst>
          </a:custGeom>
          <a:ln w="9144">
            <a:solidFill>
              <a:srgbClr val="000000"/>
            </a:solidFill>
          </a:ln>
        </p:spPr>
        <p:txBody>
          <a:bodyPr wrap="square" lIns="0" tIns="0" rIns="0" bIns="0" rtlCol="0"/>
          <a:lstStyle/>
          <a:p>
            <a:endParaRPr/>
          </a:p>
        </p:txBody>
      </p:sp>
      <p:sp>
        <p:nvSpPr>
          <p:cNvPr id="72" name="object 72"/>
          <p:cNvSpPr/>
          <p:nvPr/>
        </p:nvSpPr>
        <p:spPr>
          <a:xfrm>
            <a:off x="6806945" y="5260085"/>
            <a:ext cx="2047239" cy="1295400"/>
          </a:xfrm>
          <a:custGeom>
            <a:avLst/>
            <a:gdLst/>
            <a:ahLst/>
            <a:cxnLst/>
            <a:rect l="l" t="t" r="r" b="b"/>
            <a:pathLst>
              <a:path w="2047240" h="1295400">
                <a:moveTo>
                  <a:pt x="0" y="0"/>
                </a:moveTo>
                <a:lnTo>
                  <a:pt x="2046731" y="0"/>
                </a:lnTo>
                <a:lnTo>
                  <a:pt x="2046731" y="1295400"/>
                </a:lnTo>
                <a:lnTo>
                  <a:pt x="0" y="1295400"/>
                </a:lnTo>
                <a:lnTo>
                  <a:pt x="0" y="0"/>
                </a:lnTo>
                <a:close/>
              </a:path>
            </a:pathLst>
          </a:custGeom>
          <a:ln w="32004">
            <a:solidFill>
              <a:srgbClr val="FF6600"/>
            </a:solidFill>
          </a:ln>
        </p:spPr>
        <p:txBody>
          <a:bodyPr wrap="square" lIns="0" tIns="0" rIns="0" bIns="0" rtlCol="0"/>
          <a:lstStyle/>
          <a:p>
            <a:endParaRPr/>
          </a:p>
        </p:txBody>
      </p:sp>
      <p:sp>
        <p:nvSpPr>
          <p:cNvPr id="73" name="object 73"/>
          <p:cNvSpPr/>
          <p:nvPr/>
        </p:nvSpPr>
        <p:spPr>
          <a:xfrm>
            <a:off x="7957566" y="6555485"/>
            <a:ext cx="0" cy="144780"/>
          </a:xfrm>
          <a:custGeom>
            <a:avLst/>
            <a:gdLst/>
            <a:ahLst/>
            <a:cxnLst/>
            <a:rect l="l" t="t" r="r" b="b"/>
            <a:pathLst>
              <a:path h="144779">
                <a:moveTo>
                  <a:pt x="0" y="0"/>
                </a:moveTo>
                <a:lnTo>
                  <a:pt x="0" y="144462"/>
                </a:lnTo>
              </a:path>
            </a:pathLst>
          </a:custGeom>
          <a:ln w="28956">
            <a:solidFill>
              <a:srgbClr val="FF6600"/>
            </a:solidFill>
          </a:ln>
        </p:spPr>
        <p:txBody>
          <a:bodyPr wrap="square" lIns="0" tIns="0" rIns="0" bIns="0" rtlCol="0"/>
          <a:lstStyle/>
          <a:p>
            <a:endParaRPr/>
          </a:p>
        </p:txBody>
      </p:sp>
      <p:sp>
        <p:nvSpPr>
          <p:cNvPr id="74" name="object 74"/>
          <p:cNvSpPr/>
          <p:nvPr/>
        </p:nvSpPr>
        <p:spPr>
          <a:xfrm>
            <a:off x="611886" y="6700266"/>
            <a:ext cx="7343775" cy="0"/>
          </a:xfrm>
          <a:custGeom>
            <a:avLst/>
            <a:gdLst/>
            <a:ahLst/>
            <a:cxnLst/>
            <a:rect l="l" t="t" r="r" b="b"/>
            <a:pathLst>
              <a:path w="7343775">
                <a:moveTo>
                  <a:pt x="7343775" y="0"/>
                </a:moveTo>
                <a:lnTo>
                  <a:pt x="0" y="0"/>
                </a:lnTo>
              </a:path>
            </a:pathLst>
          </a:custGeom>
          <a:ln w="28956">
            <a:solidFill>
              <a:srgbClr val="FF6600"/>
            </a:solidFill>
          </a:ln>
        </p:spPr>
        <p:txBody>
          <a:bodyPr wrap="square" lIns="0" tIns="0" rIns="0" bIns="0" rtlCol="0"/>
          <a:lstStyle/>
          <a:p>
            <a:endParaRPr/>
          </a:p>
        </p:txBody>
      </p:sp>
      <p:sp>
        <p:nvSpPr>
          <p:cNvPr id="75" name="object 75"/>
          <p:cNvSpPr txBox="1"/>
          <p:nvPr/>
        </p:nvSpPr>
        <p:spPr>
          <a:xfrm>
            <a:off x="6167158" y="5905915"/>
            <a:ext cx="1951355" cy="359410"/>
          </a:xfrm>
          <a:prstGeom prst="rect">
            <a:avLst/>
          </a:prstGeom>
        </p:spPr>
        <p:txBody>
          <a:bodyPr vert="horz" wrap="square" lIns="0" tIns="0" rIns="0" bIns="0" rtlCol="0">
            <a:spAutoFit/>
          </a:bodyPr>
          <a:lstStyle/>
          <a:p>
            <a:pPr marL="12700">
              <a:lnSpc>
                <a:spcPct val="100000"/>
              </a:lnSpc>
              <a:tabLst>
                <a:tab pos="1433195" algn="l"/>
              </a:tabLst>
            </a:pPr>
            <a:r>
              <a:rPr sz="1800" b="1" spc="-5" dirty="0">
                <a:latin typeface="DFKai-SB"/>
                <a:cs typeface="DFKai-SB"/>
              </a:rPr>
              <a:t>販售	製造</a:t>
            </a:r>
            <a:endParaRPr sz="1800">
              <a:latin typeface="DFKai-SB"/>
              <a:cs typeface="DFKai-SB"/>
            </a:endParaRPr>
          </a:p>
        </p:txBody>
      </p:sp>
      <p:sp>
        <p:nvSpPr>
          <p:cNvPr id="76" name="object 76"/>
          <p:cNvSpPr txBox="1"/>
          <p:nvPr/>
        </p:nvSpPr>
        <p:spPr>
          <a:xfrm>
            <a:off x="8215883" y="5836920"/>
            <a:ext cx="576580" cy="431800"/>
          </a:xfrm>
          <a:prstGeom prst="rect">
            <a:avLst/>
          </a:prstGeom>
          <a:solidFill>
            <a:srgbClr val="BBE0E3"/>
          </a:solidFill>
          <a:ln w="9144">
            <a:solidFill>
              <a:srgbClr val="000000"/>
            </a:solidFill>
          </a:ln>
        </p:spPr>
        <p:txBody>
          <a:bodyPr vert="horz" wrap="square" lIns="0" tIns="64135" rIns="0" bIns="0" rtlCol="0">
            <a:spAutoFit/>
          </a:bodyPr>
          <a:lstStyle/>
          <a:p>
            <a:pPr marL="54610">
              <a:lnSpc>
                <a:spcPct val="100000"/>
              </a:lnSpc>
              <a:spcBef>
                <a:spcPts val="505"/>
              </a:spcBef>
            </a:pPr>
            <a:r>
              <a:rPr sz="1800" b="1" spc="-5" dirty="0">
                <a:latin typeface="DFKai-SB"/>
                <a:cs typeface="DFKai-SB"/>
              </a:rPr>
              <a:t>出口</a:t>
            </a:r>
            <a:endParaRPr sz="1800">
              <a:latin typeface="DFKai-SB"/>
              <a:cs typeface="DFKai-SB"/>
            </a:endParaRPr>
          </a:p>
        </p:txBody>
      </p:sp>
      <p:sp>
        <p:nvSpPr>
          <p:cNvPr id="77" name="object 77"/>
          <p:cNvSpPr/>
          <p:nvPr/>
        </p:nvSpPr>
        <p:spPr>
          <a:xfrm>
            <a:off x="614933" y="5793196"/>
            <a:ext cx="0" cy="908050"/>
          </a:xfrm>
          <a:custGeom>
            <a:avLst/>
            <a:gdLst/>
            <a:ahLst/>
            <a:cxnLst/>
            <a:rect l="l" t="t" r="r" b="b"/>
            <a:pathLst>
              <a:path h="908050">
                <a:moveTo>
                  <a:pt x="0" y="0"/>
                </a:moveTo>
                <a:lnTo>
                  <a:pt x="0" y="907961"/>
                </a:lnTo>
              </a:path>
            </a:pathLst>
          </a:custGeom>
          <a:ln w="28956">
            <a:solidFill>
              <a:srgbClr val="FF6600"/>
            </a:solidFill>
          </a:ln>
        </p:spPr>
        <p:txBody>
          <a:bodyPr wrap="square" lIns="0" tIns="0" rIns="0" bIns="0" rtlCol="0"/>
          <a:lstStyle/>
          <a:p>
            <a:endParaRPr/>
          </a:p>
        </p:txBody>
      </p:sp>
      <p:sp>
        <p:nvSpPr>
          <p:cNvPr id="78" name="object 78"/>
          <p:cNvSpPr/>
          <p:nvPr/>
        </p:nvSpPr>
        <p:spPr>
          <a:xfrm>
            <a:off x="564266" y="5793199"/>
            <a:ext cx="101600" cy="86995"/>
          </a:xfrm>
          <a:custGeom>
            <a:avLst/>
            <a:gdLst/>
            <a:ahLst/>
            <a:cxnLst/>
            <a:rect l="l" t="t" r="r" b="b"/>
            <a:pathLst>
              <a:path w="101600" h="86995">
                <a:moveTo>
                  <a:pt x="0" y="86868"/>
                </a:moveTo>
                <a:lnTo>
                  <a:pt x="50673" y="0"/>
                </a:lnTo>
                <a:lnTo>
                  <a:pt x="101346" y="86868"/>
                </a:lnTo>
              </a:path>
            </a:pathLst>
          </a:custGeom>
          <a:ln w="28956">
            <a:solidFill>
              <a:srgbClr val="FF6600"/>
            </a:solidFill>
          </a:ln>
        </p:spPr>
        <p:txBody>
          <a:bodyPr wrap="square" lIns="0" tIns="0" rIns="0" bIns="0" rtlCol="0"/>
          <a:lstStyle/>
          <a:p>
            <a:endParaRPr/>
          </a:p>
        </p:txBody>
      </p:sp>
      <p:sp>
        <p:nvSpPr>
          <p:cNvPr id="3" name="投影片編號版面配置區 2"/>
          <p:cNvSpPr>
            <a:spLocks noGrp="1"/>
          </p:cNvSpPr>
          <p:nvPr>
            <p:ph type="sldNum" sz="quarter" idx="12"/>
          </p:nvPr>
        </p:nvSpPr>
        <p:spPr>
          <a:xfrm>
            <a:off x="7110101" y="6362236"/>
            <a:ext cx="2142419" cy="246797"/>
          </a:xfrm>
        </p:spPr>
        <p:txBody>
          <a:bodyPr/>
          <a:lstStyle/>
          <a:p>
            <a:fld id="{A36E6B7E-3405-4ABC-8F0A-11CAAA034E4E}" type="slidenum">
              <a:rPr lang="zh-TW" altLang="en-US" smtClean="0"/>
              <a:pPr/>
              <a:t>33</a:t>
            </a:fld>
            <a:endParaRPr lang="zh-TW" altLang="en-US" dirty="0"/>
          </a:p>
        </p:txBody>
      </p:sp>
    </p:spTree>
    <p:extLst>
      <p:ext uri="{BB962C8B-B14F-4D97-AF65-F5344CB8AC3E}">
        <p14:creationId xmlns:p14="http://schemas.microsoft.com/office/powerpoint/2010/main" val="3764888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500034" y="142852"/>
            <a:ext cx="8229600" cy="492443"/>
          </a:xfrm>
          <a:prstGeom prst="rect">
            <a:avLst/>
          </a:prstGeom>
        </p:spPr>
        <p:txBody>
          <a:bodyPr vert="horz" wrap="square" lIns="0" tIns="0" rIns="0" bIns="0" rtlCol="0">
            <a:spAutoFit/>
          </a:bodyPr>
          <a:lstStyle/>
          <a:p>
            <a:pPr>
              <a:lnSpc>
                <a:spcPct val="100000"/>
              </a:lnSpc>
            </a:pPr>
            <a:r>
              <a:rPr sz="3200" spc="-5" dirty="0" smtClean="0"/>
              <a:t>甲類先驅化學品申報作業</a:t>
            </a:r>
            <a:r>
              <a:rPr sz="3200" spc="-5" dirty="0">
                <a:latin typeface="Times New Roman"/>
                <a:cs typeface="Times New Roman"/>
              </a:rPr>
              <a:t>(</a:t>
            </a:r>
            <a:r>
              <a:rPr sz="3200" spc="-5" dirty="0"/>
              <a:t>續</a:t>
            </a:r>
            <a:r>
              <a:rPr sz="3200" spc="-5" dirty="0">
                <a:latin typeface="Times New Roman"/>
                <a:cs typeface="Times New Roman"/>
              </a:rPr>
              <a:t>)</a:t>
            </a:r>
          </a:p>
        </p:txBody>
      </p:sp>
      <p:sp>
        <p:nvSpPr>
          <p:cNvPr id="8" name="object 8"/>
          <p:cNvSpPr/>
          <p:nvPr/>
        </p:nvSpPr>
        <p:spPr>
          <a:xfrm>
            <a:off x="1135632" y="765809"/>
            <a:ext cx="3115310" cy="393700"/>
          </a:xfrm>
          <a:custGeom>
            <a:avLst/>
            <a:gdLst/>
            <a:ahLst/>
            <a:cxnLst/>
            <a:rect l="l" t="t" r="r" b="b"/>
            <a:pathLst>
              <a:path w="3115310" h="393700">
                <a:moveTo>
                  <a:pt x="3049524" y="0"/>
                </a:moveTo>
                <a:lnTo>
                  <a:pt x="65532" y="0"/>
                </a:lnTo>
                <a:lnTo>
                  <a:pt x="40022" y="5149"/>
                </a:lnTo>
                <a:lnTo>
                  <a:pt x="19192" y="19192"/>
                </a:lnTo>
                <a:lnTo>
                  <a:pt x="5149" y="40022"/>
                </a:lnTo>
                <a:lnTo>
                  <a:pt x="0" y="65532"/>
                </a:lnTo>
                <a:lnTo>
                  <a:pt x="0" y="327660"/>
                </a:lnTo>
                <a:lnTo>
                  <a:pt x="5149" y="353169"/>
                </a:lnTo>
                <a:lnTo>
                  <a:pt x="19192" y="373999"/>
                </a:lnTo>
                <a:lnTo>
                  <a:pt x="40022" y="388042"/>
                </a:lnTo>
                <a:lnTo>
                  <a:pt x="65532" y="393192"/>
                </a:lnTo>
                <a:lnTo>
                  <a:pt x="3049524" y="393192"/>
                </a:lnTo>
                <a:lnTo>
                  <a:pt x="3075033" y="388042"/>
                </a:lnTo>
                <a:lnTo>
                  <a:pt x="3095863" y="373999"/>
                </a:lnTo>
                <a:lnTo>
                  <a:pt x="3109906" y="353169"/>
                </a:lnTo>
                <a:lnTo>
                  <a:pt x="3115056" y="327660"/>
                </a:lnTo>
                <a:lnTo>
                  <a:pt x="3115056" y="65532"/>
                </a:lnTo>
                <a:lnTo>
                  <a:pt x="3109906" y="40022"/>
                </a:lnTo>
                <a:lnTo>
                  <a:pt x="3095863" y="19192"/>
                </a:lnTo>
                <a:lnTo>
                  <a:pt x="3075033" y="5149"/>
                </a:lnTo>
                <a:lnTo>
                  <a:pt x="3049524" y="0"/>
                </a:lnTo>
                <a:close/>
              </a:path>
            </a:pathLst>
          </a:custGeom>
          <a:solidFill>
            <a:srgbClr val="FFFFCC"/>
          </a:solidFill>
        </p:spPr>
        <p:txBody>
          <a:bodyPr wrap="square" lIns="0" tIns="0" rIns="0" bIns="0" rtlCol="0"/>
          <a:lstStyle/>
          <a:p>
            <a:endParaRPr/>
          </a:p>
        </p:txBody>
      </p:sp>
      <p:sp>
        <p:nvSpPr>
          <p:cNvPr id="9" name="object 9"/>
          <p:cNvSpPr/>
          <p:nvPr/>
        </p:nvSpPr>
        <p:spPr>
          <a:xfrm>
            <a:off x="1120418" y="796291"/>
            <a:ext cx="3115310" cy="393700"/>
          </a:xfrm>
          <a:custGeom>
            <a:avLst/>
            <a:gdLst/>
            <a:ahLst/>
            <a:cxnLst/>
            <a:rect l="l" t="t" r="r" b="b"/>
            <a:pathLst>
              <a:path w="3115310" h="393700">
                <a:moveTo>
                  <a:pt x="0" y="65532"/>
                </a:moveTo>
                <a:lnTo>
                  <a:pt x="5149" y="40022"/>
                </a:lnTo>
                <a:lnTo>
                  <a:pt x="19192" y="19192"/>
                </a:lnTo>
                <a:lnTo>
                  <a:pt x="40022" y="5149"/>
                </a:lnTo>
                <a:lnTo>
                  <a:pt x="65532" y="0"/>
                </a:lnTo>
                <a:lnTo>
                  <a:pt x="3049524" y="0"/>
                </a:lnTo>
                <a:lnTo>
                  <a:pt x="3075033" y="5149"/>
                </a:lnTo>
                <a:lnTo>
                  <a:pt x="3095863" y="19192"/>
                </a:lnTo>
                <a:lnTo>
                  <a:pt x="3109906" y="40022"/>
                </a:lnTo>
                <a:lnTo>
                  <a:pt x="3115056" y="65532"/>
                </a:lnTo>
                <a:lnTo>
                  <a:pt x="3115056" y="327660"/>
                </a:lnTo>
                <a:lnTo>
                  <a:pt x="3109906" y="353169"/>
                </a:lnTo>
                <a:lnTo>
                  <a:pt x="3095863" y="373999"/>
                </a:lnTo>
                <a:lnTo>
                  <a:pt x="3075033" y="388042"/>
                </a:lnTo>
                <a:lnTo>
                  <a:pt x="3049524" y="393192"/>
                </a:lnTo>
                <a:lnTo>
                  <a:pt x="65532" y="393192"/>
                </a:lnTo>
                <a:lnTo>
                  <a:pt x="40022" y="388042"/>
                </a:lnTo>
                <a:lnTo>
                  <a:pt x="19192" y="373999"/>
                </a:lnTo>
                <a:lnTo>
                  <a:pt x="5149" y="353169"/>
                </a:lnTo>
                <a:lnTo>
                  <a:pt x="0" y="327660"/>
                </a:lnTo>
                <a:lnTo>
                  <a:pt x="0" y="65532"/>
                </a:lnTo>
                <a:close/>
              </a:path>
            </a:pathLst>
          </a:custGeom>
          <a:ln w="25908">
            <a:solidFill>
              <a:srgbClr val="23236F"/>
            </a:solidFill>
          </a:ln>
        </p:spPr>
        <p:txBody>
          <a:bodyPr wrap="square" lIns="0" tIns="0" rIns="0" bIns="0" rtlCol="0"/>
          <a:lstStyle/>
          <a:p>
            <a:endParaRPr/>
          </a:p>
        </p:txBody>
      </p:sp>
      <p:sp>
        <p:nvSpPr>
          <p:cNvPr id="10" name="object 10"/>
          <p:cNvSpPr/>
          <p:nvPr/>
        </p:nvSpPr>
        <p:spPr>
          <a:xfrm>
            <a:off x="828294" y="1744217"/>
            <a:ext cx="7705344" cy="216865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28294" y="1744217"/>
            <a:ext cx="7705725" cy="2169160"/>
          </a:xfrm>
          <a:custGeom>
            <a:avLst/>
            <a:gdLst/>
            <a:ahLst/>
            <a:cxnLst/>
            <a:rect l="l" t="t" r="r" b="b"/>
            <a:pathLst>
              <a:path w="7705725" h="2169160">
                <a:moveTo>
                  <a:pt x="0" y="163563"/>
                </a:moveTo>
                <a:lnTo>
                  <a:pt x="5842" y="120081"/>
                </a:lnTo>
                <a:lnTo>
                  <a:pt x="22330" y="81009"/>
                </a:lnTo>
                <a:lnTo>
                  <a:pt x="47905" y="47905"/>
                </a:lnTo>
                <a:lnTo>
                  <a:pt x="81009" y="22330"/>
                </a:lnTo>
                <a:lnTo>
                  <a:pt x="120081" y="5842"/>
                </a:lnTo>
                <a:lnTo>
                  <a:pt x="163563" y="0"/>
                </a:lnTo>
                <a:lnTo>
                  <a:pt x="7541780" y="0"/>
                </a:lnTo>
                <a:lnTo>
                  <a:pt x="7585262" y="5842"/>
                </a:lnTo>
                <a:lnTo>
                  <a:pt x="7624334" y="22330"/>
                </a:lnTo>
                <a:lnTo>
                  <a:pt x="7657438" y="47905"/>
                </a:lnTo>
                <a:lnTo>
                  <a:pt x="7683013" y="81009"/>
                </a:lnTo>
                <a:lnTo>
                  <a:pt x="7699501" y="120081"/>
                </a:lnTo>
                <a:lnTo>
                  <a:pt x="7705344" y="163563"/>
                </a:lnTo>
                <a:lnTo>
                  <a:pt x="7705344" y="2005088"/>
                </a:lnTo>
                <a:lnTo>
                  <a:pt x="7699501" y="2048570"/>
                </a:lnTo>
                <a:lnTo>
                  <a:pt x="7683013" y="2087642"/>
                </a:lnTo>
                <a:lnTo>
                  <a:pt x="7657438" y="2120746"/>
                </a:lnTo>
                <a:lnTo>
                  <a:pt x="7624334" y="2146321"/>
                </a:lnTo>
                <a:lnTo>
                  <a:pt x="7585262" y="2162809"/>
                </a:lnTo>
                <a:lnTo>
                  <a:pt x="7541780" y="2168652"/>
                </a:lnTo>
                <a:lnTo>
                  <a:pt x="163563" y="2168652"/>
                </a:lnTo>
                <a:lnTo>
                  <a:pt x="120081" y="2162809"/>
                </a:lnTo>
                <a:lnTo>
                  <a:pt x="81009" y="2146321"/>
                </a:lnTo>
                <a:lnTo>
                  <a:pt x="47905" y="2120746"/>
                </a:lnTo>
                <a:lnTo>
                  <a:pt x="22330" y="2087642"/>
                </a:lnTo>
                <a:lnTo>
                  <a:pt x="5842" y="2048570"/>
                </a:lnTo>
                <a:lnTo>
                  <a:pt x="0" y="2005088"/>
                </a:lnTo>
                <a:lnTo>
                  <a:pt x="0" y="163563"/>
                </a:lnTo>
                <a:close/>
              </a:path>
            </a:pathLst>
          </a:custGeom>
          <a:ln w="38100">
            <a:solidFill>
              <a:srgbClr val="008000"/>
            </a:solidFill>
          </a:ln>
        </p:spPr>
        <p:txBody>
          <a:bodyPr wrap="square" lIns="0" tIns="0" rIns="0" bIns="0" rtlCol="0"/>
          <a:lstStyle/>
          <a:p>
            <a:endParaRPr/>
          </a:p>
        </p:txBody>
      </p:sp>
      <p:sp>
        <p:nvSpPr>
          <p:cNvPr id="12" name="object 12"/>
          <p:cNvSpPr/>
          <p:nvPr/>
        </p:nvSpPr>
        <p:spPr>
          <a:xfrm>
            <a:off x="1115567" y="1342644"/>
            <a:ext cx="5917703" cy="55017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901446" y="4511802"/>
            <a:ext cx="7488935" cy="115062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01446" y="4511802"/>
            <a:ext cx="7489190" cy="1150620"/>
          </a:xfrm>
          <a:custGeom>
            <a:avLst/>
            <a:gdLst/>
            <a:ahLst/>
            <a:cxnLst/>
            <a:rect l="l" t="t" r="r" b="b"/>
            <a:pathLst>
              <a:path w="7489190" h="1150620">
                <a:moveTo>
                  <a:pt x="0" y="86779"/>
                </a:moveTo>
                <a:lnTo>
                  <a:pt x="6819" y="52999"/>
                </a:lnTo>
                <a:lnTo>
                  <a:pt x="25415" y="25415"/>
                </a:lnTo>
                <a:lnTo>
                  <a:pt x="52999" y="6819"/>
                </a:lnTo>
                <a:lnTo>
                  <a:pt x="86779" y="0"/>
                </a:lnTo>
                <a:lnTo>
                  <a:pt x="7402156" y="0"/>
                </a:lnTo>
                <a:lnTo>
                  <a:pt x="7435936" y="6819"/>
                </a:lnTo>
                <a:lnTo>
                  <a:pt x="7463520" y="25415"/>
                </a:lnTo>
                <a:lnTo>
                  <a:pt x="7482116" y="52999"/>
                </a:lnTo>
                <a:lnTo>
                  <a:pt x="7488935" y="86779"/>
                </a:lnTo>
                <a:lnTo>
                  <a:pt x="7488935" y="1063840"/>
                </a:lnTo>
                <a:lnTo>
                  <a:pt x="7482116" y="1097615"/>
                </a:lnTo>
                <a:lnTo>
                  <a:pt x="7463520" y="1125199"/>
                </a:lnTo>
                <a:lnTo>
                  <a:pt x="7435936" y="1143799"/>
                </a:lnTo>
                <a:lnTo>
                  <a:pt x="7402156" y="1150620"/>
                </a:lnTo>
                <a:lnTo>
                  <a:pt x="86779" y="1150620"/>
                </a:lnTo>
                <a:lnTo>
                  <a:pt x="52999" y="1143799"/>
                </a:lnTo>
                <a:lnTo>
                  <a:pt x="25415" y="1125199"/>
                </a:lnTo>
                <a:lnTo>
                  <a:pt x="6819" y="1097615"/>
                </a:lnTo>
                <a:lnTo>
                  <a:pt x="0" y="1063840"/>
                </a:lnTo>
                <a:lnTo>
                  <a:pt x="0" y="86779"/>
                </a:lnTo>
                <a:close/>
              </a:path>
            </a:pathLst>
          </a:custGeom>
          <a:ln w="38100">
            <a:solidFill>
              <a:srgbClr val="008000"/>
            </a:solidFill>
          </a:ln>
        </p:spPr>
        <p:txBody>
          <a:bodyPr wrap="square" lIns="0" tIns="0" rIns="0" bIns="0" rtlCol="0"/>
          <a:lstStyle/>
          <a:p>
            <a:endParaRPr/>
          </a:p>
        </p:txBody>
      </p:sp>
      <p:sp>
        <p:nvSpPr>
          <p:cNvPr id="15" name="object 15"/>
          <p:cNvSpPr/>
          <p:nvPr/>
        </p:nvSpPr>
        <p:spPr>
          <a:xfrm>
            <a:off x="1115567" y="4142232"/>
            <a:ext cx="6006083" cy="637044"/>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566091" y="792569"/>
            <a:ext cx="7728584" cy="4455066"/>
          </a:xfrm>
          <a:prstGeom prst="rect">
            <a:avLst/>
          </a:prstGeom>
        </p:spPr>
        <p:txBody>
          <a:bodyPr vert="horz" wrap="square" lIns="0" tIns="0" rIns="0" bIns="0" rtlCol="0">
            <a:spAutoFit/>
          </a:bodyPr>
          <a:lstStyle/>
          <a:p>
            <a:pPr marL="802640">
              <a:spcBef>
                <a:spcPts val="1825"/>
              </a:spcBef>
            </a:pPr>
            <a:r>
              <a:rPr lang="zh-TW" altLang="en-US" sz="2800" b="1" dirty="0">
                <a:latin typeface="Microsoft JhengHei"/>
                <a:cs typeface="Microsoft JhengHei"/>
              </a:rPr>
              <a:t>憑證資料的</a:t>
            </a:r>
            <a:r>
              <a:rPr lang="zh-TW" altLang="en-US" sz="2800" b="1" dirty="0" smtClean="0">
                <a:latin typeface="Microsoft JhengHei"/>
                <a:cs typeface="Microsoft JhengHei"/>
              </a:rPr>
              <a:t>留存</a:t>
            </a:r>
            <a:endParaRPr lang="en-US" sz="2800" b="1" spc="-5" dirty="0" smtClean="0">
              <a:solidFill>
                <a:srgbClr val="FF3300"/>
              </a:solidFill>
              <a:latin typeface="DFKai-SB"/>
              <a:cs typeface="DFKai-SB"/>
            </a:endParaRPr>
          </a:p>
          <a:p>
            <a:pPr marL="802640">
              <a:lnSpc>
                <a:spcPct val="100000"/>
              </a:lnSpc>
              <a:spcBef>
                <a:spcPts val="1825"/>
              </a:spcBef>
            </a:pPr>
            <a:r>
              <a:rPr sz="2800" b="1" spc="-5" dirty="0" err="1" smtClean="0">
                <a:solidFill>
                  <a:srgbClr val="FF3300"/>
                </a:solidFill>
                <a:latin typeface="DFKai-SB"/>
                <a:cs typeface="DFKai-SB"/>
              </a:rPr>
              <a:t>須要留存的原始憑證資料有哪些</a:t>
            </a:r>
            <a:r>
              <a:rPr sz="2800" b="1" spc="-5" dirty="0">
                <a:solidFill>
                  <a:srgbClr val="FF3300"/>
                </a:solidFill>
                <a:latin typeface="DFKai-SB"/>
                <a:cs typeface="DFKai-SB"/>
              </a:rPr>
              <a:t>？</a:t>
            </a:r>
            <a:endParaRPr sz="2800" dirty="0">
              <a:latin typeface="DFKai-SB"/>
              <a:cs typeface="DFKai-SB"/>
            </a:endParaRPr>
          </a:p>
          <a:p>
            <a:pPr marL="400050" marR="5080" algn="just">
              <a:lnSpc>
                <a:spcPct val="100000"/>
              </a:lnSpc>
              <a:spcBef>
                <a:spcPts val="1115"/>
              </a:spcBef>
            </a:pPr>
            <a:r>
              <a:rPr sz="2400" b="1" spc="-5" dirty="0">
                <a:latin typeface="DFKai-SB"/>
                <a:cs typeface="DFKai-SB"/>
              </a:rPr>
              <a:t>須留存輸出入、生產、經銷、使用及其他例外狀況的流  程中之進(出)口報單、生產用料日報表及月報表、領料  單、原料及成品進出倉帳冊、</a:t>
            </a:r>
            <a:r>
              <a:rPr sz="2400" b="1" spc="-5" dirty="0">
                <a:solidFill>
                  <a:srgbClr val="FF0000"/>
                </a:solidFill>
                <a:latin typeface="DFKai-SB"/>
                <a:cs typeface="DFKai-SB"/>
              </a:rPr>
              <a:t>發票憑證、使用記錄表</a:t>
            </a:r>
            <a:r>
              <a:rPr sz="2400" b="1" spc="-5" dirty="0">
                <a:latin typeface="DFKai-SB"/>
                <a:cs typeface="DFKai-SB"/>
              </a:rPr>
              <a:t>、  轉讓聲明表、廢棄認定聲明表、驗收單、退貨單、</a:t>
            </a:r>
            <a:r>
              <a:rPr sz="2400" b="1" spc="-5" dirty="0">
                <a:solidFill>
                  <a:srgbClr val="FF0000"/>
                </a:solidFill>
                <a:latin typeface="DFKai-SB"/>
                <a:cs typeface="DFKai-SB"/>
              </a:rPr>
              <a:t>貨品  簽收單、送樣單</a:t>
            </a:r>
            <a:r>
              <a:rPr sz="2400" b="1" spc="-5" dirty="0">
                <a:latin typeface="DFKai-SB"/>
                <a:cs typeface="DFKai-SB"/>
              </a:rPr>
              <a:t>及調撥單等相關原始憑證。</a:t>
            </a:r>
            <a:endParaRPr sz="2400" dirty="0">
              <a:latin typeface="DFKai-SB"/>
              <a:cs typeface="DFKai-SB"/>
            </a:endParaRPr>
          </a:p>
          <a:p>
            <a:pPr>
              <a:lnSpc>
                <a:spcPct val="100000"/>
              </a:lnSpc>
              <a:spcBef>
                <a:spcPts val="50"/>
              </a:spcBef>
            </a:pPr>
            <a:endParaRPr sz="3000" dirty="0">
              <a:latin typeface="Times New Roman"/>
              <a:cs typeface="Times New Roman"/>
            </a:endParaRPr>
          </a:p>
          <a:p>
            <a:pPr marR="614680" algn="ctr">
              <a:lnSpc>
                <a:spcPct val="100000"/>
              </a:lnSpc>
            </a:pPr>
            <a:r>
              <a:rPr sz="2800" b="1" spc="-5" dirty="0">
                <a:solidFill>
                  <a:srgbClr val="FF3300"/>
                </a:solidFill>
                <a:latin typeface="DFKai-SB"/>
                <a:cs typeface="DFKai-SB"/>
              </a:rPr>
              <a:t>簿冊及登錄之憑證資料要保存多久？</a:t>
            </a:r>
            <a:endParaRPr sz="2800" dirty="0">
              <a:latin typeface="DFKai-SB"/>
              <a:cs typeface="DFKai-SB"/>
            </a:endParaRPr>
          </a:p>
          <a:p>
            <a:pPr marL="450850" algn="just">
              <a:lnSpc>
                <a:spcPct val="100000"/>
              </a:lnSpc>
              <a:spcBef>
                <a:spcPts val="330"/>
              </a:spcBef>
            </a:pPr>
            <a:r>
              <a:rPr sz="2400" b="1" spc="-5" dirty="0">
                <a:latin typeface="DFKai-SB"/>
                <a:cs typeface="DFKai-SB"/>
              </a:rPr>
              <a:t>申報表單、相關簿冊及憑證資料應至少保存</a:t>
            </a:r>
            <a:r>
              <a:rPr sz="2800" b="1" spc="-5" dirty="0">
                <a:solidFill>
                  <a:srgbClr val="6600FF"/>
                </a:solidFill>
                <a:latin typeface="Times New Roman"/>
                <a:cs typeface="Times New Roman"/>
              </a:rPr>
              <a:t>3</a:t>
            </a:r>
            <a:r>
              <a:rPr sz="2800" b="1" spc="-5" dirty="0">
                <a:solidFill>
                  <a:srgbClr val="6600FF"/>
                </a:solidFill>
                <a:latin typeface="DFKai-SB"/>
                <a:cs typeface="DFKai-SB"/>
              </a:rPr>
              <a:t>年</a:t>
            </a:r>
            <a:endParaRPr sz="2800" dirty="0">
              <a:latin typeface="DFKai-SB"/>
              <a:cs typeface="DFKai-SB"/>
            </a:endParaRPr>
          </a:p>
        </p:txBody>
      </p:sp>
      <p:sp>
        <p:nvSpPr>
          <p:cNvPr id="17" name="object 17"/>
          <p:cNvSpPr txBox="1"/>
          <p:nvPr/>
        </p:nvSpPr>
        <p:spPr>
          <a:xfrm>
            <a:off x="4556189" y="6517719"/>
            <a:ext cx="249554" cy="203835"/>
          </a:xfrm>
          <a:prstGeom prst="rect">
            <a:avLst/>
          </a:prstGeom>
        </p:spPr>
        <p:txBody>
          <a:bodyPr vert="horz" wrap="square" lIns="0" tIns="0" rIns="0" bIns="0" rtlCol="0">
            <a:spAutoFit/>
          </a:bodyPr>
          <a:lstStyle/>
          <a:p>
            <a:pPr marL="25400">
              <a:lnSpc>
                <a:spcPts val="1520"/>
              </a:lnSpc>
            </a:pPr>
            <a:fld id="{81D60167-4931-47E6-BA6A-407CBD079E47}" type="slidenum">
              <a:rPr sz="1400" dirty="0">
                <a:latin typeface="Arial"/>
                <a:cs typeface="Arial"/>
              </a:rPr>
              <a:pPr marL="25400">
                <a:lnSpc>
                  <a:spcPts val="1520"/>
                </a:lnSpc>
              </a:pPr>
              <a:t>34</a:t>
            </a:fld>
            <a:endParaRPr sz="1400">
              <a:latin typeface="Arial"/>
              <a:cs typeface="Arial"/>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34</a:t>
            </a:fld>
            <a:endParaRPr lang="zh-TW" altLang="en-US" dirty="0"/>
          </a:p>
        </p:txBody>
      </p:sp>
    </p:spTree>
    <p:extLst>
      <p:ext uri="{BB962C8B-B14F-4D97-AF65-F5344CB8AC3E}">
        <p14:creationId xmlns:p14="http://schemas.microsoft.com/office/powerpoint/2010/main" val="317349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97245" y="3784650"/>
            <a:ext cx="3225800" cy="1384300"/>
          </a:xfrm>
          <a:prstGeom prst="rect">
            <a:avLst/>
          </a:prstGeom>
        </p:spPr>
        <p:txBody>
          <a:bodyPr vert="horz" wrap="square" lIns="0" tIns="0" rIns="0" bIns="0" rtlCol="0">
            <a:spAutoFit/>
          </a:bodyPr>
          <a:lstStyle/>
          <a:p>
            <a:pPr marL="12700">
              <a:lnSpc>
                <a:spcPct val="100000"/>
              </a:lnSpc>
            </a:pPr>
            <a:r>
              <a:rPr sz="1800" b="1" spc="-5" dirty="0">
                <a:solidFill>
                  <a:srgbClr val="00B050"/>
                </a:solidFill>
                <a:latin typeface="DFKai-SB"/>
                <a:cs typeface="DFKai-SB"/>
              </a:rPr>
              <a:t>建議</a:t>
            </a:r>
            <a:endParaRPr sz="1800">
              <a:latin typeface="DFKai-SB"/>
              <a:cs typeface="DFKai-SB"/>
            </a:endParaRPr>
          </a:p>
          <a:p>
            <a:pPr marL="241300" marR="5080">
              <a:lnSpc>
                <a:spcPct val="100000"/>
              </a:lnSpc>
            </a:pPr>
            <a:r>
              <a:rPr sz="1800" b="1" spc="-5" dirty="0">
                <a:latin typeface="DFKai-SB"/>
                <a:cs typeface="DFKai-SB"/>
              </a:rPr>
              <a:t>使用者簽名並登錄實際用途  單位標示清楚(g、ml、kg、L)  定期實際盤點</a:t>
            </a:r>
            <a:endParaRPr sz="1800">
              <a:latin typeface="DFKai-SB"/>
              <a:cs typeface="DFKai-SB"/>
            </a:endParaRPr>
          </a:p>
          <a:p>
            <a:pPr marL="241300">
              <a:lnSpc>
                <a:spcPct val="100000"/>
              </a:lnSpc>
            </a:pPr>
            <a:r>
              <a:rPr sz="1800" b="1" spc="-5" dirty="0">
                <a:latin typeface="DFKai-SB"/>
                <a:cs typeface="DFKai-SB"/>
              </a:rPr>
              <a:t>購入時秤毛重</a:t>
            </a:r>
            <a:endParaRPr sz="1800">
              <a:latin typeface="DFKai-SB"/>
              <a:cs typeface="DFKai-SB"/>
            </a:endParaRPr>
          </a:p>
        </p:txBody>
      </p:sp>
      <p:sp>
        <p:nvSpPr>
          <p:cNvPr id="5" name="object 5"/>
          <p:cNvSpPr txBox="1">
            <a:spLocks noGrp="1"/>
          </p:cNvSpPr>
          <p:nvPr>
            <p:ph type="title"/>
          </p:nvPr>
        </p:nvSpPr>
        <p:spPr>
          <a:xfrm>
            <a:off x="500034" y="0"/>
            <a:ext cx="8229600" cy="615553"/>
          </a:xfrm>
          <a:prstGeom prst="rect">
            <a:avLst/>
          </a:prstGeom>
        </p:spPr>
        <p:txBody>
          <a:bodyPr vert="horz" wrap="square" lIns="0" tIns="0" rIns="0" bIns="0" rtlCol="0">
            <a:spAutoFit/>
          </a:bodyPr>
          <a:lstStyle/>
          <a:p>
            <a:pPr>
              <a:lnSpc>
                <a:spcPct val="100000"/>
              </a:lnSpc>
            </a:pPr>
            <a:r>
              <a:rPr spc="-10" dirty="0" smtClean="0"/>
              <a:t>實驗</a:t>
            </a:r>
            <a:r>
              <a:rPr dirty="0" smtClean="0"/>
              <a:t>室</a:t>
            </a:r>
            <a:r>
              <a:rPr spc="-10" dirty="0" smtClean="0"/>
              <a:t>內部管</a:t>
            </a:r>
            <a:r>
              <a:rPr dirty="0" smtClean="0"/>
              <a:t>控</a:t>
            </a:r>
            <a:r>
              <a:rPr spc="-10" dirty="0" smtClean="0"/>
              <a:t>作業</a:t>
            </a:r>
            <a:endParaRPr spc="-10" dirty="0"/>
          </a:p>
        </p:txBody>
      </p:sp>
      <p:sp>
        <p:nvSpPr>
          <p:cNvPr id="6" name="object 6"/>
          <p:cNvSpPr/>
          <p:nvPr/>
        </p:nvSpPr>
        <p:spPr>
          <a:xfrm>
            <a:off x="5540502" y="765809"/>
            <a:ext cx="3424554" cy="393700"/>
          </a:xfrm>
          <a:custGeom>
            <a:avLst/>
            <a:gdLst/>
            <a:ahLst/>
            <a:cxnLst/>
            <a:rect l="l" t="t" r="r" b="b"/>
            <a:pathLst>
              <a:path w="3424554" h="393700">
                <a:moveTo>
                  <a:pt x="3358896" y="0"/>
                </a:moveTo>
                <a:lnTo>
                  <a:pt x="65532" y="0"/>
                </a:lnTo>
                <a:lnTo>
                  <a:pt x="40022" y="5149"/>
                </a:lnTo>
                <a:lnTo>
                  <a:pt x="19192" y="19192"/>
                </a:lnTo>
                <a:lnTo>
                  <a:pt x="5149" y="40022"/>
                </a:lnTo>
                <a:lnTo>
                  <a:pt x="0" y="65532"/>
                </a:lnTo>
                <a:lnTo>
                  <a:pt x="0" y="327660"/>
                </a:lnTo>
                <a:lnTo>
                  <a:pt x="5149" y="353169"/>
                </a:lnTo>
                <a:lnTo>
                  <a:pt x="19192" y="373999"/>
                </a:lnTo>
                <a:lnTo>
                  <a:pt x="40022" y="388042"/>
                </a:lnTo>
                <a:lnTo>
                  <a:pt x="65532" y="393192"/>
                </a:lnTo>
                <a:lnTo>
                  <a:pt x="3358896" y="393192"/>
                </a:lnTo>
                <a:lnTo>
                  <a:pt x="3384405" y="388042"/>
                </a:lnTo>
                <a:lnTo>
                  <a:pt x="3405235" y="373999"/>
                </a:lnTo>
                <a:lnTo>
                  <a:pt x="3419278" y="353169"/>
                </a:lnTo>
                <a:lnTo>
                  <a:pt x="3424428" y="327660"/>
                </a:lnTo>
                <a:lnTo>
                  <a:pt x="3424428" y="65532"/>
                </a:lnTo>
                <a:lnTo>
                  <a:pt x="3419278" y="40022"/>
                </a:lnTo>
                <a:lnTo>
                  <a:pt x="3405235" y="19192"/>
                </a:lnTo>
                <a:lnTo>
                  <a:pt x="3384405" y="5149"/>
                </a:lnTo>
                <a:lnTo>
                  <a:pt x="3358896" y="0"/>
                </a:lnTo>
                <a:close/>
              </a:path>
            </a:pathLst>
          </a:custGeom>
          <a:solidFill>
            <a:srgbClr val="FFFFCC"/>
          </a:solidFill>
        </p:spPr>
        <p:txBody>
          <a:bodyPr wrap="square" lIns="0" tIns="0" rIns="0" bIns="0" rtlCol="0"/>
          <a:lstStyle/>
          <a:p>
            <a:endParaRPr/>
          </a:p>
        </p:txBody>
      </p:sp>
      <p:sp>
        <p:nvSpPr>
          <p:cNvPr id="7" name="object 7"/>
          <p:cNvSpPr/>
          <p:nvPr/>
        </p:nvSpPr>
        <p:spPr>
          <a:xfrm>
            <a:off x="5540502" y="765809"/>
            <a:ext cx="3424554" cy="393700"/>
          </a:xfrm>
          <a:custGeom>
            <a:avLst/>
            <a:gdLst/>
            <a:ahLst/>
            <a:cxnLst/>
            <a:rect l="l" t="t" r="r" b="b"/>
            <a:pathLst>
              <a:path w="3424554" h="393700">
                <a:moveTo>
                  <a:pt x="0" y="65532"/>
                </a:moveTo>
                <a:lnTo>
                  <a:pt x="5149" y="40022"/>
                </a:lnTo>
                <a:lnTo>
                  <a:pt x="19192" y="19192"/>
                </a:lnTo>
                <a:lnTo>
                  <a:pt x="40022" y="5149"/>
                </a:lnTo>
                <a:lnTo>
                  <a:pt x="65532" y="0"/>
                </a:lnTo>
                <a:lnTo>
                  <a:pt x="3358896" y="0"/>
                </a:lnTo>
                <a:lnTo>
                  <a:pt x="3384405" y="5149"/>
                </a:lnTo>
                <a:lnTo>
                  <a:pt x="3405235" y="19192"/>
                </a:lnTo>
                <a:lnTo>
                  <a:pt x="3419278" y="40022"/>
                </a:lnTo>
                <a:lnTo>
                  <a:pt x="3424428" y="65532"/>
                </a:lnTo>
                <a:lnTo>
                  <a:pt x="3424428" y="327660"/>
                </a:lnTo>
                <a:lnTo>
                  <a:pt x="3419278" y="353169"/>
                </a:lnTo>
                <a:lnTo>
                  <a:pt x="3405235" y="373999"/>
                </a:lnTo>
                <a:lnTo>
                  <a:pt x="3384405" y="388042"/>
                </a:lnTo>
                <a:lnTo>
                  <a:pt x="3358896" y="393192"/>
                </a:lnTo>
                <a:lnTo>
                  <a:pt x="65532" y="393192"/>
                </a:lnTo>
                <a:lnTo>
                  <a:pt x="40022" y="388042"/>
                </a:lnTo>
                <a:lnTo>
                  <a:pt x="19192" y="373999"/>
                </a:lnTo>
                <a:lnTo>
                  <a:pt x="5149" y="353169"/>
                </a:lnTo>
                <a:lnTo>
                  <a:pt x="0" y="327660"/>
                </a:lnTo>
                <a:lnTo>
                  <a:pt x="0" y="65532"/>
                </a:lnTo>
                <a:close/>
              </a:path>
            </a:pathLst>
          </a:custGeom>
          <a:ln w="25907">
            <a:solidFill>
              <a:srgbClr val="23236F"/>
            </a:solidFill>
          </a:ln>
        </p:spPr>
        <p:txBody>
          <a:bodyPr wrap="square" lIns="0" tIns="0" rIns="0" bIns="0" rtlCol="0"/>
          <a:lstStyle/>
          <a:p>
            <a:endParaRPr/>
          </a:p>
        </p:txBody>
      </p:sp>
      <p:sp>
        <p:nvSpPr>
          <p:cNvPr id="8" name="object 8"/>
          <p:cNvSpPr txBox="1"/>
          <p:nvPr/>
        </p:nvSpPr>
        <p:spPr>
          <a:xfrm>
            <a:off x="5562765" y="792569"/>
            <a:ext cx="3489325" cy="2181860"/>
          </a:xfrm>
          <a:prstGeom prst="rect">
            <a:avLst/>
          </a:prstGeom>
        </p:spPr>
        <p:txBody>
          <a:bodyPr vert="horz" wrap="square" lIns="0" tIns="0" rIns="0" bIns="0" rtlCol="0">
            <a:spAutoFit/>
          </a:bodyPr>
          <a:lstStyle/>
          <a:p>
            <a:pPr marL="12700">
              <a:lnSpc>
                <a:spcPct val="100000"/>
              </a:lnSpc>
            </a:pPr>
            <a:r>
              <a:rPr sz="2400" b="1" dirty="0">
                <a:latin typeface="Microsoft JhengHei"/>
                <a:cs typeface="Microsoft JhengHei"/>
              </a:rPr>
              <a:t>加強使用管理及流向管控</a:t>
            </a:r>
            <a:endParaRPr sz="2400">
              <a:latin typeface="Microsoft JhengHei"/>
              <a:cs typeface="Microsoft JhengHei"/>
            </a:endParaRPr>
          </a:p>
          <a:p>
            <a:pPr marL="275590" marR="5080" indent="-228600">
              <a:lnSpc>
                <a:spcPct val="100000"/>
              </a:lnSpc>
              <a:spcBef>
                <a:spcPts val="1240"/>
              </a:spcBef>
            </a:pPr>
            <a:r>
              <a:rPr sz="1800" b="1" spc="-5" dirty="0">
                <a:solidFill>
                  <a:srgbClr val="00B050"/>
                </a:solidFill>
                <a:latin typeface="DFKai-SB"/>
                <a:cs typeface="DFKai-SB"/>
              </a:rPr>
              <a:t>實驗室使用(缺失)  </a:t>
            </a:r>
            <a:r>
              <a:rPr sz="1800" b="1" spc="-5" dirty="0">
                <a:latin typeface="DFKai-SB"/>
                <a:cs typeface="DFKai-SB"/>
              </a:rPr>
              <a:t>每月底紀錄使用量，無逐筆紀錄  無登錄用途或僅寫”實驗用”  使用者無簽名  缺貯存量或購入量欄位  使用記錄單位不確實(g、ml)</a:t>
            </a:r>
            <a:endParaRPr sz="1800">
              <a:latin typeface="DFKai-SB"/>
              <a:cs typeface="DFKai-SB"/>
            </a:endParaRPr>
          </a:p>
        </p:txBody>
      </p:sp>
      <p:sp>
        <p:nvSpPr>
          <p:cNvPr id="9" name="object 9"/>
          <p:cNvSpPr/>
          <p:nvPr/>
        </p:nvSpPr>
        <p:spPr>
          <a:xfrm>
            <a:off x="2756154" y="2004822"/>
            <a:ext cx="445134" cy="3550920"/>
          </a:xfrm>
          <a:custGeom>
            <a:avLst/>
            <a:gdLst/>
            <a:ahLst/>
            <a:cxnLst/>
            <a:rect l="l" t="t" r="r" b="b"/>
            <a:pathLst>
              <a:path w="445135" h="3550920">
                <a:moveTo>
                  <a:pt x="0" y="0"/>
                </a:moveTo>
                <a:lnTo>
                  <a:pt x="445007" y="0"/>
                </a:lnTo>
                <a:lnTo>
                  <a:pt x="445007" y="3550920"/>
                </a:lnTo>
                <a:lnTo>
                  <a:pt x="0" y="3550920"/>
                </a:lnTo>
                <a:lnTo>
                  <a:pt x="0" y="0"/>
                </a:lnTo>
                <a:close/>
              </a:path>
            </a:pathLst>
          </a:custGeom>
          <a:ln w="28955">
            <a:solidFill>
              <a:srgbClr val="FF6600"/>
            </a:solidFill>
          </a:ln>
        </p:spPr>
        <p:txBody>
          <a:bodyPr wrap="square" lIns="0" tIns="0" rIns="0" bIns="0" rtlCol="0"/>
          <a:lstStyle/>
          <a:p>
            <a:endParaRPr/>
          </a:p>
        </p:txBody>
      </p:sp>
      <p:sp>
        <p:nvSpPr>
          <p:cNvPr id="10" name="object 10"/>
          <p:cNvSpPr txBox="1"/>
          <p:nvPr/>
        </p:nvSpPr>
        <p:spPr>
          <a:xfrm>
            <a:off x="231647" y="1133859"/>
            <a:ext cx="5210810" cy="517588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700">
              <a:latin typeface="Times New Roman"/>
              <a:cs typeface="Times New Roman"/>
            </a:endParaRPr>
          </a:p>
          <a:p>
            <a:pPr marR="598805" algn="ctr">
              <a:lnSpc>
                <a:spcPct val="100000"/>
              </a:lnSpc>
            </a:pPr>
            <a:r>
              <a:rPr sz="1200" b="1" spc="-5" dirty="0">
                <a:solidFill>
                  <a:srgbClr val="0000FF"/>
                </a:solidFill>
                <a:latin typeface="DFKai-SB"/>
                <a:cs typeface="DFKai-SB"/>
              </a:rPr>
              <a:t>貯存量</a:t>
            </a:r>
            <a:endParaRPr sz="1200">
              <a:latin typeface="DFKai-SB"/>
              <a:cs typeface="DFKai-SB"/>
            </a:endParaRPr>
          </a:p>
          <a:p>
            <a:pPr marR="598805" algn="ctr">
              <a:lnSpc>
                <a:spcPct val="100000"/>
              </a:lnSpc>
            </a:pPr>
            <a:r>
              <a:rPr sz="1200" b="1" spc="-5" dirty="0">
                <a:solidFill>
                  <a:srgbClr val="0000FF"/>
                </a:solidFill>
                <a:latin typeface="DFKai-SB"/>
                <a:cs typeface="DFKai-SB"/>
              </a:rPr>
              <a:t>?</a:t>
            </a:r>
            <a:endParaRPr sz="1200">
              <a:latin typeface="DFKai-SB"/>
              <a:cs typeface="DFKai-SB"/>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050">
              <a:latin typeface="Times New Roman"/>
              <a:cs typeface="Times New Roman"/>
            </a:endParaRPr>
          </a:p>
          <a:p>
            <a:pPr marL="3441065">
              <a:lnSpc>
                <a:spcPct val="100000"/>
              </a:lnSpc>
            </a:pPr>
            <a:r>
              <a:rPr sz="1600" b="1" spc="-5" dirty="0">
                <a:solidFill>
                  <a:srgbClr val="FF0000"/>
                </a:solidFill>
                <a:latin typeface="DFKai-SB"/>
                <a:cs typeface="DFKai-SB"/>
              </a:rPr>
              <a:t>參考表單</a:t>
            </a:r>
            <a:endParaRPr sz="1600">
              <a:latin typeface="DFKai-SB"/>
              <a:cs typeface="DFKai-SB"/>
            </a:endParaRPr>
          </a:p>
        </p:txBody>
      </p:sp>
      <p:sp>
        <p:nvSpPr>
          <p:cNvPr id="11" name="object 11"/>
          <p:cNvSpPr/>
          <p:nvPr/>
        </p:nvSpPr>
        <p:spPr>
          <a:xfrm>
            <a:off x="231647" y="1133859"/>
            <a:ext cx="5210657" cy="517560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25374" y="2132838"/>
            <a:ext cx="1727200" cy="1463040"/>
          </a:xfrm>
          <a:custGeom>
            <a:avLst/>
            <a:gdLst/>
            <a:ahLst/>
            <a:cxnLst/>
            <a:rect l="l" t="t" r="r" b="b"/>
            <a:pathLst>
              <a:path w="1727200" h="1463039">
                <a:moveTo>
                  <a:pt x="1726692" y="0"/>
                </a:moveTo>
                <a:lnTo>
                  <a:pt x="0" y="0"/>
                </a:lnTo>
                <a:lnTo>
                  <a:pt x="0" y="1463039"/>
                </a:lnTo>
                <a:lnTo>
                  <a:pt x="1726692" y="1463039"/>
                </a:lnTo>
                <a:lnTo>
                  <a:pt x="1726692" y="0"/>
                </a:lnTo>
                <a:close/>
              </a:path>
            </a:pathLst>
          </a:custGeom>
          <a:ln w="28956">
            <a:solidFill>
              <a:srgbClr val="0000FF"/>
            </a:solidFill>
            <a:prstDash val="dash"/>
          </a:ln>
        </p:spPr>
        <p:txBody>
          <a:bodyPr wrap="square" lIns="0" tIns="0" rIns="0" bIns="0" rtlCol="0"/>
          <a:lstStyle/>
          <a:p>
            <a:endParaRPr/>
          </a:p>
        </p:txBody>
      </p:sp>
      <p:sp>
        <p:nvSpPr>
          <p:cNvPr id="13" name="object 13"/>
          <p:cNvSpPr/>
          <p:nvPr/>
        </p:nvSpPr>
        <p:spPr>
          <a:xfrm>
            <a:off x="2052066" y="2132838"/>
            <a:ext cx="1149350" cy="1463040"/>
          </a:xfrm>
          <a:custGeom>
            <a:avLst/>
            <a:gdLst/>
            <a:ahLst/>
            <a:cxnLst/>
            <a:rect l="l" t="t" r="r" b="b"/>
            <a:pathLst>
              <a:path w="1149350" h="1463039">
                <a:moveTo>
                  <a:pt x="0" y="0"/>
                </a:moveTo>
                <a:lnTo>
                  <a:pt x="1149095" y="0"/>
                </a:lnTo>
                <a:lnTo>
                  <a:pt x="1149095" y="1463039"/>
                </a:lnTo>
                <a:lnTo>
                  <a:pt x="0" y="1463039"/>
                </a:lnTo>
                <a:lnTo>
                  <a:pt x="0" y="0"/>
                </a:lnTo>
                <a:close/>
              </a:path>
            </a:pathLst>
          </a:custGeom>
          <a:ln w="28956">
            <a:solidFill>
              <a:srgbClr val="FF0000"/>
            </a:solidFill>
          </a:ln>
        </p:spPr>
        <p:txBody>
          <a:bodyPr wrap="square" lIns="0" tIns="0" rIns="0" bIns="0" rtlCol="0"/>
          <a:lstStyle/>
          <a:p>
            <a:endParaRPr/>
          </a:p>
        </p:txBody>
      </p:sp>
      <p:sp>
        <p:nvSpPr>
          <p:cNvPr id="14" name="object 14"/>
          <p:cNvSpPr txBox="1"/>
          <p:nvPr/>
        </p:nvSpPr>
        <p:spPr>
          <a:xfrm>
            <a:off x="2124455" y="3717035"/>
            <a:ext cx="394970" cy="161925"/>
          </a:xfrm>
          <a:prstGeom prst="rect">
            <a:avLst/>
          </a:prstGeom>
          <a:solidFill>
            <a:srgbClr val="00B050"/>
          </a:solidFill>
        </p:spPr>
        <p:txBody>
          <a:bodyPr vert="horz" wrap="square" lIns="0" tIns="0" rIns="0" bIns="0" rtlCol="0">
            <a:spAutoFit/>
          </a:bodyPr>
          <a:lstStyle/>
          <a:p>
            <a:pPr marL="62230">
              <a:lnSpc>
                <a:spcPts val="1215"/>
              </a:lnSpc>
            </a:pPr>
            <a:r>
              <a:rPr sz="1050" b="1" dirty="0">
                <a:solidFill>
                  <a:srgbClr val="FF0000"/>
                </a:solidFill>
                <a:latin typeface="DFKai-SB"/>
                <a:cs typeface="DFKai-SB"/>
              </a:rPr>
              <a:t>1050</a:t>
            </a:r>
            <a:endParaRPr sz="1050">
              <a:latin typeface="DFKai-SB"/>
              <a:cs typeface="DFKai-SB"/>
            </a:endParaRPr>
          </a:p>
        </p:txBody>
      </p:sp>
      <p:sp>
        <p:nvSpPr>
          <p:cNvPr id="15" name="object 15"/>
          <p:cNvSpPr/>
          <p:nvPr/>
        </p:nvSpPr>
        <p:spPr>
          <a:xfrm>
            <a:off x="3708653" y="2422398"/>
            <a:ext cx="1009015" cy="1173480"/>
          </a:xfrm>
          <a:custGeom>
            <a:avLst/>
            <a:gdLst/>
            <a:ahLst/>
            <a:cxnLst/>
            <a:rect l="l" t="t" r="r" b="b"/>
            <a:pathLst>
              <a:path w="1009014" h="1173479">
                <a:moveTo>
                  <a:pt x="0" y="0"/>
                </a:moveTo>
                <a:lnTo>
                  <a:pt x="1008888" y="0"/>
                </a:lnTo>
                <a:lnTo>
                  <a:pt x="1008888" y="1173479"/>
                </a:lnTo>
                <a:lnTo>
                  <a:pt x="0" y="1173479"/>
                </a:lnTo>
                <a:lnTo>
                  <a:pt x="0" y="0"/>
                </a:lnTo>
                <a:close/>
              </a:path>
            </a:pathLst>
          </a:custGeom>
          <a:ln w="28955">
            <a:solidFill>
              <a:srgbClr val="9933FF"/>
            </a:solidFill>
            <a:prstDash val="lgDash"/>
          </a:ln>
        </p:spPr>
        <p:txBody>
          <a:bodyPr wrap="square" lIns="0" tIns="0" rIns="0" bIns="0" rtlCol="0"/>
          <a:lstStyle/>
          <a:p>
            <a:endParaRPr/>
          </a:p>
        </p:txBody>
      </p:sp>
      <p:sp>
        <p:nvSpPr>
          <p:cNvPr id="16" name="object 16"/>
          <p:cNvSpPr/>
          <p:nvPr/>
        </p:nvSpPr>
        <p:spPr>
          <a:xfrm>
            <a:off x="3925061" y="1721357"/>
            <a:ext cx="1196340" cy="422275"/>
          </a:xfrm>
          <a:custGeom>
            <a:avLst/>
            <a:gdLst/>
            <a:ahLst/>
            <a:cxnLst/>
            <a:rect l="l" t="t" r="r" b="b"/>
            <a:pathLst>
              <a:path w="1196339" h="422275">
                <a:moveTo>
                  <a:pt x="0" y="0"/>
                </a:moveTo>
                <a:lnTo>
                  <a:pt x="1196339" y="0"/>
                </a:lnTo>
                <a:lnTo>
                  <a:pt x="1196339" y="422148"/>
                </a:lnTo>
                <a:lnTo>
                  <a:pt x="0" y="422148"/>
                </a:lnTo>
                <a:lnTo>
                  <a:pt x="0" y="0"/>
                </a:lnTo>
                <a:close/>
              </a:path>
            </a:pathLst>
          </a:custGeom>
          <a:ln w="28956">
            <a:solidFill>
              <a:srgbClr val="FF0000"/>
            </a:solidFill>
            <a:prstDash val="lgDash"/>
          </a:ln>
        </p:spPr>
        <p:txBody>
          <a:bodyPr wrap="square" lIns="0" tIns="0" rIns="0" bIns="0" rtlCol="0"/>
          <a:lstStyle/>
          <a:p>
            <a:endParaRPr/>
          </a:p>
        </p:txBody>
      </p:sp>
      <p:sp>
        <p:nvSpPr>
          <p:cNvPr id="17" name="object 17"/>
          <p:cNvSpPr/>
          <p:nvPr/>
        </p:nvSpPr>
        <p:spPr>
          <a:xfrm>
            <a:off x="325374" y="3879341"/>
            <a:ext cx="1727200" cy="1463040"/>
          </a:xfrm>
          <a:custGeom>
            <a:avLst/>
            <a:gdLst/>
            <a:ahLst/>
            <a:cxnLst/>
            <a:rect l="l" t="t" r="r" b="b"/>
            <a:pathLst>
              <a:path w="1727200" h="1463039">
                <a:moveTo>
                  <a:pt x="1726692" y="0"/>
                </a:moveTo>
                <a:lnTo>
                  <a:pt x="0" y="0"/>
                </a:lnTo>
                <a:lnTo>
                  <a:pt x="0" y="1463039"/>
                </a:lnTo>
                <a:lnTo>
                  <a:pt x="1726692" y="1463039"/>
                </a:lnTo>
                <a:lnTo>
                  <a:pt x="1726692" y="0"/>
                </a:lnTo>
                <a:close/>
              </a:path>
            </a:pathLst>
          </a:custGeom>
          <a:ln w="28956">
            <a:solidFill>
              <a:srgbClr val="0000FF"/>
            </a:solidFill>
            <a:prstDash val="dash"/>
          </a:ln>
        </p:spPr>
        <p:txBody>
          <a:bodyPr wrap="square" lIns="0" tIns="0" rIns="0" bIns="0" rtlCol="0"/>
          <a:lstStyle/>
          <a:p>
            <a:endParaRPr/>
          </a:p>
        </p:txBody>
      </p:sp>
      <p:sp>
        <p:nvSpPr>
          <p:cNvPr id="18" name="object 18"/>
          <p:cNvSpPr/>
          <p:nvPr/>
        </p:nvSpPr>
        <p:spPr>
          <a:xfrm>
            <a:off x="1835657" y="3691128"/>
            <a:ext cx="0" cy="93980"/>
          </a:xfrm>
          <a:custGeom>
            <a:avLst/>
            <a:gdLst/>
            <a:ahLst/>
            <a:cxnLst/>
            <a:rect l="l" t="t" r="r" b="b"/>
            <a:pathLst>
              <a:path h="93979">
                <a:moveTo>
                  <a:pt x="0" y="0"/>
                </a:moveTo>
                <a:lnTo>
                  <a:pt x="0" y="93662"/>
                </a:lnTo>
              </a:path>
            </a:pathLst>
          </a:custGeom>
          <a:ln w="38100">
            <a:solidFill>
              <a:srgbClr val="FF0000"/>
            </a:solidFill>
          </a:ln>
        </p:spPr>
        <p:txBody>
          <a:bodyPr wrap="square" lIns="0" tIns="0" rIns="0" bIns="0" rtlCol="0"/>
          <a:lstStyle/>
          <a:p>
            <a:endParaRPr/>
          </a:p>
        </p:txBody>
      </p:sp>
      <p:sp>
        <p:nvSpPr>
          <p:cNvPr id="19" name="object 19"/>
          <p:cNvSpPr/>
          <p:nvPr/>
        </p:nvSpPr>
        <p:spPr>
          <a:xfrm>
            <a:off x="1778507" y="3765740"/>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FF0000"/>
          </a:solidFill>
        </p:spPr>
        <p:txBody>
          <a:bodyPr wrap="square" lIns="0" tIns="0" rIns="0" bIns="0" rtlCol="0"/>
          <a:lstStyle/>
          <a:p>
            <a:endParaRPr/>
          </a:p>
        </p:txBody>
      </p:sp>
      <p:sp>
        <p:nvSpPr>
          <p:cNvPr id="20" name="object 20"/>
          <p:cNvSpPr/>
          <p:nvPr/>
        </p:nvSpPr>
        <p:spPr>
          <a:xfrm>
            <a:off x="1778507" y="3595878"/>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FF0000"/>
          </a:solidFill>
        </p:spPr>
        <p:txBody>
          <a:bodyPr wrap="square" lIns="0" tIns="0" rIns="0" bIns="0" rtlCol="0"/>
          <a:lstStyle/>
          <a:p>
            <a:endParaRPr/>
          </a:p>
        </p:txBody>
      </p:sp>
      <p:sp>
        <p:nvSpPr>
          <p:cNvPr id="21" name="object 21"/>
          <p:cNvSpPr/>
          <p:nvPr/>
        </p:nvSpPr>
        <p:spPr>
          <a:xfrm>
            <a:off x="3704082" y="3879341"/>
            <a:ext cx="1009015" cy="1463040"/>
          </a:xfrm>
          <a:custGeom>
            <a:avLst/>
            <a:gdLst/>
            <a:ahLst/>
            <a:cxnLst/>
            <a:rect l="l" t="t" r="r" b="b"/>
            <a:pathLst>
              <a:path w="1009014" h="1463039">
                <a:moveTo>
                  <a:pt x="0" y="0"/>
                </a:moveTo>
                <a:lnTo>
                  <a:pt x="1008888" y="0"/>
                </a:lnTo>
                <a:lnTo>
                  <a:pt x="1008888" y="1463039"/>
                </a:lnTo>
                <a:lnTo>
                  <a:pt x="0" y="1463039"/>
                </a:lnTo>
                <a:lnTo>
                  <a:pt x="0" y="0"/>
                </a:lnTo>
                <a:close/>
              </a:path>
            </a:pathLst>
          </a:custGeom>
          <a:ln w="28956">
            <a:solidFill>
              <a:srgbClr val="9933FF"/>
            </a:solidFill>
            <a:prstDash val="lgDash"/>
          </a:ln>
        </p:spPr>
        <p:txBody>
          <a:bodyPr wrap="square" lIns="0" tIns="0" rIns="0" bIns="0" rtlCol="0"/>
          <a:lstStyle/>
          <a:p>
            <a:endParaRPr/>
          </a:p>
        </p:txBody>
      </p:sp>
      <p:sp>
        <p:nvSpPr>
          <p:cNvPr id="22" name="object 22"/>
          <p:cNvSpPr/>
          <p:nvPr/>
        </p:nvSpPr>
        <p:spPr>
          <a:xfrm>
            <a:off x="4427982" y="3665220"/>
            <a:ext cx="0" cy="92075"/>
          </a:xfrm>
          <a:custGeom>
            <a:avLst/>
            <a:gdLst/>
            <a:ahLst/>
            <a:cxnLst/>
            <a:rect l="l" t="t" r="r" b="b"/>
            <a:pathLst>
              <a:path h="92075">
                <a:moveTo>
                  <a:pt x="0" y="0"/>
                </a:moveTo>
                <a:lnTo>
                  <a:pt x="0" y="92074"/>
                </a:lnTo>
              </a:path>
            </a:pathLst>
          </a:custGeom>
          <a:ln w="38100">
            <a:solidFill>
              <a:srgbClr val="FF0000"/>
            </a:solidFill>
          </a:ln>
        </p:spPr>
        <p:txBody>
          <a:bodyPr wrap="square" lIns="0" tIns="0" rIns="0" bIns="0" rtlCol="0"/>
          <a:lstStyle/>
          <a:p>
            <a:endParaRPr/>
          </a:p>
        </p:txBody>
      </p:sp>
      <p:sp>
        <p:nvSpPr>
          <p:cNvPr id="23" name="object 23"/>
          <p:cNvSpPr/>
          <p:nvPr/>
        </p:nvSpPr>
        <p:spPr>
          <a:xfrm>
            <a:off x="4370844" y="3738245"/>
            <a:ext cx="114300" cy="114300"/>
          </a:xfrm>
          <a:custGeom>
            <a:avLst/>
            <a:gdLst/>
            <a:ahLst/>
            <a:cxnLst/>
            <a:rect l="l" t="t" r="r" b="b"/>
            <a:pathLst>
              <a:path w="114300" h="114300">
                <a:moveTo>
                  <a:pt x="114300" y="0"/>
                </a:moveTo>
                <a:lnTo>
                  <a:pt x="0" y="0"/>
                </a:lnTo>
                <a:lnTo>
                  <a:pt x="57150" y="114299"/>
                </a:lnTo>
                <a:lnTo>
                  <a:pt x="114300" y="0"/>
                </a:lnTo>
                <a:close/>
              </a:path>
            </a:pathLst>
          </a:custGeom>
          <a:solidFill>
            <a:srgbClr val="FF0000"/>
          </a:solidFill>
        </p:spPr>
        <p:txBody>
          <a:bodyPr wrap="square" lIns="0" tIns="0" rIns="0" bIns="0" rtlCol="0"/>
          <a:lstStyle/>
          <a:p>
            <a:endParaRPr/>
          </a:p>
        </p:txBody>
      </p:sp>
      <p:sp>
        <p:nvSpPr>
          <p:cNvPr id="24" name="object 24"/>
          <p:cNvSpPr/>
          <p:nvPr/>
        </p:nvSpPr>
        <p:spPr>
          <a:xfrm>
            <a:off x="4370832" y="3569970"/>
            <a:ext cx="114300" cy="114300"/>
          </a:xfrm>
          <a:custGeom>
            <a:avLst/>
            <a:gdLst/>
            <a:ahLst/>
            <a:cxnLst/>
            <a:rect l="l" t="t" r="r" b="b"/>
            <a:pathLst>
              <a:path w="114300" h="114300">
                <a:moveTo>
                  <a:pt x="57150" y="0"/>
                </a:moveTo>
                <a:lnTo>
                  <a:pt x="0" y="114299"/>
                </a:lnTo>
                <a:lnTo>
                  <a:pt x="114300" y="114299"/>
                </a:lnTo>
                <a:lnTo>
                  <a:pt x="57150" y="0"/>
                </a:lnTo>
                <a:close/>
              </a:path>
            </a:pathLst>
          </a:custGeom>
          <a:solidFill>
            <a:srgbClr val="FF0000"/>
          </a:solidFill>
        </p:spPr>
        <p:txBody>
          <a:bodyPr wrap="square" lIns="0" tIns="0" rIns="0" bIns="0" rtlCol="0"/>
          <a:lstStyle/>
          <a:p>
            <a:endParaRPr/>
          </a:p>
        </p:txBody>
      </p:sp>
      <p:sp>
        <p:nvSpPr>
          <p:cNvPr id="25" name="object 25"/>
          <p:cNvSpPr/>
          <p:nvPr/>
        </p:nvSpPr>
        <p:spPr>
          <a:xfrm>
            <a:off x="2555748" y="2874264"/>
            <a:ext cx="1188720" cy="739140"/>
          </a:xfrm>
          <a:custGeom>
            <a:avLst/>
            <a:gdLst/>
            <a:ahLst/>
            <a:cxnLst/>
            <a:rect l="l" t="t" r="r" b="b"/>
            <a:pathLst>
              <a:path w="1188720" h="739139">
                <a:moveTo>
                  <a:pt x="0" y="0"/>
                </a:moveTo>
                <a:lnTo>
                  <a:pt x="1188720" y="0"/>
                </a:lnTo>
                <a:lnTo>
                  <a:pt x="1188720" y="739139"/>
                </a:lnTo>
                <a:lnTo>
                  <a:pt x="0" y="739139"/>
                </a:lnTo>
                <a:lnTo>
                  <a:pt x="0" y="0"/>
                </a:lnTo>
                <a:close/>
              </a:path>
            </a:pathLst>
          </a:custGeom>
          <a:solidFill>
            <a:srgbClr val="CCFFCC"/>
          </a:solidFill>
        </p:spPr>
        <p:txBody>
          <a:bodyPr wrap="square" lIns="0" tIns="0" rIns="0" bIns="0" rtlCol="0"/>
          <a:lstStyle/>
          <a:p>
            <a:endParaRPr/>
          </a:p>
        </p:txBody>
      </p:sp>
      <p:sp>
        <p:nvSpPr>
          <p:cNvPr id="26" name="object 26"/>
          <p:cNvSpPr txBox="1"/>
          <p:nvPr/>
        </p:nvSpPr>
        <p:spPr>
          <a:xfrm>
            <a:off x="2587434" y="2868764"/>
            <a:ext cx="1092200" cy="378460"/>
          </a:xfrm>
          <a:prstGeom prst="rect">
            <a:avLst/>
          </a:prstGeom>
        </p:spPr>
        <p:txBody>
          <a:bodyPr vert="horz" wrap="square" lIns="0" tIns="0" rIns="0" bIns="0" rtlCol="0">
            <a:spAutoFit/>
          </a:bodyPr>
          <a:lstStyle/>
          <a:p>
            <a:pPr marL="12700" marR="5080">
              <a:lnSpc>
                <a:spcPct val="100000"/>
              </a:lnSpc>
            </a:pPr>
            <a:r>
              <a:rPr sz="1200" b="1" spc="-5" dirty="0">
                <a:solidFill>
                  <a:srgbClr val="FF0000"/>
                </a:solidFill>
                <a:latin typeface="DFKai-SB"/>
                <a:cs typeface="DFKai-SB"/>
              </a:rPr>
              <a:t>使用量或購入量  漏(誤)登、貯存</a:t>
            </a:r>
            <a:endParaRPr sz="1200">
              <a:latin typeface="DFKai-SB"/>
              <a:cs typeface="DFKai-SB"/>
            </a:endParaRPr>
          </a:p>
        </p:txBody>
      </p:sp>
      <p:sp>
        <p:nvSpPr>
          <p:cNvPr id="27" name="object 27"/>
          <p:cNvSpPr txBox="1"/>
          <p:nvPr/>
        </p:nvSpPr>
        <p:spPr>
          <a:xfrm>
            <a:off x="2527998" y="3234525"/>
            <a:ext cx="1244600" cy="19558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DFKai-SB"/>
                <a:cs typeface="DFKai-SB"/>
              </a:rPr>
              <a:t>量登錄計算有誤，</a:t>
            </a:r>
            <a:endParaRPr sz="1200">
              <a:latin typeface="DFKai-SB"/>
              <a:cs typeface="DFKai-SB"/>
            </a:endParaRPr>
          </a:p>
        </p:txBody>
      </p:sp>
      <p:sp>
        <p:nvSpPr>
          <p:cNvPr id="28" name="object 28"/>
          <p:cNvSpPr txBox="1"/>
          <p:nvPr/>
        </p:nvSpPr>
        <p:spPr>
          <a:xfrm>
            <a:off x="2587434" y="3417404"/>
            <a:ext cx="1092200" cy="195580"/>
          </a:xfrm>
          <a:prstGeom prst="rect">
            <a:avLst/>
          </a:prstGeom>
        </p:spPr>
        <p:txBody>
          <a:bodyPr vert="horz" wrap="square" lIns="0" tIns="0" rIns="0" bIns="0" rtlCol="0">
            <a:spAutoFit/>
          </a:bodyPr>
          <a:lstStyle/>
          <a:p>
            <a:pPr marL="12700">
              <a:lnSpc>
                <a:spcPct val="100000"/>
              </a:lnSpc>
            </a:pPr>
            <a:r>
              <a:rPr sz="1200" b="1" spc="-5" dirty="0">
                <a:solidFill>
                  <a:srgbClr val="FF0000"/>
                </a:solidFill>
                <a:latin typeface="DFKai-SB"/>
                <a:cs typeface="DFKai-SB"/>
              </a:rPr>
              <a:t>與實際庫存不符</a:t>
            </a:r>
            <a:endParaRPr sz="1200">
              <a:latin typeface="DFKai-SB"/>
              <a:cs typeface="DFKai-SB"/>
            </a:endParaRPr>
          </a:p>
        </p:txBody>
      </p:sp>
      <p:sp>
        <p:nvSpPr>
          <p:cNvPr id="29" name="object 29"/>
          <p:cNvSpPr/>
          <p:nvPr/>
        </p:nvSpPr>
        <p:spPr>
          <a:xfrm>
            <a:off x="6490715" y="3115055"/>
            <a:ext cx="1674876" cy="752856"/>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6451091" y="3092195"/>
            <a:ext cx="1752600" cy="861059"/>
          </a:xfrm>
          <a:prstGeom prst="rect">
            <a:avLst/>
          </a:prstGeom>
          <a:blipFill>
            <a:blip r:embed="rId4" cstate="print"/>
            <a:stretch>
              <a:fillRect/>
            </a:stretch>
          </a:blipFill>
        </p:spPr>
        <p:txBody>
          <a:bodyPr wrap="square" lIns="0" tIns="0" rIns="0" bIns="0" rtlCol="0"/>
          <a:lstStyle/>
          <a:p>
            <a:endParaRPr/>
          </a:p>
        </p:txBody>
      </p:sp>
      <p:sp>
        <p:nvSpPr>
          <p:cNvPr id="31" name="object 31"/>
          <p:cNvSpPr txBox="1"/>
          <p:nvPr/>
        </p:nvSpPr>
        <p:spPr>
          <a:xfrm>
            <a:off x="6516623" y="3140964"/>
            <a:ext cx="1568450" cy="646430"/>
          </a:xfrm>
          <a:prstGeom prst="rect">
            <a:avLst/>
          </a:prstGeom>
          <a:solidFill>
            <a:srgbClr val="0070C0"/>
          </a:solidFill>
        </p:spPr>
        <p:txBody>
          <a:bodyPr vert="horz" wrap="square" lIns="0" tIns="36195" rIns="0" bIns="0" rtlCol="0">
            <a:spAutoFit/>
          </a:bodyPr>
          <a:lstStyle/>
          <a:p>
            <a:pPr algn="ctr">
              <a:lnSpc>
                <a:spcPct val="100000"/>
              </a:lnSpc>
              <a:spcBef>
                <a:spcPts val="285"/>
              </a:spcBef>
            </a:pPr>
            <a:r>
              <a:rPr sz="1800" b="1" spc="-5" dirty="0">
                <a:solidFill>
                  <a:srgbClr val="FFFFFF"/>
                </a:solidFill>
                <a:latin typeface="DFKai-SB"/>
                <a:cs typeface="DFKai-SB"/>
              </a:rPr>
              <a:t>可追溯流向</a:t>
            </a:r>
            <a:endParaRPr sz="1800">
              <a:latin typeface="DFKai-SB"/>
              <a:cs typeface="DFKai-SB"/>
            </a:endParaRPr>
          </a:p>
          <a:p>
            <a:pPr algn="ctr">
              <a:lnSpc>
                <a:spcPct val="100000"/>
              </a:lnSpc>
            </a:pPr>
            <a:r>
              <a:rPr sz="1800" b="1" spc="-5" dirty="0">
                <a:solidFill>
                  <a:srgbClr val="FFFFFF"/>
                </a:solidFill>
                <a:latin typeface="DFKai-SB"/>
                <a:cs typeface="DFKai-SB"/>
              </a:rPr>
              <a:t>(人、時、物)</a:t>
            </a:r>
            <a:endParaRPr sz="1800">
              <a:latin typeface="DFKai-SB"/>
              <a:cs typeface="DFKai-SB"/>
            </a:endParaRPr>
          </a:p>
        </p:txBody>
      </p:sp>
      <p:sp>
        <p:nvSpPr>
          <p:cNvPr id="32" name="object 32"/>
          <p:cNvSpPr txBox="1"/>
          <p:nvPr/>
        </p:nvSpPr>
        <p:spPr>
          <a:xfrm>
            <a:off x="2188464" y="2564892"/>
            <a:ext cx="396240" cy="161925"/>
          </a:xfrm>
          <a:prstGeom prst="rect">
            <a:avLst/>
          </a:prstGeom>
          <a:solidFill>
            <a:srgbClr val="00B050"/>
          </a:solidFill>
        </p:spPr>
        <p:txBody>
          <a:bodyPr vert="horz" wrap="square" lIns="0" tIns="0" rIns="0" bIns="0" rtlCol="0">
            <a:spAutoFit/>
          </a:bodyPr>
          <a:lstStyle/>
          <a:p>
            <a:pPr marL="97155">
              <a:lnSpc>
                <a:spcPts val="1215"/>
              </a:lnSpc>
            </a:pPr>
            <a:r>
              <a:rPr sz="1050" b="1" dirty="0">
                <a:solidFill>
                  <a:srgbClr val="FF0000"/>
                </a:solidFill>
                <a:latin typeface="DFKai-SB"/>
                <a:cs typeface="DFKai-SB"/>
              </a:rPr>
              <a:t>550</a:t>
            </a:r>
            <a:endParaRPr sz="1050">
              <a:latin typeface="DFKai-SB"/>
              <a:cs typeface="DFKai-SB"/>
            </a:endParaRPr>
          </a:p>
        </p:txBody>
      </p:sp>
      <p:sp>
        <p:nvSpPr>
          <p:cNvPr id="33" name="object 33"/>
          <p:cNvSpPr/>
          <p:nvPr/>
        </p:nvSpPr>
        <p:spPr>
          <a:xfrm>
            <a:off x="2432176" y="2772168"/>
            <a:ext cx="102870" cy="103505"/>
          </a:xfrm>
          <a:custGeom>
            <a:avLst/>
            <a:gdLst/>
            <a:ahLst/>
            <a:cxnLst/>
            <a:rect l="l" t="t" r="r" b="b"/>
            <a:pathLst>
              <a:path w="102869" h="103505">
                <a:moveTo>
                  <a:pt x="0" y="0"/>
                </a:moveTo>
                <a:lnTo>
                  <a:pt x="102806" y="103162"/>
                </a:lnTo>
              </a:path>
            </a:pathLst>
          </a:custGeom>
          <a:ln w="19811">
            <a:solidFill>
              <a:srgbClr val="FF0000"/>
            </a:solidFill>
          </a:ln>
        </p:spPr>
        <p:txBody>
          <a:bodyPr wrap="square" lIns="0" tIns="0" rIns="0" bIns="0" rtlCol="0"/>
          <a:lstStyle/>
          <a:p>
            <a:endParaRPr/>
          </a:p>
        </p:txBody>
      </p:sp>
      <p:sp>
        <p:nvSpPr>
          <p:cNvPr id="34" name="object 34"/>
          <p:cNvSpPr/>
          <p:nvPr/>
        </p:nvSpPr>
        <p:spPr>
          <a:xfrm>
            <a:off x="2387345" y="2727198"/>
            <a:ext cx="81280" cy="81280"/>
          </a:xfrm>
          <a:custGeom>
            <a:avLst/>
            <a:gdLst/>
            <a:ahLst/>
            <a:cxnLst/>
            <a:rect l="l" t="t" r="r" b="b"/>
            <a:pathLst>
              <a:path w="81280" h="81280">
                <a:moveTo>
                  <a:pt x="0" y="0"/>
                </a:moveTo>
                <a:lnTo>
                  <a:pt x="26809" y="80860"/>
                </a:lnTo>
                <a:lnTo>
                  <a:pt x="80784" y="27063"/>
                </a:lnTo>
                <a:lnTo>
                  <a:pt x="0" y="0"/>
                </a:lnTo>
                <a:close/>
              </a:path>
            </a:pathLst>
          </a:custGeom>
          <a:solidFill>
            <a:srgbClr val="FF0000"/>
          </a:solidFill>
        </p:spPr>
        <p:txBody>
          <a:bodyPr wrap="square" lIns="0" tIns="0" rIns="0" bIns="0" rtlCol="0"/>
          <a:lstStyle/>
          <a:p>
            <a:endParaRPr/>
          </a:p>
        </p:txBody>
      </p:sp>
      <p:sp>
        <p:nvSpPr>
          <p:cNvPr id="35" name="object 35"/>
          <p:cNvSpPr/>
          <p:nvPr/>
        </p:nvSpPr>
        <p:spPr>
          <a:xfrm>
            <a:off x="2515006" y="3553205"/>
            <a:ext cx="61594" cy="113664"/>
          </a:xfrm>
          <a:custGeom>
            <a:avLst/>
            <a:gdLst/>
            <a:ahLst/>
            <a:cxnLst/>
            <a:rect l="l" t="t" r="r" b="b"/>
            <a:pathLst>
              <a:path w="61594" h="113664">
                <a:moveTo>
                  <a:pt x="0" y="113512"/>
                </a:moveTo>
                <a:lnTo>
                  <a:pt x="61163" y="0"/>
                </a:lnTo>
              </a:path>
            </a:pathLst>
          </a:custGeom>
          <a:ln w="19812">
            <a:solidFill>
              <a:srgbClr val="FF0000"/>
            </a:solidFill>
          </a:ln>
        </p:spPr>
        <p:txBody>
          <a:bodyPr wrap="square" lIns="0" tIns="0" rIns="0" bIns="0" rtlCol="0"/>
          <a:lstStyle/>
          <a:p>
            <a:endParaRPr/>
          </a:p>
        </p:txBody>
      </p:sp>
      <p:sp>
        <p:nvSpPr>
          <p:cNvPr id="36" name="object 36"/>
          <p:cNvSpPr/>
          <p:nvPr/>
        </p:nvSpPr>
        <p:spPr>
          <a:xfrm>
            <a:off x="2484882" y="3637470"/>
            <a:ext cx="69850" cy="85725"/>
          </a:xfrm>
          <a:custGeom>
            <a:avLst/>
            <a:gdLst/>
            <a:ahLst/>
            <a:cxnLst/>
            <a:rect l="l" t="t" r="r" b="b"/>
            <a:pathLst>
              <a:path w="69850" h="85725">
                <a:moveTo>
                  <a:pt x="2603" y="0"/>
                </a:moveTo>
                <a:lnTo>
                  <a:pt x="0" y="85153"/>
                </a:lnTo>
                <a:lnTo>
                  <a:pt x="69684" y="36144"/>
                </a:lnTo>
                <a:lnTo>
                  <a:pt x="2603" y="0"/>
                </a:lnTo>
                <a:close/>
              </a:path>
            </a:pathLst>
          </a:custGeom>
          <a:solidFill>
            <a:srgbClr val="FF0000"/>
          </a:solidFill>
        </p:spPr>
        <p:txBody>
          <a:bodyPr wrap="square" lIns="0" tIns="0" rIns="0" bIns="0" rtlCol="0"/>
          <a:lstStyle/>
          <a:p>
            <a:endParaRPr/>
          </a:p>
        </p:txBody>
      </p:sp>
      <p:sp>
        <p:nvSpPr>
          <p:cNvPr id="37" name="object 37"/>
          <p:cNvSpPr/>
          <p:nvPr/>
        </p:nvSpPr>
        <p:spPr>
          <a:xfrm>
            <a:off x="4717541" y="2410205"/>
            <a:ext cx="599440" cy="391795"/>
          </a:xfrm>
          <a:custGeom>
            <a:avLst/>
            <a:gdLst/>
            <a:ahLst/>
            <a:cxnLst/>
            <a:rect l="l" t="t" r="r" b="b"/>
            <a:pathLst>
              <a:path w="599439" h="391794">
                <a:moveTo>
                  <a:pt x="0" y="0"/>
                </a:moveTo>
                <a:lnTo>
                  <a:pt x="598932" y="0"/>
                </a:lnTo>
                <a:lnTo>
                  <a:pt x="598932" y="391667"/>
                </a:lnTo>
                <a:lnTo>
                  <a:pt x="0" y="391667"/>
                </a:lnTo>
                <a:lnTo>
                  <a:pt x="0" y="0"/>
                </a:lnTo>
                <a:close/>
              </a:path>
            </a:pathLst>
          </a:custGeom>
          <a:ln w="28956">
            <a:solidFill>
              <a:srgbClr val="FF0000"/>
            </a:solidFill>
            <a:prstDash val="lgDash"/>
          </a:ln>
        </p:spPr>
        <p:txBody>
          <a:bodyPr wrap="square" lIns="0" tIns="0" rIns="0" bIns="0" rtlCol="0"/>
          <a:lstStyle/>
          <a:p>
            <a:endParaRPr/>
          </a:p>
        </p:txBody>
      </p:sp>
      <p:sp>
        <p:nvSpPr>
          <p:cNvPr id="38" name="object 38"/>
          <p:cNvSpPr/>
          <p:nvPr/>
        </p:nvSpPr>
        <p:spPr>
          <a:xfrm>
            <a:off x="4712970" y="3569970"/>
            <a:ext cx="597535" cy="391795"/>
          </a:xfrm>
          <a:custGeom>
            <a:avLst/>
            <a:gdLst/>
            <a:ahLst/>
            <a:cxnLst/>
            <a:rect l="l" t="t" r="r" b="b"/>
            <a:pathLst>
              <a:path w="597535" h="391795">
                <a:moveTo>
                  <a:pt x="0" y="0"/>
                </a:moveTo>
                <a:lnTo>
                  <a:pt x="597408" y="0"/>
                </a:lnTo>
                <a:lnTo>
                  <a:pt x="597408" y="391668"/>
                </a:lnTo>
                <a:lnTo>
                  <a:pt x="0" y="391668"/>
                </a:lnTo>
                <a:lnTo>
                  <a:pt x="0" y="0"/>
                </a:lnTo>
                <a:close/>
              </a:path>
            </a:pathLst>
          </a:custGeom>
          <a:ln w="28956">
            <a:solidFill>
              <a:srgbClr val="FF0000"/>
            </a:solidFill>
            <a:prstDash val="lgDash"/>
          </a:ln>
        </p:spPr>
        <p:txBody>
          <a:bodyPr wrap="square" lIns="0" tIns="0" rIns="0" bIns="0" rtlCol="0"/>
          <a:lstStyle/>
          <a:p>
            <a:endParaRPr/>
          </a:p>
        </p:txBody>
      </p:sp>
      <p:sp>
        <p:nvSpPr>
          <p:cNvPr id="39" name="object 39"/>
          <p:cNvSpPr/>
          <p:nvPr/>
        </p:nvSpPr>
        <p:spPr>
          <a:xfrm>
            <a:off x="4994909" y="2197607"/>
            <a:ext cx="0" cy="139700"/>
          </a:xfrm>
          <a:custGeom>
            <a:avLst/>
            <a:gdLst/>
            <a:ahLst/>
            <a:cxnLst/>
            <a:rect l="l" t="t" r="r" b="b"/>
            <a:pathLst>
              <a:path h="139700">
                <a:moveTo>
                  <a:pt x="0" y="0"/>
                </a:moveTo>
                <a:lnTo>
                  <a:pt x="0" y="139382"/>
                </a:lnTo>
              </a:path>
            </a:pathLst>
          </a:custGeom>
          <a:ln w="28956">
            <a:solidFill>
              <a:srgbClr val="FF0000"/>
            </a:solidFill>
          </a:ln>
        </p:spPr>
        <p:txBody>
          <a:bodyPr wrap="square" lIns="0" tIns="0" rIns="0" bIns="0" rtlCol="0"/>
          <a:lstStyle/>
          <a:p>
            <a:endParaRPr/>
          </a:p>
        </p:txBody>
      </p:sp>
      <p:sp>
        <p:nvSpPr>
          <p:cNvPr id="40" name="object 40"/>
          <p:cNvSpPr/>
          <p:nvPr/>
        </p:nvSpPr>
        <p:spPr>
          <a:xfrm>
            <a:off x="4951476" y="2322512"/>
            <a:ext cx="86995" cy="86995"/>
          </a:xfrm>
          <a:custGeom>
            <a:avLst/>
            <a:gdLst/>
            <a:ahLst/>
            <a:cxnLst/>
            <a:rect l="l" t="t" r="r" b="b"/>
            <a:pathLst>
              <a:path w="86995" h="86994">
                <a:moveTo>
                  <a:pt x="86867" y="0"/>
                </a:moveTo>
                <a:lnTo>
                  <a:pt x="0" y="0"/>
                </a:lnTo>
                <a:lnTo>
                  <a:pt x="43433" y="86868"/>
                </a:lnTo>
                <a:lnTo>
                  <a:pt x="86867" y="0"/>
                </a:lnTo>
                <a:close/>
              </a:path>
            </a:pathLst>
          </a:custGeom>
          <a:solidFill>
            <a:srgbClr val="FF0000"/>
          </a:solidFill>
        </p:spPr>
        <p:txBody>
          <a:bodyPr wrap="square" lIns="0" tIns="0" rIns="0" bIns="0" rtlCol="0"/>
          <a:lstStyle/>
          <a:p>
            <a:endParaRPr/>
          </a:p>
        </p:txBody>
      </p:sp>
      <p:sp>
        <p:nvSpPr>
          <p:cNvPr id="41" name="object 41"/>
          <p:cNvSpPr/>
          <p:nvPr/>
        </p:nvSpPr>
        <p:spPr>
          <a:xfrm>
            <a:off x="4951476" y="2125217"/>
            <a:ext cx="86995" cy="86995"/>
          </a:xfrm>
          <a:custGeom>
            <a:avLst/>
            <a:gdLst/>
            <a:ahLst/>
            <a:cxnLst/>
            <a:rect l="l" t="t" r="r" b="b"/>
            <a:pathLst>
              <a:path w="86995" h="86994">
                <a:moveTo>
                  <a:pt x="43434" y="0"/>
                </a:moveTo>
                <a:lnTo>
                  <a:pt x="0" y="86867"/>
                </a:lnTo>
                <a:lnTo>
                  <a:pt x="86868" y="86867"/>
                </a:lnTo>
                <a:lnTo>
                  <a:pt x="43434" y="0"/>
                </a:lnTo>
                <a:close/>
              </a:path>
            </a:pathLst>
          </a:custGeom>
          <a:solidFill>
            <a:srgbClr val="FF0000"/>
          </a:solidFill>
        </p:spPr>
        <p:txBody>
          <a:bodyPr wrap="square" lIns="0" tIns="0" rIns="0" bIns="0" rtlCol="0"/>
          <a:lstStyle/>
          <a:p>
            <a:endParaRPr/>
          </a:p>
        </p:txBody>
      </p:sp>
      <p:sp>
        <p:nvSpPr>
          <p:cNvPr id="42" name="object 42"/>
          <p:cNvSpPr txBox="1"/>
          <p:nvPr/>
        </p:nvSpPr>
        <p:spPr>
          <a:xfrm>
            <a:off x="4841747" y="3115055"/>
            <a:ext cx="1188720" cy="184785"/>
          </a:xfrm>
          <a:prstGeom prst="rect">
            <a:avLst/>
          </a:prstGeom>
          <a:solidFill>
            <a:srgbClr val="CCFFCC"/>
          </a:solidFill>
        </p:spPr>
        <p:txBody>
          <a:bodyPr vert="horz" wrap="square" lIns="0" tIns="0" rIns="0" bIns="0" rtlCol="0">
            <a:spAutoFit/>
          </a:bodyPr>
          <a:lstStyle/>
          <a:p>
            <a:pPr marL="135255">
              <a:lnSpc>
                <a:spcPts val="1390"/>
              </a:lnSpc>
            </a:pPr>
            <a:r>
              <a:rPr sz="1200" b="1" spc="-5" dirty="0">
                <a:solidFill>
                  <a:srgbClr val="FF0000"/>
                </a:solidFill>
                <a:latin typeface="DFKai-SB"/>
                <a:cs typeface="DFKai-SB"/>
              </a:rPr>
              <a:t>每瓶瓶重不同</a:t>
            </a:r>
            <a:endParaRPr sz="1200">
              <a:latin typeface="DFKai-SB"/>
              <a:cs typeface="DFKai-SB"/>
            </a:endParaRPr>
          </a:p>
        </p:txBody>
      </p:sp>
      <p:sp>
        <p:nvSpPr>
          <p:cNvPr id="43" name="object 43"/>
          <p:cNvSpPr/>
          <p:nvPr/>
        </p:nvSpPr>
        <p:spPr>
          <a:xfrm>
            <a:off x="4994909" y="2801873"/>
            <a:ext cx="0" cy="212090"/>
          </a:xfrm>
          <a:custGeom>
            <a:avLst/>
            <a:gdLst/>
            <a:ahLst/>
            <a:cxnLst/>
            <a:rect l="l" t="t" r="r" b="b"/>
            <a:pathLst>
              <a:path h="212089">
                <a:moveTo>
                  <a:pt x="0" y="0"/>
                </a:moveTo>
                <a:lnTo>
                  <a:pt x="0" y="211772"/>
                </a:lnTo>
              </a:path>
            </a:pathLst>
          </a:custGeom>
          <a:ln w="28956">
            <a:solidFill>
              <a:srgbClr val="FF0000"/>
            </a:solidFill>
          </a:ln>
        </p:spPr>
        <p:txBody>
          <a:bodyPr wrap="square" lIns="0" tIns="0" rIns="0" bIns="0" rtlCol="0"/>
          <a:lstStyle/>
          <a:p>
            <a:endParaRPr/>
          </a:p>
        </p:txBody>
      </p:sp>
      <p:sp>
        <p:nvSpPr>
          <p:cNvPr id="44" name="object 44"/>
          <p:cNvSpPr/>
          <p:nvPr/>
        </p:nvSpPr>
        <p:spPr>
          <a:xfrm>
            <a:off x="4951476" y="2999168"/>
            <a:ext cx="86995" cy="86995"/>
          </a:xfrm>
          <a:custGeom>
            <a:avLst/>
            <a:gdLst/>
            <a:ahLst/>
            <a:cxnLst/>
            <a:rect l="l" t="t" r="r" b="b"/>
            <a:pathLst>
              <a:path w="86995" h="86994">
                <a:moveTo>
                  <a:pt x="86867" y="0"/>
                </a:moveTo>
                <a:lnTo>
                  <a:pt x="0" y="0"/>
                </a:lnTo>
                <a:lnTo>
                  <a:pt x="43433" y="86868"/>
                </a:lnTo>
                <a:lnTo>
                  <a:pt x="86867" y="0"/>
                </a:lnTo>
                <a:close/>
              </a:path>
            </a:pathLst>
          </a:custGeom>
          <a:solidFill>
            <a:srgbClr val="FF0000"/>
          </a:solidFill>
        </p:spPr>
        <p:txBody>
          <a:bodyPr wrap="square" lIns="0" tIns="0" rIns="0" bIns="0" rtlCol="0"/>
          <a:lstStyle/>
          <a:p>
            <a:endParaRPr/>
          </a:p>
        </p:txBody>
      </p:sp>
      <p:sp>
        <p:nvSpPr>
          <p:cNvPr id="45" name="object 45"/>
          <p:cNvSpPr/>
          <p:nvPr/>
        </p:nvSpPr>
        <p:spPr>
          <a:xfrm>
            <a:off x="5028438" y="3340608"/>
            <a:ext cx="0" cy="212090"/>
          </a:xfrm>
          <a:custGeom>
            <a:avLst/>
            <a:gdLst/>
            <a:ahLst/>
            <a:cxnLst/>
            <a:rect l="l" t="t" r="r" b="b"/>
            <a:pathLst>
              <a:path h="212089">
                <a:moveTo>
                  <a:pt x="0" y="0"/>
                </a:moveTo>
                <a:lnTo>
                  <a:pt x="0" y="211772"/>
                </a:lnTo>
              </a:path>
            </a:pathLst>
          </a:custGeom>
          <a:ln w="28956">
            <a:solidFill>
              <a:srgbClr val="FF0000"/>
            </a:solidFill>
          </a:ln>
        </p:spPr>
        <p:txBody>
          <a:bodyPr wrap="square" lIns="0" tIns="0" rIns="0" bIns="0" rtlCol="0"/>
          <a:lstStyle/>
          <a:p>
            <a:endParaRPr/>
          </a:p>
        </p:txBody>
      </p:sp>
      <p:sp>
        <p:nvSpPr>
          <p:cNvPr id="46" name="object 46"/>
          <p:cNvSpPr/>
          <p:nvPr/>
        </p:nvSpPr>
        <p:spPr>
          <a:xfrm>
            <a:off x="4985003" y="3268217"/>
            <a:ext cx="86995" cy="86995"/>
          </a:xfrm>
          <a:custGeom>
            <a:avLst/>
            <a:gdLst/>
            <a:ahLst/>
            <a:cxnLst/>
            <a:rect l="l" t="t" r="r" b="b"/>
            <a:pathLst>
              <a:path w="86995" h="86995">
                <a:moveTo>
                  <a:pt x="43434" y="0"/>
                </a:moveTo>
                <a:lnTo>
                  <a:pt x="0" y="86867"/>
                </a:lnTo>
                <a:lnTo>
                  <a:pt x="86868" y="86867"/>
                </a:lnTo>
                <a:lnTo>
                  <a:pt x="43434" y="0"/>
                </a:lnTo>
                <a:close/>
              </a:path>
            </a:pathLst>
          </a:custGeom>
          <a:solidFill>
            <a:srgbClr val="FF0000"/>
          </a:solidFill>
        </p:spPr>
        <p:txBody>
          <a:bodyPr wrap="square" lIns="0" tIns="0" rIns="0" bIns="0" rtlCol="0"/>
          <a:lstStyle/>
          <a:p>
            <a:endParaRPr/>
          </a:p>
        </p:txBody>
      </p:sp>
      <p:sp>
        <p:nvSpPr>
          <p:cNvPr id="4" name="投影片編號版面配置區 3"/>
          <p:cNvSpPr>
            <a:spLocks noGrp="1"/>
          </p:cNvSpPr>
          <p:nvPr>
            <p:ph type="sldNum" sz="quarter" idx="7"/>
          </p:nvPr>
        </p:nvSpPr>
        <p:spPr/>
        <p:txBody>
          <a:bodyPr/>
          <a:lstStyle/>
          <a:p>
            <a:pPr marL="25400">
              <a:lnSpc>
                <a:spcPts val="1425"/>
              </a:lnSpc>
            </a:pPr>
            <a:fld id="{81D60167-4931-47E6-BA6A-407CBD079E47}" type="slidenum">
              <a:rPr lang="en-US" altLang="zh-TW" spc="-5" smtClean="0"/>
              <a:pPr marL="25400">
                <a:lnSpc>
                  <a:spcPts val="1425"/>
                </a:lnSpc>
              </a:pPr>
              <a:t>35</a:t>
            </a:fld>
            <a:endParaRPr lang="en-US" altLang="zh-TW" spc="-5" dirty="0"/>
          </a:p>
        </p:txBody>
      </p:sp>
    </p:spTree>
    <p:extLst>
      <p:ext uri="{BB962C8B-B14F-4D97-AF65-F5344CB8AC3E}">
        <p14:creationId xmlns:p14="http://schemas.microsoft.com/office/powerpoint/2010/main" val="87277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TW" altLang="en-US" dirty="0" smtClean="0">
                <a:latin typeface="新細明體" pitchFamily="18" charset="-120"/>
              </a:rPr>
              <a:t>劑量</a:t>
            </a:r>
            <a:r>
              <a:rPr lang="en-US" altLang="zh-TW" dirty="0" smtClean="0">
                <a:latin typeface="新細明體" pitchFamily="18" charset="-120"/>
              </a:rPr>
              <a:t>—</a:t>
            </a:r>
            <a:r>
              <a:rPr lang="zh-TW" altLang="en-US" dirty="0" smtClean="0">
                <a:latin typeface="新細明體" pitchFamily="18" charset="-120"/>
              </a:rPr>
              <a:t>時間影響毒性</a:t>
            </a:r>
            <a:endParaRPr lang="zh-TW" altLang="en-US" dirty="0">
              <a:latin typeface="新細明體" pitchFamily="18" charset="-120"/>
            </a:endParaRPr>
          </a:p>
        </p:txBody>
      </p:sp>
      <p:sp>
        <p:nvSpPr>
          <p:cNvPr id="10243" name="Rectangle 3"/>
          <p:cNvSpPr>
            <a:spLocks noGrp="1" noChangeArrowheads="1"/>
          </p:cNvSpPr>
          <p:nvPr>
            <p:ph type="body" idx="1"/>
          </p:nvPr>
        </p:nvSpPr>
        <p:spPr>
          <a:xfrm>
            <a:off x="285720" y="1928802"/>
            <a:ext cx="3186106" cy="4525963"/>
          </a:xfrm>
        </p:spPr>
        <p:txBody>
          <a:bodyPr/>
          <a:lstStyle/>
          <a:p>
            <a:pPr algn="ctr">
              <a:buFontTx/>
              <a:buNone/>
            </a:pPr>
            <a:r>
              <a:rPr lang="zh-TW" altLang="en-US" dirty="0">
                <a:latin typeface="新細明體" pitchFamily="18" charset="-120"/>
              </a:rPr>
              <a:t>無毒</a:t>
            </a:r>
            <a:r>
              <a:rPr lang="en-US" altLang="zh-TW" dirty="0">
                <a:latin typeface="新細明體" pitchFamily="18" charset="-120"/>
              </a:rPr>
              <a:t>/</a:t>
            </a:r>
            <a:r>
              <a:rPr lang="zh-TW" altLang="en-US" dirty="0">
                <a:latin typeface="新細明體" pitchFamily="18" charset="-120"/>
              </a:rPr>
              <a:t>中毒</a:t>
            </a:r>
          </a:p>
          <a:p>
            <a:endParaRPr lang="en-US" altLang="zh-TW" dirty="0">
              <a:latin typeface="新細明體" pitchFamily="18" charset="-120"/>
            </a:endParaRPr>
          </a:p>
        </p:txBody>
      </p:sp>
      <p:pic>
        <p:nvPicPr>
          <p:cNvPr id="10244" name="Picture 4" descr="E:\Documents and Settings\keroro\My Documents\My Pictures\骷簍頭.bmp"/>
          <p:cNvPicPr>
            <a:picLocks noChangeAspect="1" noChangeArrowheads="1"/>
          </p:cNvPicPr>
          <p:nvPr/>
        </p:nvPicPr>
        <p:blipFill>
          <a:blip r:embed="rId3"/>
          <a:srcRect/>
          <a:stretch>
            <a:fillRect/>
          </a:stretch>
        </p:blipFill>
        <p:spPr bwMode="auto">
          <a:xfrm>
            <a:off x="785786" y="2786058"/>
            <a:ext cx="2076450" cy="2486025"/>
          </a:xfrm>
          <a:prstGeom prst="rect">
            <a:avLst/>
          </a:prstGeom>
          <a:noFill/>
        </p:spPr>
      </p:pic>
      <p:pic>
        <p:nvPicPr>
          <p:cNvPr id="5" name="Picture 5" descr="noel"/>
          <p:cNvPicPr>
            <a:picLocks noChangeAspect="1" noChangeArrowheads="1"/>
          </p:cNvPicPr>
          <p:nvPr/>
        </p:nvPicPr>
        <p:blipFill>
          <a:blip r:embed="rId4"/>
          <a:srcRect l="3600" r="10971" b="22546"/>
          <a:stretch>
            <a:fillRect/>
          </a:stretch>
        </p:blipFill>
        <p:spPr bwMode="auto">
          <a:xfrm>
            <a:off x="3857620" y="2357430"/>
            <a:ext cx="4500162" cy="4273544"/>
          </a:xfrm>
          <a:prstGeom prst="rect">
            <a:avLst/>
          </a:prstGeom>
          <a:noFill/>
          <a:ln w="9525">
            <a:noFill/>
            <a:miter lim="800000"/>
            <a:headEnd/>
            <a:tailEnd/>
          </a:ln>
        </p:spPr>
      </p:pic>
      <p:sp>
        <p:nvSpPr>
          <p:cNvPr id="6" name="文字方塊 5"/>
          <p:cNvSpPr txBox="1"/>
          <p:nvPr/>
        </p:nvSpPr>
        <p:spPr>
          <a:xfrm>
            <a:off x="4000496" y="1928802"/>
            <a:ext cx="4357718" cy="369332"/>
          </a:xfrm>
          <a:prstGeom prst="rect">
            <a:avLst/>
          </a:prstGeom>
          <a:noFill/>
        </p:spPr>
        <p:txBody>
          <a:bodyPr wrap="square" rtlCol="0">
            <a:spAutoFit/>
          </a:bodyPr>
          <a:lstStyle/>
          <a:p>
            <a:r>
              <a:rPr lang="en-US" altLang="zh-TW" b="1" dirty="0" smtClean="0"/>
              <a:t>(</a:t>
            </a:r>
            <a:r>
              <a:rPr lang="en-US" altLang="zh-TW" b="1" i="1" dirty="0" smtClean="0"/>
              <a:t>Dose-Response Relationship)</a:t>
            </a:r>
            <a:endParaRPr lang="zh-TW" altLang="en-US" dirty="0"/>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36</a:t>
            </a:fld>
            <a:endParaRPr lang="zh-TW" altLang="en-US" dirty="0"/>
          </a:p>
        </p:txBody>
      </p:sp>
    </p:spTree>
    <p:extLst>
      <p:ext uri="{BB962C8B-B14F-4D97-AF65-F5344CB8AC3E}">
        <p14:creationId xmlns:p14="http://schemas.microsoft.com/office/powerpoint/2010/main" val="2478117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8860" y="3071810"/>
            <a:ext cx="4302141" cy="3575073"/>
          </a:xfrm>
          <a:custGeom>
            <a:avLst/>
            <a:gdLst/>
            <a:ahLst/>
            <a:cxnLst/>
            <a:rect l="l" t="t" r="r" b="b"/>
            <a:pathLst>
              <a:path w="3927475" h="3088004">
                <a:moveTo>
                  <a:pt x="3927475" y="0"/>
                </a:moveTo>
                <a:lnTo>
                  <a:pt x="0" y="0"/>
                </a:lnTo>
                <a:lnTo>
                  <a:pt x="2041385" y="3087687"/>
                </a:lnTo>
                <a:lnTo>
                  <a:pt x="3927475" y="0"/>
                </a:lnTo>
                <a:close/>
              </a:path>
            </a:pathLst>
          </a:custGeom>
          <a:solidFill>
            <a:srgbClr val="FFFF99">
              <a:alpha val="25097"/>
            </a:srgbClr>
          </a:solidFill>
        </p:spPr>
        <p:txBody>
          <a:bodyPr wrap="square" lIns="0" tIns="0" rIns="0" bIns="0" rtlCol="0"/>
          <a:lstStyle/>
          <a:p>
            <a:endParaRPr sz="1600" b="1">
              <a:latin typeface="標楷體" pitchFamily="65" charset="-120"/>
              <a:ea typeface="標楷體" pitchFamily="65" charset="-120"/>
            </a:endParaRPr>
          </a:p>
        </p:txBody>
      </p:sp>
      <p:sp>
        <p:nvSpPr>
          <p:cNvPr id="3" name="object 3"/>
          <p:cNvSpPr/>
          <p:nvPr/>
        </p:nvSpPr>
        <p:spPr>
          <a:xfrm>
            <a:off x="2357423" y="3068637"/>
            <a:ext cx="4500594" cy="3575073"/>
          </a:xfrm>
          <a:custGeom>
            <a:avLst/>
            <a:gdLst/>
            <a:ahLst/>
            <a:cxnLst/>
            <a:rect l="l" t="t" r="r" b="b"/>
            <a:pathLst>
              <a:path w="3927475" h="3088004">
                <a:moveTo>
                  <a:pt x="0" y="0"/>
                </a:moveTo>
                <a:lnTo>
                  <a:pt x="2041385" y="3087687"/>
                </a:lnTo>
                <a:lnTo>
                  <a:pt x="3927475" y="0"/>
                </a:lnTo>
                <a:lnTo>
                  <a:pt x="0" y="0"/>
                </a:lnTo>
                <a:close/>
              </a:path>
            </a:pathLst>
          </a:custGeom>
          <a:ln w="19050">
            <a:solidFill>
              <a:srgbClr val="0000FF"/>
            </a:solidFill>
          </a:ln>
        </p:spPr>
        <p:txBody>
          <a:bodyPr wrap="square" lIns="0" tIns="0" rIns="0" bIns="0" rtlCol="0"/>
          <a:lstStyle/>
          <a:p>
            <a:endParaRPr sz="1600" b="1">
              <a:latin typeface="標楷體" pitchFamily="65" charset="-120"/>
              <a:ea typeface="標楷體" pitchFamily="65" charset="-120"/>
            </a:endParaRPr>
          </a:p>
        </p:txBody>
      </p:sp>
      <p:sp>
        <p:nvSpPr>
          <p:cNvPr id="4" name="object 4"/>
          <p:cNvSpPr txBox="1"/>
          <p:nvPr/>
        </p:nvSpPr>
        <p:spPr>
          <a:xfrm>
            <a:off x="571472" y="1975197"/>
            <a:ext cx="2419377" cy="738664"/>
          </a:xfrm>
          <a:prstGeom prst="rect">
            <a:avLst/>
          </a:prstGeom>
        </p:spPr>
        <p:txBody>
          <a:bodyPr vert="horz" wrap="square" lIns="0" tIns="0" rIns="0" bIns="0" rtlCol="0">
            <a:spAutoFit/>
          </a:bodyPr>
          <a:lstStyle/>
          <a:p>
            <a:pPr marL="12700" marR="5080">
              <a:lnSpc>
                <a:spcPct val="100299"/>
              </a:lnSpc>
            </a:pPr>
            <a:r>
              <a:rPr sz="2400" b="1" spc="-5" dirty="0">
                <a:solidFill>
                  <a:srgbClr val="3333CC"/>
                </a:solidFill>
                <a:latin typeface="標楷體" pitchFamily="65" charset="-120"/>
                <a:ea typeface="標楷體" pitchFamily="65" charset="-120"/>
                <a:cs typeface="PMingLiU"/>
              </a:rPr>
              <a:t>路徑</a:t>
            </a:r>
            <a:r>
              <a:rPr sz="2400" b="1" spc="-5" dirty="0" smtClean="0">
                <a:latin typeface="標楷體" pitchFamily="65" charset="-120"/>
                <a:ea typeface="標楷體" pitchFamily="65" charset="-120"/>
                <a:cs typeface="PMingLiU"/>
              </a:rPr>
              <a:t>： </a:t>
            </a:r>
            <a:r>
              <a:rPr sz="2400" b="1" spc="-5" dirty="0">
                <a:latin typeface="標楷體" pitchFamily="65" charset="-120"/>
                <a:ea typeface="標楷體" pitchFamily="65" charset="-120"/>
                <a:cs typeface="PMingLiU"/>
              </a:rPr>
              <a:t>吸入、攝入</a:t>
            </a:r>
            <a:r>
              <a:rPr sz="2400" b="1" spc="-5" dirty="0" smtClean="0">
                <a:latin typeface="標楷體" pitchFamily="65" charset="-120"/>
                <a:ea typeface="標楷體" pitchFamily="65" charset="-120"/>
                <a:cs typeface="PMingLiU"/>
              </a:rPr>
              <a:t>、皮膚接觸</a:t>
            </a:r>
            <a:endParaRPr sz="2400" b="1" dirty="0">
              <a:latin typeface="標楷體" pitchFamily="65" charset="-120"/>
              <a:ea typeface="標楷體" pitchFamily="65" charset="-120"/>
              <a:cs typeface="PMingLiU"/>
            </a:endParaRPr>
          </a:p>
        </p:txBody>
      </p:sp>
      <p:sp>
        <p:nvSpPr>
          <p:cNvPr id="5" name="object 5"/>
          <p:cNvSpPr txBox="1"/>
          <p:nvPr/>
        </p:nvSpPr>
        <p:spPr>
          <a:xfrm>
            <a:off x="4000496" y="1500174"/>
            <a:ext cx="928694" cy="369332"/>
          </a:xfrm>
          <a:prstGeom prst="rect">
            <a:avLst/>
          </a:prstGeom>
        </p:spPr>
        <p:txBody>
          <a:bodyPr vert="horz" wrap="square" lIns="0" tIns="0" rIns="0" bIns="0" rtlCol="0">
            <a:spAutoFit/>
          </a:bodyPr>
          <a:lstStyle/>
          <a:p>
            <a:pPr marL="12700">
              <a:lnSpc>
                <a:spcPct val="100000"/>
              </a:lnSpc>
            </a:pPr>
            <a:r>
              <a:rPr sz="2400" b="1" spc="-5" dirty="0">
                <a:latin typeface="標楷體" pitchFamily="65" charset="-120"/>
                <a:ea typeface="標楷體" pitchFamily="65" charset="-120"/>
                <a:cs typeface="PMingLiU"/>
              </a:rPr>
              <a:t>來源</a:t>
            </a:r>
            <a:endParaRPr sz="2400" b="1" dirty="0">
              <a:latin typeface="標楷體" pitchFamily="65" charset="-120"/>
              <a:ea typeface="標楷體" pitchFamily="65" charset="-120"/>
              <a:cs typeface="PMingLiU"/>
            </a:endParaRPr>
          </a:p>
        </p:txBody>
      </p:sp>
      <p:sp>
        <p:nvSpPr>
          <p:cNvPr id="6" name="object 6"/>
          <p:cNvSpPr txBox="1"/>
          <p:nvPr/>
        </p:nvSpPr>
        <p:spPr>
          <a:xfrm>
            <a:off x="3929058" y="2168080"/>
            <a:ext cx="1143007" cy="307777"/>
          </a:xfrm>
          <a:prstGeom prst="rect">
            <a:avLst/>
          </a:prstGeom>
        </p:spPr>
        <p:txBody>
          <a:bodyPr vert="horz" wrap="square" lIns="0" tIns="0" rIns="0" bIns="0" rtlCol="0">
            <a:spAutoFit/>
          </a:bodyPr>
          <a:lstStyle/>
          <a:p>
            <a:pPr marL="12700">
              <a:lnSpc>
                <a:spcPct val="100000"/>
              </a:lnSpc>
            </a:pPr>
            <a:r>
              <a:rPr sz="2000" b="1" spc="-5" dirty="0">
                <a:latin typeface="標楷體" pitchFamily="65" charset="-120"/>
                <a:ea typeface="標楷體" pitchFamily="65" charset="-120"/>
                <a:cs typeface="PMingLiU"/>
              </a:rPr>
              <a:t>暴露途徑</a:t>
            </a:r>
            <a:endParaRPr sz="2000" b="1" dirty="0">
              <a:latin typeface="標楷體" pitchFamily="65" charset="-120"/>
              <a:ea typeface="標楷體" pitchFamily="65" charset="-120"/>
              <a:cs typeface="PMingLiU"/>
            </a:endParaRPr>
          </a:p>
        </p:txBody>
      </p:sp>
      <p:sp>
        <p:nvSpPr>
          <p:cNvPr id="7" name="object 7"/>
          <p:cNvSpPr txBox="1"/>
          <p:nvPr/>
        </p:nvSpPr>
        <p:spPr>
          <a:xfrm>
            <a:off x="4085831" y="3084042"/>
            <a:ext cx="836294" cy="246221"/>
          </a:xfrm>
          <a:prstGeom prst="rect">
            <a:avLst/>
          </a:prstGeom>
        </p:spPr>
        <p:txBody>
          <a:bodyPr vert="horz" wrap="square" lIns="0" tIns="0" rIns="0" bIns="0" rtlCol="0">
            <a:spAutoFit/>
          </a:bodyPr>
          <a:lstStyle/>
          <a:p>
            <a:pPr marL="12700">
              <a:lnSpc>
                <a:spcPct val="100000"/>
              </a:lnSpc>
            </a:pPr>
            <a:r>
              <a:rPr sz="1600" b="1" spc="-5" dirty="0">
                <a:latin typeface="標楷體" pitchFamily="65" charset="-120"/>
                <a:ea typeface="標楷體" pitchFamily="65" charset="-120"/>
                <a:cs typeface="PMingLiU"/>
              </a:rPr>
              <a:t>潛在劑量</a:t>
            </a:r>
            <a:endParaRPr sz="1600" b="1">
              <a:latin typeface="標楷體" pitchFamily="65" charset="-120"/>
              <a:ea typeface="標楷體" pitchFamily="65" charset="-120"/>
              <a:cs typeface="PMingLiU"/>
            </a:endParaRPr>
          </a:p>
        </p:txBody>
      </p:sp>
      <p:sp>
        <p:nvSpPr>
          <p:cNvPr id="8" name="object 8"/>
          <p:cNvSpPr txBox="1"/>
          <p:nvPr/>
        </p:nvSpPr>
        <p:spPr>
          <a:xfrm>
            <a:off x="4085831" y="3469767"/>
            <a:ext cx="836294" cy="246221"/>
          </a:xfrm>
          <a:prstGeom prst="rect">
            <a:avLst/>
          </a:prstGeom>
        </p:spPr>
        <p:txBody>
          <a:bodyPr vert="horz" wrap="square" lIns="0" tIns="0" rIns="0" bIns="0" rtlCol="0">
            <a:spAutoFit/>
          </a:bodyPr>
          <a:lstStyle/>
          <a:p>
            <a:pPr marL="12700">
              <a:lnSpc>
                <a:spcPct val="100000"/>
              </a:lnSpc>
            </a:pPr>
            <a:r>
              <a:rPr sz="1600" b="1" spc="-5" dirty="0">
                <a:latin typeface="標楷體" pitchFamily="65" charset="-120"/>
                <a:ea typeface="標楷體" pitchFamily="65" charset="-120"/>
                <a:cs typeface="PMingLiU"/>
              </a:rPr>
              <a:t>應用劑量</a:t>
            </a:r>
            <a:endParaRPr sz="1600" b="1">
              <a:latin typeface="標楷體" pitchFamily="65" charset="-120"/>
              <a:ea typeface="標楷體" pitchFamily="65" charset="-120"/>
              <a:cs typeface="PMingLiU"/>
            </a:endParaRPr>
          </a:p>
        </p:txBody>
      </p:sp>
      <p:sp>
        <p:nvSpPr>
          <p:cNvPr id="9" name="object 9"/>
          <p:cNvSpPr txBox="1"/>
          <p:nvPr/>
        </p:nvSpPr>
        <p:spPr>
          <a:xfrm>
            <a:off x="3786182" y="3713088"/>
            <a:ext cx="1428760" cy="2188420"/>
          </a:xfrm>
          <a:prstGeom prst="rect">
            <a:avLst/>
          </a:prstGeom>
        </p:spPr>
        <p:txBody>
          <a:bodyPr vert="horz" wrap="square" lIns="0" tIns="0" rIns="0" bIns="0" rtlCol="0">
            <a:spAutoFit/>
          </a:bodyPr>
          <a:lstStyle/>
          <a:p>
            <a:pPr marL="12700" marR="5080" indent="-635" algn="ctr">
              <a:lnSpc>
                <a:spcPct val="158400"/>
              </a:lnSpc>
            </a:pPr>
            <a:r>
              <a:rPr b="1" spc="-5" dirty="0">
                <a:latin typeface="標楷體" pitchFamily="65" charset="-120"/>
                <a:ea typeface="標楷體" pitchFamily="65" charset="-120"/>
                <a:cs typeface="PMingLiU"/>
              </a:rPr>
              <a:t>內在劑量  </a:t>
            </a:r>
            <a:endParaRPr lang="en-US" b="1" spc="-5" dirty="0" smtClean="0">
              <a:latin typeface="標楷體" pitchFamily="65" charset="-120"/>
              <a:ea typeface="標楷體" pitchFamily="65" charset="-120"/>
              <a:cs typeface="PMingLiU"/>
            </a:endParaRPr>
          </a:p>
          <a:p>
            <a:pPr marL="12700" marR="5080" indent="-635" algn="ctr">
              <a:lnSpc>
                <a:spcPct val="158400"/>
              </a:lnSpc>
            </a:pPr>
            <a:r>
              <a:rPr b="1" spc="-5" dirty="0" smtClean="0">
                <a:latin typeface="標楷體" pitchFamily="65" charset="-120"/>
                <a:ea typeface="標楷體" pitchFamily="65" charset="-120"/>
                <a:cs typeface="PMingLiU"/>
              </a:rPr>
              <a:t>遞送劑量</a:t>
            </a:r>
            <a:endParaRPr lang="en-US" b="1" spc="-5" dirty="0" smtClean="0">
              <a:latin typeface="標楷體" pitchFamily="65" charset="-120"/>
              <a:ea typeface="標楷體" pitchFamily="65" charset="-120"/>
              <a:cs typeface="PMingLiU"/>
            </a:endParaRPr>
          </a:p>
          <a:p>
            <a:pPr marL="12700" marR="5080" indent="-635" algn="ctr">
              <a:lnSpc>
                <a:spcPct val="158400"/>
              </a:lnSpc>
            </a:pPr>
            <a:r>
              <a:rPr b="1" spc="-5" dirty="0" smtClean="0">
                <a:latin typeface="標楷體" pitchFamily="65" charset="-120"/>
                <a:ea typeface="標楷體" pitchFamily="65" charset="-120"/>
                <a:cs typeface="PMingLiU"/>
              </a:rPr>
              <a:t>生物有效劑量  生物效應</a:t>
            </a:r>
            <a:endParaRPr lang="en-US" b="1" spc="-5" dirty="0" smtClean="0">
              <a:latin typeface="標楷體" pitchFamily="65" charset="-120"/>
              <a:ea typeface="標楷體" pitchFamily="65" charset="-120"/>
              <a:cs typeface="PMingLiU"/>
            </a:endParaRPr>
          </a:p>
          <a:p>
            <a:pPr marL="12700" marR="5080" indent="-635" algn="ctr">
              <a:lnSpc>
                <a:spcPct val="158400"/>
              </a:lnSpc>
            </a:pPr>
            <a:r>
              <a:rPr b="1" spc="-5" dirty="0" smtClean="0">
                <a:latin typeface="標楷體" pitchFamily="65" charset="-120"/>
                <a:ea typeface="標楷體" pitchFamily="65" charset="-120"/>
                <a:cs typeface="PMingLiU"/>
              </a:rPr>
              <a:t>  </a:t>
            </a:r>
            <a:r>
              <a:rPr b="1" spc="-5" dirty="0">
                <a:latin typeface="標楷體" pitchFamily="65" charset="-120"/>
                <a:ea typeface="標楷體" pitchFamily="65" charset="-120"/>
                <a:cs typeface="PMingLiU"/>
              </a:rPr>
              <a:t>不良效應</a:t>
            </a:r>
            <a:endParaRPr b="1" dirty="0">
              <a:latin typeface="標楷體" pitchFamily="65" charset="-120"/>
              <a:ea typeface="標楷體" pitchFamily="65" charset="-120"/>
              <a:cs typeface="PMingLiU"/>
            </a:endParaRPr>
          </a:p>
        </p:txBody>
      </p:sp>
      <p:sp>
        <p:nvSpPr>
          <p:cNvPr id="10" name="object 10"/>
          <p:cNvSpPr txBox="1"/>
          <p:nvPr/>
        </p:nvSpPr>
        <p:spPr>
          <a:xfrm>
            <a:off x="3929058" y="2628188"/>
            <a:ext cx="1071569" cy="307777"/>
          </a:xfrm>
          <a:prstGeom prst="rect">
            <a:avLst/>
          </a:prstGeom>
        </p:spPr>
        <p:txBody>
          <a:bodyPr vert="horz" wrap="square" lIns="0" tIns="0" rIns="0" bIns="0" rtlCol="0">
            <a:spAutoFit/>
          </a:bodyPr>
          <a:lstStyle/>
          <a:p>
            <a:pPr marL="12700">
              <a:lnSpc>
                <a:spcPct val="100000"/>
              </a:lnSpc>
            </a:pPr>
            <a:r>
              <a:rPr sz="2000" b="1" spc="-5" dirty="0">
                <a:latin typeface="標楷體" pitchFamily="65" charset="-120"/>
                <a:ea typeface="標楷體" pitchFamily="65" charset="-120"/>
                <a:cs typeface="PMingLiU"/>
              </a:rPr>
              <a:t>暴露濃度</a:t>
            </a:r>
            <a:endParaRPr sz="2000" b="1" dirty="0">
              <a:latin typeface="標楷體" pitchFamily="65" charset="-120"/>
              <a:ea typeface="標楷體" pitchFamily="65" charset="-120"/>
              <a:cs typeface="PMingLiU"/>
            </a:endParaRPr>
          </a:p>
        </p:txBody>
      </p:sp>
      <p:sp>
        <p:nvSpPr>
          <p:cNvPr id="11" name="object 11"/>
          <p:cNvSpPr txBox="1"/>
          <p:nvPr/>
        </p:nvSpPr>
        <p:spPr>
          <a:xfrm>
            <a:off x="3071802" y="3143248"/>
            <a:ext cx="679804" cy="843308"/>
          </a:xfrm>
          <a:prstGeom prst="rect">
            <a:avLst/>
          </a:prstGeom>
        </p:spPr>
        <p:txBody>
          <a:bodyPr vert="horz" wrap="square" lIns="0" tIns="0" rIns="0" bIns="0" rtlCol="0">
            <a:spAutoFit/>
          </a:bodyPr>
          <a:lstStyle/>
          <a:p>
            <a:pPr marL="12700" marR="5080" indent="28575">
              <a:lnSpc>
                <a:spcPct val="137400"/>
              </a:lnSpc>
            </a:pPr>
            <a:r>
              <a:rPr sz="2000" b="1" spc="-5" dirty="0">
                <a:latin typeface="標楷體" pitchFamily="65" charset="-120"/>
                <a:ea typeface="標楷體" pitchFamily="65" charset="-120"/>
                <a:cs typeface="PMingLiU"/>
              </a:rPr>
              <a:t>攝入  攝取</a:t>
            </a:r>
            <a:endParaRPr sz="2000" b="1" dirty="0">
              <a:latin typeface="標楷體" pitchFamily="65" charset="-120"/>
              <a:ea typeface="標楷體" pitchFamily="65" charset="-120"/>
              <a:cs typeface="PMingLiU"/>
            </a:endParaRPr>
          </a:p>
        </p:txBody>
      </p:sp>
      <p:sp>
        <p:nvSpPr>
          <p:cNvPr id="12" name="object 12"/>
          <p:cNvSpPr/>
          <p:nvPr/>
        </p:nvSpPr>
        <p:spPr>
          <a:xfrm>
            <a:off x="2819400" y="1951037"/>
            <a:ext cx="287655" cy="765175"/>
          </a:xfrm>
          <a:custGeom>
            <a:avLst/>
            <a:gdLst/>
            <a:ahLst/>
            <a:cxnLst/>
            <a:rect l="l" t="t" r="r" b="b"/>
            <a:pathLst>
              <a:path w="287655" h="765175">
                <a:moveTo>
                  <a:pt x="0" y="0"/>
                </a:moveTo>
                <a:lnTo>
                  <a:pt x="55924" y="5011"/>
                </a:lnTo>
                <a:lnTo>
                  <a:pt x="101593" y="18676"/>
                </a:lnTo>
                <a:lnTo>
                  <a:pt x="132384" y="38945"/>
                </a:lnTo>
                <a:lnTo>
                  <a:pt x="143675" y="63766"/>
                </a:lnTo>
                <a:lnTo>
                  <a:pt x="143675" y="318820"/>
                </a:lnTo>
                <a:lnTo>
                  <a:pt x="154963" y="343641"/>
                </a:lnTo>
                <a:lnTo>
                  <a:pt x="185750" y="363910"/>
                </a:lnTo>
                <a:lnTo>
                  <a:pt x="231414" y="377576"/>
                </a:lnTo>
                <a:lnTo>
                  <a:pt x="287337" y="382587"/>
                </a:lnTo>
                <a:lnTo>
                  <a:pt x="231414" y="387598"/>
                </a:lnTo>
                <a:lnTo>
                  <a:pt x="185750" y="401264"/>
                </a:lnTo>
                <a:lnTo>
                  <a:pt x="154963" y="421533"/>
                </a:lnTo>
                <a:lnTo>
                  <a:pt x="143675" y="446354"/>
                </a:lnTo>
                <a:lnTo>
                  <a:pt x="143675" y="701408"/>
                </a:lnTo>
                <a:lnTo>
                  <a:pt x="132384" y="726229"/>
                </a:lnTo>
                <a:lnTo>
                  <a:pt x="101593" y="746498"/>
                </a:lnTo>
                <a:lnTo>
                  <a:pt x="55924" y="760163"/>
                </a:lnTo>
                <a:lnTo>
                  <a:pt x="0" y="765175"/>
                </a:lnTo>
              </a:path>
            </a:pathLst>
          </a:custGeom>
          <a:ln w="1270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13" name="object 13"/>
          <p:cNvSpPr/>
          <p:nvPr/>
        </p:nvSpPr>
        <p:spPr>
          <a:xfrm>
            <a:off x="5357818" y="1857364"/>
            <a:ext cx="214314" cy="1163958"/>
          </a:xfrm>
          <a:custGeom>
            <a:avLst/>
            <a:gdLst/>
            <a:ahLst/>
            <a:cxnLst/>
            <a:rect l="l" t="t" r="r" b="b"/>
            <a:pathLst>
              <a:path w="189229" h="735330">
                <a:moveTo>
                  <a:pt x="188912" y="735012"/>
                </a:moveTo>
                <a:lnTo>
                  <a:pt x="152142" y="724056"/>
                </a:lnTo>
                <a:lnTo>
                  <a:pt x="122116" y="694177"/>
                </a:lnTo>
                <a:lnTo>
                  <a:pt x="101873" y="649860"/>
                </a:lnTo>
                <a:lnTo>
                  <a:pt x="94449" y="595591"/>
                </a:lnTo>
                <a:lnTo>
                  <a:pt x="94449" y="528358"/>
                </a:lnTo>
                <a:lnTo>
                  <a:pt x="87028" y="474091"/>
                </a:lnTo>
                <a:lnTo>
                  <a:pt x="66789" y="429779"/>
                </a:lnTo>
                <a:lnTo>
                  <a:pt x="36767" y="399904"/>
                </a:lnTo>
                <a:lnTo>
                  <a:pt x="0" y="388950"/>
                </a:lnTo>
                <a:lnTo>
                  <a:pt x="36767" y="377993"/>
                </a:lnTo>
                <a:lnTo>
                  <a:pt x="66789" y="348114"/>
                </a:lnTo>
                <a:lnTo>
                  <a:pt x="87028" y="303798"/>
                </a:lnTo>
                <a:lnTo>
                  <a:pt x="94449" y="249529"/>
                </a:lnTo>
                <a:lnTo>
                  <a:pt x="94449" y="139420"/>
                </a:lnTo>
                <a:lnTo>
                  <a:pt x="101873" y="85151"/>
                </a:lnTo>
                <a:lnTo>
                  <a:pt x="122116" y="40835"/>
                </a:lnTo>
                <a:lnTo>
                  <a:pt x="152142" y="10956"/>
                </a:lnTo>
                <a:lnTo>
                  <a:pt x="188912" y="0"/>
                </a:lnTo>
              </a:path>
            </a:pathLst>
          </a:custGeom>
          <a:ln w="1270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14" name="object 14"/>
          <p:cNvSpPr/>
          <p:nvPr/>
        </p:nvSpPr>
        <p:spPr>
          <a:xfrm>
            <a:off x="3079750" y="2327275"/>
            <a:ext cx="1263650" cy="226060"/>
          </a:xfrm>
          <a:custGeom>
            <a:avLst/>
            <a:gdLst/>
            <a:ahLst/>
            <a:cxnLst/>
            <a:rect l="l" t="t" r="r" b="b"/>
            <a:pathLst>
              <a:path w="1263650" h="226060">
                <a:moveTo>
                  <a:pt x="0" y="0"/>
                </a:moveTo>
                <a:lnTo>
                  <a:pt x="29834" y="2941"/>
                </a:lnTo>
                <a:lnTo>
                  <a:pt x="68224" y="6354"/>
                </a:lnTo>
                <a:lnTo>
                  <a:pt x="113774" y="10224"/>
                </a:lnTo>
                <a:lnTo>
                  <a:pt x="165085" y="14539"/>
                </a:lnTo>
                <a:lnTo>
                  <a:pt x="220760" y="19286"/>
                </a:lnTo>
                <a:lnTo>
                  <a:pt x="279402" y="24451"/>
                </a:lnTo>
                <a:lnTo>
                  <a:pt x="339613" y="30022"/>
                </a:lnTo>
                <a:lnTo>
                  <a:pt x="399995" y="35986"/>
                </a:lnTo>
                <a:lnTo>
                  <a:pt x="459152" y="42329"/>
                </a:lnTo>
                <a:lnTo>
                  <a:pt x="515686" y="49038"/>
                </a:lnTo>
                <a:lnTo>
                  <a:pt x="568199" y="56100"/>
                </a:lnTo>
                <a:lnTo>
                  <a:pt x="615294" y="63503"/>
                </a:lnTo>
                <a:lnTo>
                  <a:pt x="655574" y="71234"/>
                </a:lnTo>
                <a:lnTo>
                  <a:pt x="715321" y="88007"/>
                </a:lnTo>
                <a:lnTo>
                  <a:pt x="762052" y="108014"/>
                </a:lnTo>
                <a:lnTo>
                  <a:pt x="799850" y="129759"/>
                </a:lnTo>
                <a:lnTo>
                  <a:pt x="832800" y="151749"/>
                </a:lnTo>
                <a:lnTo>
                  <a:pt x="864985" y="172487"/>
                </a:lnTo>
                <a:lnTo>
                  <a:pt x="900488" y="190478"/>
                </a:lnTo>
                <a:lnTo>
                  <a:pt x="943394" y="204228"/>
                </a:lnTo>
                <a:lnTo>
                  <a:pt x="991375" y="212842"/>
                </a:lnTo>
                <a:lnTo>
                  <a:pt x="1044875" y="218543"/>
                </a:lnTo>
                <a:lnTo>
                  <a:pt x="1101369" y="222002"/>
                </a:lnTo>
                <a:lnTo>
                  <a:pt x="1158333" y="223891"/>
                </a:lnTo>
                <a:lnTo>
                  <a:pt x="1213243" y="224880"/>
                </a:lnTo>
                <a:lnTo>
                  <a:pt x="1263573" y="225640"/>
                </a:lnTo>
              </a:path>
            </a:pathLst>
          </a:custGeom>
          <a:ln w="12699">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15" name="object 15"/>
          <p:cNvSpPr/>
          <p:nvPr/>
        </p:nvSpPr>
        <p:spPr>
          <a:xfrm>
            <a:off x="4329353" y="2514371"/>
            <a:ext cx="78105" cy="76200"/>
          </a:xfrm>
          <a:custGeom>
            <a:avLst/>
            <a:gdLst/>
            <a:ahLst/>
            <a:cxnLst/>
            <a:rect l="l" t="t" r="r" b="b"/>
            <a:pathLst>
              <a:path w="78104" h="76200">
                <a:moveTo>
                  <a:pt x="2794" y="0"/>
                </a:moveTo>
                <a:lnTo>
                  <a:pt x="0" y="76149"/>
                </a:lnTo>
                <a:lnTo>
                  <a:pt x="77546" y="40868"/>
                </a:lnTo>
                <a:lnTo>
                  <a:pt x="2794"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16" name="object 16"/>
          <p:cNvSpPr/>
          <p:nvPr/>
        </p:nvSpPr>
        <p:spPr>
          <a:xfrm>
            <a:off x="3656012" y="3421062"/>
            <a:ext cx="592455" cy="0"/>
          </a:xfrm>
          <a:custGeom>
            <a:avLst/>
            <a:gdLst/>
            <a:ahLst/>
            <a:cxnLst/>
            <a:rect l="l" t="t" r="r" b="b"/>
            <a:pathLst>
              <a:path w="592454">
                <a:moveTo>
                  <a:pt x="0" y="0"/>
                </a:moveTo>
                <a:lnTo>
                  <a:pt x="592137" y="0"/>
                </a:lnTo>
              </a:path>
            </a:pathLst>
          </a:custGeom>
          <a:ln w="1270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17" name="object 17"/>
          <p:cNvSpPr/>
          <p:nvPr/>
        </p:nvSpPr>
        <p:spPr>
          <a:xfrm>
            <a:off x="4235450" y="3395662"/>
            <a:ext cx="127000" cy="50800"/>
          </a:xfrm>
          <a:custGeom>
            <a:avLst/>
            <a:gdLst/>
            <a:ahLst/>
            <a:cxnLst/>
            <a:rect l="l" t="t" r="r" b="b"/>
            <a:pathLst>
              <a:path w="127000" h="50800">
                <a:moveTo>
                  <a:pt x="0" y="0"/>
                </a:moveTo>
                <a:lnTo>
                  <a:pt x="0" y="50800"/>
                </a:lnTo>
                <a:lnTo>
                  <a:pt x="127000" y="25400"/>
                </a:lnTo>
                <a:lnTo>
                  <a:pt x="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18" name="object 18"/>
          <p:cNvSpPr/>
          <p:nvPr/>
        </p:nvSpPr>
        <p:spPr>
          <a:xfrm>
            <a:off x="3603625" y="3773487"/>
            <a:ext cx="568325" cy="0"/>
          </a:xfrm>
          <a:custGeom>
            <a:avLst/>
            <a:gdLst/>
            <a:ahLst/>
            <a:cxnLst/>
            <a:rect l="l" t="t" r="r" b="b"/>
            <a:pathLst>
              <a:path w="568325">
                <a:moveTo>
                  <a:pt x="0" y="0"/>
                </a:moveTo>
                <a:lnTo>
                  <a:pt x="568325" y="0"/>
                </a:lnTo>
              </a:path>
            </a:pathLst>
          </a:custGeom>
          <a:ln w="1270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19" name="object 19"/>
          <p:cNvSpPr/>
          <p:nvPr/>
        </p:nvSpPr>
        <p:spPr>
          <a:xfrm>
            <a:off x="4159250" y="3748087"/>
            <a:ext cx="127000" cy="50800"/>
          </a:xfrm>
          <a:custGeom>
            <a:avLst/>
            <a:gdLst/>
            <a:ahLst/>
            <a:cxnLst/>
            <a:rect l="l" t="t" r="r" b="b"/>
            <a:pathLst>
              <a:path w="127000" h="50800">
                <a:moveTo>
                  <a:pt x="0" y="0"/>
                </a:moveTo>
                <a:lnTo>
                  <a:pt x="0" y="50800"/>
                </a:lnTo>
                <a:lnTo>
                  <a:pt x="127000" y="25400"/>
                </a:lnTo>
                <a:lnTo>
                  <a:pt x="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20" name="object 20"/>
          <p:cNvSpPr/>
          <p:nvPr/>
        </p:nvSpPr>
        <p:spPr>
          <a:xfrm>
            <a:off x="4484687" y="2430462"/>
            <a:ext cx="0" cy="195580"/>
          </a:xfrm>
          <a:custGeom>
            <a:avLst/>
            <a:gdLst/>
            <a:ahLst/>
            <a:cxnLst/>
            <a:rect l="l" t="t" r="r" b="b"/>
            <a:pathLst>
              <a:path h="195580">
                <a:moveTo>
                  <a:pt x="0" y="0"/>
                </a:moveTo>
                <a:lnTo>
                  <a:pt x="0" y="195262"/>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21" name="object 21"/>
          <p:cNvSpPr/>
          <p:nvPr/>
        </p:nvSpPr>
        <p:spPr>
          <a:xfrm>
            <a:off x="4459287" y="2613025"/>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22" name="object 22"/>
          <p:cNvSpPr/>
          <p:nvPr/>
        </p:nvSpPr>
        <p:spPr>
          <a:xfrm>
            <a:off x="4489450" y="2852737"/>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23" name="object 23"/>
          <p:cNvSpPr/>
          <p:nvPr/>
        </p:nvSpPr>
        <p:spPr>
          <a:xfrm>
            <a:off x="4464050" y="3033712"/>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24" name="object 24"/>
          <p:cNvSpPr/>
          <p:nvPr/>
        </p:nvSpPr>
        <p:spPr>
          <a:xfrm>
            <a:off x="4489450" y="3687762"/>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25" name="object 25"/>
          <p:cNvSpPr/>
          <p:nvPr/>
        </p:nvSpPr>
        <p:spPr>
          <a:xfrm>
            <a:off x="4464050" y="3868737"/>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26" name="object 26"/>
          <p:cNvSpPr/>
          <p:nvPr/>
        </p:nvSpPr>
        <p:spPr>
          <a:xfrm>
            <a:off x="4489450" y="4073525"/>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27" name="object 27"/>
          <p:cNvSpPr/>
          <p:nvPr/>
        </p:nvSpPr>
        <p:spPr>
          <a:xfrm>
            <a:off x="4464050" y="4254500"/>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28" name="object 28"/>
          <p:cNvSpPr/>
          <p:nvPr/>
        </p:nvSpPr>
        <p:spPr>
          <a:xfrm>
            <a:off x="4489450" y="4459287"/>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29" name="object 29"/>
          <p:cNvSpPr/>
          <p:nvPr/>
        </p:nvSpPr>
        <p:spPr>
          <a:xfrm>
            <a:off x="4464050" y="4640262"/>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34" name="object 34"/>
          <p:cNvSpPr/>
          <p:nvPr/>
        </p:nvSpPr>
        <p:spPr>
          <a:xfrm>
            <a:off x="4489450" y="3302000"/>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35" name="object 35"/>
          <p:cNvSpPr/>
          <p:nvPr/>
        </p:nvSpPr>
        <p:spPr>
          <a:xfrm>
            <a:off x="4464050" y="3482975"/>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36" name="object 36"/>
          <p:cNvSpPr/>
          <p:nvPr/>
        </p:nvSpPr>
        <p:spPr>
          <a:xfrm>
            <a:off x="4471987" y="1925637"/>
            <a:ext cx="0" cy="193675"/>
          </a:xfrm>
          <a:custGeom>
            <a:avLst/>
            <a:gdLst/>
            <a:ahLst/>
            <a:cxnLst/>
            <a:rect l="l" t="t" r="r" b="b"/>
            <a:pathLst>
              <a:path h="193675">
                <a:moveTo>
                  <a:pt x="0" y="0"/>
                </a:moveTo>
                <a:lnTo>
                  <a:pt x="0" y="193675"/>
                </a:lnTo>
              </a:path>
            </a:pathLst>
          </a:custGeom>
          <a:ln w="1905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37" name="object 37"/>
          <p:cNvSpPr/>
          <p:nvPr/>
        </p:nvSpPr>
        <p:spPr>
          <a:xfrm>
            <a:off x="4446587" y="2106612"/>
            <a:ext cx="50800" cy="76200"/>
          </a:xfrm>
          <a:custGeom>
            <a:avLst/>
            <a:gdLst/>
            <a:ahLst/>
            <a:cxnLst/>
            <a:rect l="l" t="t" r="r" b="b"/>
            <a:pathLst>
              <a:path w="50800" h="76200">
                <a:moveTo>
                  <a:pt x="50800" y="0"/>
                </a:moveTo>
                <a:lnTo>
                  <a:pt x="0" y="0"/>
                </a:lnTo>
                <a:lnTo>
                  <a:pt x="25400" y="76200"/>
                </a:lnTo>
                <a:lnTo>
                  <a:pt x="508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38" name="object 38"/>
          <p:cNvSpPr txBox="1"/>
          <p:nvPr/>
        </p:nvSpPr>
        <p:spPr>
          <a:xfrm>
            <a:off x="5585760" y="1714488"/>
            <a:ext cx="3558240" cy="1318823"/>
          </a:xfrm>
          <a:prstGeom prst="rect">
            <a:avLst/>
          </a:prstGeom>
        </p:spPr>
        <p:txBody>
          <a:bodyPr vert="horz" wrap="square" lIns="0" tIns="0" rIns="0" bIns="0" rtlCol="0">
            <a:spAutoFit/>
          </a:bodyPr>
          <a:lstStyle/>
          <a:p>
            <a:pPr marL="12700" marR="1828800" indent="280670">
              <a:lnSpc>
                <a:spcPct val="132700"/>
              </a:lnSpc>
            </a:pPr>
            <a:r>
              <a:rPr sz="2000" b="1" spc="-5" dirty="0">
                <a:latin typeface="標楷體" pitchFamily="65" charset="-120"/>
                <a:ea typeface="標楷體" pitchFamily="65" charset="-120"/>
                <a:cs typeface="PMingLiU"/>
              </a:rPr>
              <a:t>環境  </a:t>
            </a:r>
            <a:endParaRPr lang="en-US" sz="2000" b="1" spc="-5" dirty="0" smtClean="0">
              <a:latin typeface="標楷體" pitchFamily="65" charset="-120"/>
              <a:ea typeface="標楷體" pitchFamily="65" charset="-120"/>
              <a:cs typeface="PMingLiU"/>
            </a:endParaRPr>
          </a:p>
          <a:p>
            <a:pPr marL="12700" marR="1828800" indent="280670">
              <a:lnSpc>
                <a:spcPct val="132700"/>
              </a:lnSpc>
            </a:pPr>
            <a:r>
              <a:rPr sz="2000" b="1" spc="-5" dirty="0" smtClean="0">
                <a:latin typeface="標楷體" pitchFamily="65" charset="-120"/>
                <a:ea typeface="標楷體" pitchFamily="65" charset="-120"/>
                <a:cs typeface="PMingLiU"/>
              </a:rPr>
              <a:t>媒介濃度：</a:t>
            </a:r>
            <a:endParaRPr sz="2000" b="1" dirty="0" smtClean="0">
              <a:latin typeface="標楷體" pitchFamily="65" charset="-120"/>
              <a:ea typeface="標楷體" pitchFamily="65" charset="-120"/>
              <a:cs typeface="PMingLiU"/>
            </a:endParaRPr>
          </a:p>
          <a:p>
            <a:pPr marL="12700" marR="5080">
              <a:lnSpc>
                <a:spcPts val="1930"/>
              </a:lnSpc>
              <a:spcBef>
                <a:spcPts val="55"/>
              </a:spcBef>
            </a:pPr>
            <a:r>
              <a:rPr sz="2000" b="1" spc="-5" dirty="0" smtClean="0">
                <a:latin typeface="標楷體" pitchFamily="65" charset="-120"/>
                <a:ea typeface="標楷體" pitchFamily="65" charset="-120"/>
                <a:cs typeface="PMingLiU"/>
              </a:rPr>
              <a:t>塵土、土壤、食物、水、空氣、  消費產品</a:t>
            </a:r>
            <a:endParaRPr sz="2000" b="1" dirty="0">
              <a:latin typeface="標楷體" pitchFamily="65" charset="-120"/>
              <a:ea typeface="標楷體" pitchFamily="65" charset="-120"/>
              <a:cs typeface="PMingLiU"/>
            </a:endParaRPr>
          </a:p>
        </p:txBody>
      </p:sp>
      <p:sp>
        <p:nvSpPr>
          <p:cNvPr id="39" name="object 39"/>
          <p:cNvSpPr txBox="1"/>
          <p:nvPr/>
        </p:nvSpPr>
        <p:spPr>
          <a:xfrm>
            <a:off x="5385879" y="3254502"/>
            <a:ext cx="638175" cy="369332"/>
          </a:xfrm>
          <a:prstGeom prst="rect">
            <a:avLst/>
          </a:prstGeom>
        </p:spPr>
        <p:txBody>
          <a:bodyPr vert="horz" wrap="square" lIns="0" tIns="0" rIns="0" bIns="0" rtlCol="0">
            <a:spAutoFit/>
          </a:bodyPr>
          <a:lstStyle/>
          <a:p>
            <a:pPr marL="12700">
              <a:lnSpc>
                <a:spcPct val="100000"/>
              </a:lnSpc>
            </a:pPr>
            <a:r>
              <a:rPr sz="2400" b="1" spc="0" dirty="0">
                <a:solidFill>
                  <a:srgbClr val="663300"/>
                </a:solidFill>
                <a:latin typeface="標楷體" pitchFamily="65" charset="-120"/>
                <a:ea typeface="標楷體" pitchFamily="65" charset="-120"/>
                <a:cs typeface="DFKai-SB"/>
              </a:rPr>
              <a:t>人體</a:t>
            </a:r>
            <a:endParaRPr sz="2400" b="1" dirty="0">
              <a:latin typeface="標楷體" pitchFamily="65" charset="-120"/>
              <a:ea typeface="標楷體" pitchFamily="65" charset="-120"/>
              <a:cs typeface="DFKai-SB"/>
            </a:endParaRPr>
          </a:p>
        </p:txBody>
      </p:sp>
      <p:sp>
        <p:nvSpPr>
          <p:cNvPr id="40" name="object 40"/>
          <p:cNvSpPr txBox="1"/>
          <p:nvPr/>
        </p:nvSpPr>
        <p:spPr>
          <a:xfrm>
            <a:off x="1659826" y="2965132"/>
            <a:ext cx="590931" cy="3178810"/>
          </a:xfrm>
          <a:prstGeom prst="rect">
            <a:avLst/>
          </a:prstGeom>
        </p:spPr>
        <p:txBody>
          <a:bodyPr vert="eaVert" wrap="square" lIns="0" tIns="0" rIns="0" bIns="0" rtlCol="0">
            <a:spAutoFit/>
          </a:bodyPr>
          <a:lstStyle/>
          <a:p>
            <a:pPr marL="12700">
              <a:lnSpc>
                <a:spcPct val="60000"/>
              </a:lnSpc>
            </a:pPr>
            <a:r>
              <a:rPr sz="2400" b="1" spc="-40" dirty="0">
                <a:solidFill>
                  <a:srgbClr val="0000FF"/>
                </a:solidFill>
                <a:latin typeface="標楷體" pitchFamily="65" charset="-120"/>
                <a:ea typeface="標楷體" pitchFamily="65" charset="-120"/>
                <a:cs typeface="DFKai-SB"/>
              </a:rPr>
              <a:t>機制上的</a:t>
            </a:r>
            <a:r>
              <a:rPr sz="2400" b="1" spc="-50" dirty="0">
                <a:solidFill>
                  <a:srgbClr val="0000FF"/>
                </a:solidFill>
                <a:latin typeface="標楷體" pitchFamily="65" charset="-120"/>
                <a:ea typeface="標楷體" pitchFamily="65" charset="-120"/>
                <a:cs typeface="DFKai-SB"/>
              </a:rPr>
              <a:t>關聯遞</a:t>
            </a:r>
            <a:r>
              <a:rPr sz="2400" b="1" dirty="0">
                <a:solidFill>
                  <a:srgbClr val="0000FF"/>
                </a:solidFill>
                <a:latin typeface="標楷體" pitchFamily="65" charset="-120"/>
                <a:ea typeface="標楷體" pitchFamily="65" charset="-120"/>
                <a:cs typeface="DFKai-SB"/>
              </a:rPr>
              <a:t>增</a:t>
            </a:r>
          </a:p>
          <a:p>
            <a:pPr marL="12700">
              <a:lnSpc>
                <a:spcPct val="100000"/>
              </a:lnSpc>
            </a:pPr>
            <a:r>
              <a:rPr sz="2400" b="1" spc="-40" dirty="0">
                <a:solidFill>
                  <a:srgbClr val="0000FF"/>
                </a:solidFill>
                <a:latin typeface="標楷體" pitchFamily="65" charset="-120"/>
                <a:ea typeface="標楷體" pitchFamily="65" charset="-120"/>
                <a:cs typeface="DFKai-SB"/>
              </a:rPr>
              <a:t>指標與健</a:t>
            </a:r>
            <a:r>
              <a:rPr sz="2400" b="1" spc="-50" dirty="0">
                <a:solidFill>
                  <a:srgbClr val="0000FF"/>
                </a:solidFill>
                <a:latin typeface="標楷體" pitchFamily="65" charset="-120"/>
                <a:ea typeface="標楷體" pitchFamily="65" charset="-120"/>
                <a:cs typeface="DFKai-SB"/>
              </a:rPr>
              <a:t>康效應發</a:t>
            </a:r>
            <a:r>
              <a:rPr sz="2400" b="1" dirty="0">
                <a:solidFill>
                  <a:srgbClr val="0000FF"/>
                </a:solidFill>
                <a:latin typeface="標楷體" pitchFamily="65" charset="-120"/>
                <a:ea typeface="標楷體" pitchFamily="65" charset="-120"/>
                <a:cs typeface="DFKai-SB"/>
              </a:rPr>
              <a:t>生</a:t>
            </a:r>
          </a:p>
        </p:txBody>
      </p:sp>
      <p:sp>
        <p:nvSpPr>
          <p:cNvPr id="41" name="object 41"/>
          <p:cNvSpPr/>
          <p:nvPr/>
        </p:nvSpPr>
        <p:spPr>
          <a:xfrm>
            <a:off x="2363787" y="3070225"/>
            <a:ext cx="0" cy="2907030"/>
          </a:xfrm>
          <a:custGeom>
            <a:avLst/>
            <a:gdLst/>
            <a:ahLst/>
            <a:cxnLst/>
            <a:rect l="l" t="t" r="r" b="b"/>
            <a:pathLst>
              <a:path h="2907029">
                <a:moveTo>
                  <a:pt x="0" y="0"/>
                </a:moveTo>
                <a:lnTo>
                  <a:pt x="0" y="2906712"/>
                </a:lnTo>
              </a:path>
            </a:pathLst>
          </a:custGeom>
          <a:ln w="38100">
            <a:solidFill>
              <a:srgbClr val="000000"/>
            </a:solidFill>
          </a:ln>
        </p:spPr>
        <p:txBody>
          <a:bodyPr wrap="square" lIns="0" tIns="0" rIns="0" bIns="0" rtlCol="0"/>
          <a:lstStyle/>
          <a:p>
            <a:endParaRPr sz="1600" b="1">
              <a:latin typeface="標楷體" pitchFamily="65" charset="-120"/>
              <a:ea typeface="標楷體" pitchFamily="65" charset="-120"/>
            </a:endParaRPr>
          </a:p>
        </p:txBody>
      </p:sp>
      <p:sp>
        <p:nvSpPr>
          <p:cNvPr id="42" name="object 42"/>
          <p:cNvSpPr/>
          <p:nvPr/>
        </p:nvSpPr>
        <p:spPr>
          <a:xfrm>
            <a:off x="2306637" y="5957887"/>
            <a:ext cx="114300" cy="190500"/>
          </a:xfrm>
          <a:custGeom>
            <a:avLst/>
            <a:gdLst/>
            <a:ahLst/>
            <a:cxnLst/>
            <a:rect l="l" t="t" r="r" b="b"/>
            <a:pathLst>
              <a:path w="114300" h="190500">
                <a:moveTo>
                  <a:pt x="114300" y="0"/>
                </a:moveTo>
                <a:lnTo>
                  <a:pt x="0" y="0"/>
                </a:lnTo>
                <a:lnTo>
                  <a:pt x="57150" y="190500"/>
                </a:lnTo>
                <a:lnTo>
                  <a:pt x="114300" y="0"/>
                </a:lnTo>
                <a:close/>
              </a:path>
            </a:pathLst>
          </a:custGeom>
          <a:solidFill>
            <a:srgbClr val="000000"/>
          </a:solidFill>
        </p:spPr>
        <p:txBody>
          <a:bodyPr wrap="square" lIns="0" tIns="0" rIns="0" bIns="0" rtlCol="0"/>
          <a:lstStyle/>
          <a:p>
            <a:endParaRPr sz="1600" b="1">
              <a:latin typeface="標楷體" pitchFamily="65" charset="-120"/>
              <a:ea typeface="標楷體" pitchFamily="65" charset="-120"/>
            </a:endParaRPr>
          </a:p>
        </p:txBody>
      </p:sp>
      <p:sp>
        <p:nvSpPr>
          <p:cNvPr id="43" name="標題 42"/>
          <p:cNvSpPr>
            <a:spLocks noGrp="1"/>
          </p:cNvSpPr>
          <p:nvPr>
            <p:ph type="title"/>
          </p:nvPr>
        </p:nvSpPr>
        <p:spPr/>
        <p:txBody>
          <a:bodyPr/>
          <a:lstStyle/>
          <a:p>
            <a:r>
              <a:rPr lang="zh-TW" altLang="en-US" dirty="0" smtClean="0"/>
              <a:t>暴露反應</a:t>
            </a:r>
            <a:endParaRPr lang="zh-TW" altLang="en-US" dirty="0"/>
          </a:p>
        </p:txBody>
      </p:sp>
      <p:cxnSp>
        <p:nvCxnSpPr>
          <p:cNvPr id="46" name="直線單箭頭接點 45"/>
          <p:cNvCxnSpPr/>
          <p:nvPr/>
        </p:nvCxnSpPr>
        <p:spPr>
          <a:xfrm rot="5400000">
            <a:off x="4358480" y="5072074"/>
            <a:ext cx="284958" cy="79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rot="5400000">
            <a:off x="4358480" y="5499908"/>
            <a:ext cx="284958" cy="79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 name="投影片編號版面配置區 30"/>
          <p:cNvSpPr>
            <a:spLocks noGrp="1"/>
          </p:cNvSpPr>
          <p:nvPr>
            <p:ph type="sldNum" sz="quarter" idx="12"/>
          </p:nvPr>
        </p:nvSpPr>
        <p:spPr/>
        <p:txBody>
          <a:bodyPr/>
          <a:lstStyle/>
          <a:p>
            <a:fld id="{A36E6B7E-3405-4ABC-8F0A-11CAAA034E4E}" type="slidenum">
              <a:rPr lang="zh-TW" altLang="en-US" smtClean="0"/>
              <a:pPr/>
              <a:t>37</a:t>
            </a:fld>
            <a:endParaRPr lang="zh-TW" altLang="en-US" dirty="0"/>
          </a:p>
        </p:txBody>
      </p:sp>
    </p:spTree>
    <p:extLst>
      <p:ext uri="{BB962C8B-B14F-4D97-AF65-F5344CB8AC3E}">
        <p14:creationId xmlns:p14="http://schemas.microsoft.com/office/powerpoint/2010/main" val="2562348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1600" y="548680"/>
            <a:ext cx="7130415" cy="615553"/>
          </a:xfrm>
          <a:prstGeom prst="rect">
            <a:avLst/>
          </a:prstGeom>
        </p:spPr>
        <p:txBody>
          <a:bodyPr vert="horz" wrap="square" lIns="0" tIns="0" rIns="0" bIns="0" rtlCol="0">
            <a:spAutoFit/>
          </a:bodyPr>
          <a:lstStyle/>
          <a:p>
            <a:pPr marL="2549525" marR="5080" indent="-2537460">
              <a:lnSpc>
                <a:spcPct val="100000"/>
              </a:lnSpc>
            </a:pPr>
            <a:r>
              <a:rPr sz="4000" spc="-5" dirty="0" err="1" smtClean="0"/>
              <a:t>生物效應</a:t>
            </a:r>
            <a:r>
              <a:rPr sz="2400" spc="-5" dirty="0" err="1" smtClean="0"/>
              <a:t>（</a:t>
            </a:r>
            <a:r>
              <a:rPr sz="2400" spc="-5" dirty="0" err="1">
                <a:latin typeface="Tahoma"/>
                <a:cs typeface="Tahoma"/>
              </a:rPr>
              <a:t>Biological</a:t>
            </a:r>
            <a:r>
              <a:rPr sz="2400" spc="-5" dirty="0">
                <a:latin typeface="Tahoma"/>
                <a:cs typeface="Tahoma"/>
              </a:rPr>
              <a:t> effects, </a:t>
            </a:r>
            <a:r>
              <a:rPr sz="2400" spc="-5" dirty="0" err="1" smtClean="0"/>
              <a:t>健康效應</a:t>
            </a:r>
            <a:r>
              <a:rPr sz="2400" spc="-5" dirty="0"/>
              <a:t>）</a:t>
            </a:r>
            <a:endParaRPr sz="2400" dirty="0">
              <a:latin typeface="Tahoma"/>
              <a:cs typeface="Tahoma"/>
            </a:endParaRPr>
          </a:p>
        </p:txBody>
      </p:sp>
      <p:sp>
        <p:nvSpPr>
          <p:cNvPr id="3" name="object 3"/>
          <p:cNvSpPr txBox="1"/>
          <p:nvPr/>
        </p:nvSpPr>
        <p:spPr>
          <a:xfrm>
            <a:off x="764540" y="2076718"/>
            <a:ext cx="6399748" cy="1087477"/>
          </a:xfrm>
          <a:prstGeom prst="rect">
            <a:avLst/>
          </a:prstGeom>
        </p:spPr>
        <p:txBody>
          <a:bodyPr vert="horz" wrap="square" lIns="0" tIns="0" rIns="0" bIns="0" rtlCol="0">
            <a:spAutoFit/>
          </a:bodyPr>
          <a:lstStyle/>
          <a:p>
            <a:pPr marL="12700">
              <a:lnSpc>
                <a:spcPct val="100000"/>
              </a:lnSpc>
              <a:tabLst>
                <a:tab pos="354965" algn="l"/>
              </a:tabLst>
            </a:pPr>
            <a:r>
              <a:rPr sz="3200" dirty="0">
                <a:latin typeface="DFKai-SB" charset="0"/>
                <a:ea typeface="DFKai-SB" charset="0"/>
                <a:cs typeface="DFKai-SB" charset="0"/>
              </a:rPr>
              <a:t>•	急性健康效應</a:t>
            </a:r>
            <a:endParaRPr sz="3200">
              <a:latin typeface="DFKai-SB" charset="0"/>
              <a:ea typeface="DFKai-SB" charset="0"/>
              <a:cs typeface="DFKai-SB" charset="0"/>
            </a:endParaRPr>
          </a:p>
          <a:p>
            <a:pPr marL="12700">
              <a:lnSpc>
                <a:spcPct val="100000"/>
              </a:lnSpc>
              <a:spcBef>
                <a:spcPts val="765"/>
              </a:spcBef>
              <a:tabLst>
                <a:tab pos="354965" algn="l"/>
              </a:tabLst>
            </a:pPr>
            <a:r>
              <a:rPr sz="3200" dirty="0">
                <a:latin typeface="DFKai-SB" charset="0"/>
                <a:ea typeface="DFKai-SB" charset="0"/>
                <a:cs typeface="DFKai-SB" charset="0"/>
              </a:rPr>
              <a:t>•	慢性健康效應</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38</a:t>
            </a:fld>
            <a:endParaRPr lang="zh-TW" altLang="en-US" dirty="0"/>
          </a:p>
        </p:txBody>
      </p:sp>
    </p:spTree>
    <p:extLst>
      <p:ext uri="{BB962C8B-B14F-4D97-AF65-F5344CB8AC3E}">
        <p14:creationId xmlns:p14="http://schemas.microsoft.com/office/powerpoint/2010/main" val="2232664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034" y="785794"/>
            <a:ext cx="7758138" cy="677108"/>
          </a:xfrm>
          <a:prstGeom prst="rect">
            <a:avLst/>
          </a:prstGeom>
        </p:spPr>
        <p:txBody>
          <a:bodyPr vert="horz" wrap="square" lIns="0" tIns="0" rIns="0" bIns="0" rtlCol="0">
            <a:spAutoFit/>
          </a:bodyPr>
          <a:lstStyle/>
          <a:p>
            <a:pPr marL="360000">
              <a:lnSpc>
                <a:spcPct val="100000"/>
              </a:lnSpc>
            </a:pPr>
            <a:r>
              <a:rPr dirty="0"/>
              <a:t>健康效應</a:t>
            </a:r>
          </a:p>
        </p:txBody>
      </p:sp>
      <p:sp>
        <p:nvSpPr>
          <p:cNvPr id="3" name="object 3"/>
          <p:cNvSpPr txBox="1"/>
          <p:nvPr/>
        </p:nvSpPr>
        <p:spPr>
          <a:xfrm>
            <a:off x="1981200" y="1828800"/>
            <a:ext cx="1150640" cy="627736"/>
          </a:xfrm>
          <a:prstGeom prst="rect">
            <a:avLst/>
          </a:prstGeom>
          <a:solidFill>
            <a:srgbClr val="FFCCFF"/>
          </a:solidFill>
          <a:ln w="12700">
            <a:solidFill>
              <a:srgbClr val="000000"/>
            </a:solidFill>
          </a:ln>
        </p:spPr>
        <p:txBody>
          <a:bodyPr vert="horz" wrap="square" lIns="0" tIns="255905" rIns="0" bIns="0" rtlCol="0">
            <a:spAutoFit/>
          </a:bodyPr>
          <a:lstStyle/>
          <a:p>
            <a:pPr marL="144780">
              <a:lnSpc>
                <a:spcPct val="100000"/>
              </a:lnSpc>
              <a:spcBef>
                <a:spcPts val="2015"/>
              </a:spcBef>
            </a:pPr>
            <a:r>
              <a:rPr sz="2400" dirty="0" smtClean="0">
                <a:latin typeface="DFKai-SB" charset="0"/>
                <a:ea typeface="DFKai-SB" charset="0"/>
                <a:cs typeface="DFKai-SB" charset="0"/>
              </a:rPr>
              <a:t>致癌</a:t>
            </a:r>
            <a:endParaRPr sz="2400" dirty="0">
              <a:latin typeface="DFKai-SB" charset="0"/>
              <a:ea typeface="DFKai-SB" charset="0"/>
              <a:cs typeface="DFKai-SB" charset="0"/>
            </a:endParaRPr>
          </a:p>
        </p:txBody>
      </p:sp>
      <p:sp>
        <p:nvSpPr>
          <p:cNvPr id="4" name="object 4"/>
          <p:cNvSpPr/>
          <p:nvPr/>
        </p:nvSpPr>
        <p:spPr>
          <a:xfrm>
            <a:off x="2514600" y="1143000"/>
            <a:ext cx="838200" cy="0"/>
          </a:xfrm>
          <a:custGeom>
            <a:avLst/>
            <a:gdLst/>
            <a:ahLst/>
            <a:cxnLst/>
            <a:rect l="l" t="t" r="r" b="b"/>
            <a:pathLst>
              <a:path w="838200">
                <a:moveTo>
                  <a:pt x="0" y="0"/>
                </a:moveTo>
                <a:lnTo>
                  <a:pt x="838200" y="0"/>
                </a:lnTo>
              </a:path>
            </a:pathLst>
          </a:custGeom>
          <a:ln w="12700">
            <a:solidFill>
              <a:srgbClr val="000000"/>
            </a:solidFill>
          </a:ln>
        </p:spPr>
        <p:txBody>
          <a:bodyPr wrap="square" lIns="0" tIns="0" rIns="0" bIns="0" rtlCol="0"/>
          <a:lstStyle/>
          <a:p>
            <a:endParaRPr/>
          </a:p>
        </p:txBody>
      </p:sp>
      <p:sp>
        <p:nvSpPr>
          <p:cNvPr id="5" name="object 5"/>
          <p:cNvSpPr/>
          <p:nvPr/>
        </p:nvSpPr>
        <p:spPr>
          <a:xfrm>
            <a:off x="2514600" y="1143000"/>
            <a:ext cx="0" cy="622300"/>
          </a:xfrm>
          <a:custGeom>
            <a:avLst/>
            <a:gdLst/>
            <a:ahLst/>
            <a:cxnLst/>
            <a:rect l="l" t="t" r="r" b="b"/>
            <a:pathLst>
              <a:path h="622300">
                <a:moveTo>
                  <a:pt x="0" y="0"/>
                </a:moveTo>
                <a:lnTo>
                  <a:pt x="0" y="622300"/>
                </a:lnTo>
              </a:path>
            </a:pathLst>
          </a:custGeom>
          <a:ln w="12700">
            <a:solidFill>
              <a:srgbClr val="000000"/>
            </a:solidFill>
          </a:ln>
        </p:spPr>
        <p:txBody>
          <a:bodyPr wrap="square" lIns="0" tIns="0" rIns="0" bIns="0" rtlCol="0"/>
          <a:lstStyle/>
          <a:p>
            <a:endParaRPr/>
          </a:p>
        </p:txBody>
      </p:sp>
      <p:sp>
        <p:nvSpPr>
          <p:cNvPr id="6" name="object 6"/>
          <p:cNvSpPr/>
          <p:nvPr/>
        </p:nvSpPr>
        <p:spPr>
          <a:xfrm>
            <a:off x="2476500" y="17526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7" name="object 7"/>
          <p:cNvSpPr/>
          <p:nvPr/>
        </p:nvSpPr>
        <p:spPr>
          <a:xfrm>
            <a:off x="5715000" y="1143000"/>
            <a:ext cx="457200" cy="0"/>
          </a:xfrm>
          <a:custGeom>
            <a:avLst/>
            <a:gdLst/>
            <a:ahLst/>
            <a:cxnLst/>
            <a:rect l="l" t="t" r="r" b="b"/>
            <a:pathLst>
              <a:path w="457200">
                <a:moveTo>
                  <a:pt x="0" y="0"/>
                </a:moveTo>
                <a:lnTo>
                  <a:pt x="457200" y="0"/>
                </a:lnTo>
              </a:path>
            </a:pathLst>
          </a:custGeom>
          <a:ln w="12700">
            <a:solidFill>
              <a:srgbClr val="000000"/>
            </a:solidFill>
          </a:ln>
        </p:spPr>
        <p:txBody>
          <a:bodyPr wrap="square" lIns="0" tIns="0" rIns="0" bIns="0" rtlCol="0"/>
          <a:lstStyle/>
          <a:p>
            <a:endParaRPr/>
          </a:p>
        </p:txBody>
      </p:sp>
      <p:sp>
        <p:nvSpPr>
          <p:cNvPr id="8" name="object 8"/>
          <p:cNvSpPr/>
          <p:nvPr/>
        </p:nvSpPr>
        <p:spPr>
          <a:xfrm>
            <a:off x="6172200" y="1143000"/>
            <a:ext cx="0" cy="622300"/>
          </a:xfrm>
          <a:custGeom>
            <a:avLst/>
            <a:gdLst/>
            <a:ahLst/>
            <a:cxnLst/>
            <a:rect l="l" t="t" r="r" b="b"/>
            <a:pathLst>
              <a:path h="622300">
                <a:moveTo>
                  <a:pt x="0" y="0"/>
                </a:moveTo>
                <a:lnTo>
                  <a:pt x="0" y="622300"/>
                </a:lnTo>
              </a:path>
            </a:pathLst>
          </a:custGeom>
          <a:ln w="12700">
            <a:solidFill>
              <a:srgbClr val="000000"/>
            </a:solidFill>
          </a:ln>
        </p:spPr>
        <p:txBody>
          <a:bodyPr wrap="square" lIns="0" tIns="0" rIns="0" bIns="0" rtlCol="0"/>
          <a:lstStyle/>
          <a:p>
            <a:endParaRPr/>
          </a:p>
        </p:txBody>
      </p:sp>
      <p:sp>
        <p:nvSpPr>
          <p:cNvPr id="9" name="object 9"/>
          <p:cNvSpPr/>
          <p:nvPr/>
        </p:nvSpPr>
        <p:spPr>
          <a:xfrm>
            <a:off x="6134100" y="17526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219052523"/>
              </p:ext>
            </p:extLst>
          </p:nvPr>
        </p:nvGraphicFramePr>
        <p:xfrm>
          <a:off x="4184650" y="1822450"/>
          <a:ext cx="3962400" cy="4343394"/>
        </p:xfrm>
        <a:graphic>
          <a:graphicData uri="http://schemas.openxmlformats.org/drawingml/2006/table">
            <a:tbl>
              <a:tblPr firstRow="1" bandRow="1">
                <a:tableStyleId>{2D5ABB26-0587-4C30-8999-92F81FD0307C}</a:tableStyleId>
              </a:tblPr>
              <a:tblGrid>
                <a:gridCol w="1524000"/>
                <a:gridCol w="457200"/>
                <a:gridCol w="457200"/>
                <a:gridCol w="1524000"/>
              </a:tblGrid>
              <a:tr h="914400">
                <a:tc>
                  <a:txBody>
                    <a:bodyPr/>
                    <a:lstStyle/>
                    <a:p>
                      <a:endParaRPr sz="2400">
                        <a:latin typeface="PMingLiU"/>
                        <a:cs typeface="PMingLiU"/>
                      </a:endParaRPr>
                    </a:p>
                  </a:txBody>
                  <a:tcPr marL="0" marR="0" marT="0" marB="0">
                    <a:lnR w="12700">
                      <a:solidFill>
                        <a:srgbClr val="000000"/>
                      </a:solidFill>
                      <a:prstDash val="solid"/>
                    </a:lnR>
                  </a:tcPr>
                </a:tc>
                <a:tc gridSpan="2">
                  <a:txBody>
                    <a:bodyPr/>
                    <a:lstStyle/>
                    <a:p>
                      <a:pPr>
                        <a:lnSpc>
                          <a:spcPct val="100000"/>
                        </a:lnSpc>
                        <a:spcBef>
                          <a:spcPts val="2015"/>
                        </a:spcBef>
                      </a:pPr>
                      <a:r>
                        <a:rPr sz="2400" dirty="0">
                          <a:latin typeface="DFKai-SB" charset="0"/>
                          <a:ea typeface="DFKai-SB" charset="0"/>
                          <a:cs typeface="DFKai-SB" charset="0"/>
                        </a:rPr>
                        <a:t>非致癌</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a:txBody>
                    <a:bodyPr/>
                    <a:lstStyle/>
                    <a:p>
                      <a:endParaRPr sz="2400" dirty="0">
                        <a:latin typeface="PMingLiU"/>
                        <a:cs typeface="PMingLiU"/>
                      </a:endParaRPr>
                    </a:p>
                  </a:txBody>
                  <a:tcPr marL="0" marR="0" marT="0" marB="0">
                    <a:lnL w="12700">
                      <a:solidFill>
                        <a:srgbClr val="000000"/>
                      </a:solidFill>
                      <a:prstDash val="solid"/>
                    </a:lnL>
                  </a:tcPr>
                </a:tc>
              </a:tr>
              <a:tr h="381000">
                <a:tc gridSpan="2">
                  <a:txBody>
                    <a:bodyPr/>
                    <a:lstStyle/>
                    <a:p>
                      <a:endParaRPr sz="2400">
                        <a:latin typeface="DFKai-SB" charset="0"/>
                        <a:ea typeface="DFKai-SB" charset="0"/>
                        <a:cs typeface="DFKai-SB" charset="0"/>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tc gridSpan="2">
                  <a:txBody>
                    <a:bodyPr/>
                    <a:lstStyle/>
                    <a:p>
                      <a:endParaRPr sz="2400" dirty="0">
                        <a:latin typeface="DFKai-SB" charset="0"/>
                        <a:ea typeface="DFKai-SB" charset="0"/>
                        <a:cs typeface="DFKai-SB" charset="0"/>
                      </a:endParaRPr>
                    </a:p>
                  </a:txBody>
                  <a:tcPr marL="0" marR="0" marT="0" marB="0">
                    <a:lnL w="12700">
                      <a:solidFill>
                        <a:srgbClr val="000000"/>
                      </a:solidFill>
                      <a:prstDash val="solid"/>
                    </a:lnL>
                    <a:lnB w="12700">
                      <a:solidFill>
                        <a:srgbClr val="000000"/>
                      </a:solidFill>
                      <a:prstDash val="solid"/>
                    </a:lnB>
                  </a:tcPr>
                </a:tc>
                <a:tc hMerge="1">
                  <a:txBody>
                    <a:bodyPr/>
                    <a:lstStyle/>
                    <a:p>
                      <a:endParaRPr/>
                    </a:p>
                  </a:txBody>
                  <a:tcPr marL="0" marR="0" marT="0" marB="0"/>
                </a:tc>
              </a:tr>
              <a:tr h="319739">
                <a:tc gridSpan="4">
                  <a:txBody>
                    <a:bodyPr/>
                    <a:lstStyle/>
                    <a:p>
                      <a:pPr algn="ctr">
                        <a:lnSpc>
                          <a:spcPts val="2270"/>
                        </a:lnSpc>
                      </a:pPr>
                      <a:r>
                        <a:rPr sz="2000" dirty="0">
                          <a:latin typeface="DFKai-SB" charset="0"/>
                          <a:ea typeface="DFKai-SB" charset="0"/>
                          <a:cs typeface="DFKai-SB" charset="0"/>
                        </a:rPr>
                        <a:t>刺激物</a:t>
                      </a: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1">
                <a:tc gridSpan="4">
                  <a:txBody>
                    <a:bodyPr/>
                    <a:lstStyle/>
                    <a:p>
                      <a:pPr algn="ctr">
                        <a:lnSpc>
                          <a:spcPts val="2205"/>
                        </a:lnSpc>
                      </a:pPr>
                      <a:r>
                        <a:rPr sz="2000" dirty="0">
                          <a:latin typeface="DFKai-SB" charset="0"/>
                          <a:ea typeface="DFKai-SB" charset="0"/>
                          <a:cs typeface="DFKai-SB" charset="0"/>
                        </a:rPr>
                        <a:t>腐蝕物</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1">
                <a:tc gridSpan="4">
                  <a:txBody>
                    <a:bodyPr/>
                    <a:lstStyle/>
                    <a:p>
                      <a:pPr algn="ctr">
                        <a:lnSpc>
                          <a:spcPts val="2205"/>
                        </a:lnSpc>
                      </a:pPr>
                      <a:r>
                        <a:rPr sz="2000" dirty="0">
                          <a:latin typeface="DFKai-SB" charset="0"/>
                          <a:ea typeface="DFKai-SB" charset="0"/>
                          <a:cs typeface="DFKai-SB" charset="0"/>
                        </a:rPr>
                        <a:t>（劇）毒物</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1">
                <a:tc gridSpan="4">
                  <a:txBody>
                    <a:bodyPr/>
                    <a:lstStyle/>
                    <a:p>
                      <a:pPr algn="ctr">
                        <a:lnSpc>
                          <a:spcPts val="2205"/>
                        </a:lnSpc>
                      </a:pPr>
                      <a:r>
                        <a:rPr sz="2000" dirty="0">
                          <a:latin typeface="DFKai-SB" charset="0"/>
                          <a:ea typeface="DFKai-SB" charset="0"/>
                          <a:cs typeface="DFKai-SB" charset="0"/>
                        </a:rPr>
                        <a:t>過敏物</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1">
                <a:tc gridSpan="4">
                  <a:txBody>
                    <a:bodyPr/>
                    <a:lstStyle/>
                    <a:p>
                      <a:pPr algn="ctr">
                        <a:lnSpc>
                          <a:spcPts val="2205"/>
                        </a:lnSpc>
                      </a:pPr>
                      <a:r>
                        <a:rPr sz="2000" dirty="0">
                          <a:latin typeface="DFKai-SB" charset="0"/>
                          <a:ea typeface="DFKai-SB" charset="0"/>
                          <a:cs typeface="DFKai-SB" charset="0"/>
                        </a:rPr>
                        <a:t>肝毒素</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1">
                <a:tc gridSpan="4">
                  <a:txBody>
                    <a:bodyPr/>
                    <a:lstStyle/>
                    <a:p>
                      <a:pPr algn="ctr">
                        <a:lnSpc>
                          <a:spcPts val="2205"/>
                        </a:lnSpc>
                      </a:pPr>
                      <a:r>
                        <a:rPr sz="2000" dirty="0">
                          <a:latin typeface="DFKai-SB" charset="0"/>
                          <a:ea typeface="DFKai-SB" charset="0"/>
                          <a:cs typeface="DFKai-SB" charset="0"/>
                        </a:rPr>
                        <a:t>腎毒素</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895">
                <a:tc gridSpan="4">
                  <a:txBody>
                    <a:bodyPr/>
                    <a:lstStyle/>
                    <a:p>
                      <a:pPr algn="ctr">
                        <a:lnSpc>
                          <a:spcPts val="2205"/>
                        </a:lnSpc>
                      </a:pPr>
                      <a:r>
                        <a:rPr sz="2000" dirty="0">
                          <a:latin typeface="DFKai-SB" charset="0"/>
                          <a:ea typeface="DFKai-SB" charset="0"/>
                          <a:cs typeface="DFKai-SB" charset="0"/>
                        </a:rPr>
                        <a:t>神經毒素</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897">
                <a:tc gridSpan="4">
                  <a:txBody>
                    <a:bodyPr/>
                    <a:lstStyle/>
                    <a:p>
                      <a:pPr algn="ctr">
                        <a:lnSpc>
                          <a:spcPts val="2205"/>
                        </a:lnSpc>
                      </a:pPr>
                      <a:r>
                        <a:rPr sz="2000" dirty="0">
                          <a:latin typeface="DFKai-SB" charset="0"/>
                          <a:ea typeface="DFKai-SB" charset="0"/>
                          <a:cs typeface="DFKai-SB" charset="0"/>
                        </a:rPr>
                        <a:t>生殖毒素</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04903">
                <a:tc gridSpan="4">
                  <a:txBody>
                    <a:bodyPr/>
                    <a:lstStyle/>
                    <a:p>
                      <a:pPr marL="1083945">
                        <a:lnSpc>
                          <a:spcPts val="2205"/>
                        </a:lnSpc>
                      </a:pPr>
                      <a:r>
                        <a:rPr sz="2000" dirty="0">
                          <a:latin typeface="DFKai-SB" charset="0"/>
                          <a:ea typeface="DFKai-SB" charset="0"/>
                          <a:cs typeface="DFKai-SB" charset="0"/>
                        </a:rPr>
                        <a:t>造血系統作用物</a:t>
                      </a:r>
                    </a:p>
                  </a:txBody>
                  <a:tcPr marL="0" marR="0" marT="0" marB="0">
                    <a:lnL w="12700">
                      <a:solidFill>
                        <a:srgbClr val="000000"/>
                      </a:solidFill>
                      <a:prstDash val="solid"/>
                    </a:lnL>
                    <a:lnR w="12700">
                      <a:solidFill>
                        <a:srgbClr val="000000"/>
                      </a:solidFill>
                      <a:prstDash val="solid"/>
                    </a:lnR>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89055">
                <a:tc gridSpan="4">
                  <a:txBody>
                    <a:bodyPr/>
                    <a:lstStyle/>
                    <a:p>
                      <a:pPr marL="320040">
                        <a:lnSpc>
                          <a:spcPts val="2205"/>
                        </a:lnSpc>
                      </a:pPr>
                      <a:r>
                        <a:rPr sz="2000" dirty="0">
                          <a:latin typeface="DFKai-SB" charset="0"/>
                          <a:ea typeface="DFKai-SB" charset="0"/>
                          <a:cs typeface="DFKai-SB" charset="0"/>
                        </a:rPr>
                        <a:t>肺、皮膚、眼、或黏膜傷害物</a:t>
                      </a: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13" name="投影片編號版面配置區 12"/>
          <p:cNvSpPr>
            <a:spLocks noGrp="1"/>
          </p:cNvSpPr>
          <p:nvPr>
            <p:ph type="sldNum" sz="quarter" idx="12"/>
          </p:nvPr>
        </p:nvSpPr>
        <p:spPr/>
        <p:txBody>
          <a:bodyPr/>
          <a:lstStyle/>
          <a:p>
            <a:fld id="{A36E6B7E-3405-4ABC-8F0A-11CAAA034E4E}" type="slidenum">
              <a:rPr lang="zh-TW" altLang="en-US" smtClean="0"/>
              <a:pPr/>
              <a:t>39</a:t>
            </a:fld>
            <a:endParaRPr lang="zh-TW" altLang="en-US" dirty="0"/>
          </a:p>
        </p:txBody>
      </p:sp>
    </p:spTree>
    <p:extLst>
      <p:ext uri="{BB962C8B-B14F-4D97-AF65-F5344CB8AC3E}">
        <p14:creationId xmlns:p14="http://schemas.microsoft.com/office/powerpoint/2010/main" val="399677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勞工安全衛生法立法緣起</a:t>
            </a:r>
            <a:endParaRPr lang="zh-TW" altLang="en-US" dirty="0"/>
          </a:p>
        </p:txBody>
      </p:sp>
      <p:sp>
        <p:nvSpPr>
          <p:cNvPr id="3" name="內容版面配置區 2"/>
          <p:cNvSpPr>
            <a:spLocks noGrp="1"/>
          </p:cNvSpPr>
          <p:nvPr>
            <p:ph idx="1"/>
          </p:nvPr>
        </p:nvSpPr>
        <p:spPr/>
        <p:txBody>
          <a:bodyPr>
            <a:normAutofit/>
          </a:bodyPr>
          <a:lstStyle/>
          <a:p>
            <a:r>
              <a:rPr lang="en-US" altLang="zh-TW" sz="2800" b="0" dirty="0" smtClean="0"/>
              <a:t>1972</a:t>
            </a:r>
            <a:r>
              <a:rPr lang="zh-TW" altLang="en-US" sz="2800" b="0" dirty="0" smtClean="0"/>
              <a:t>年</a:t>
            </a:r>
            <a:r>
              <a:rPr lang="en-US" altLang="zh-TW" sz="2800" b="0" dirty="0" smtClean="0"/>
              <a:t>7</a:t>
            </a:r>
            <a:r>
              <a:rPr lang="zh-TW" altLang="en-US" sz="2800" b="0" dirty="0" smtClean="0">
                <a:latin typeface="標楷體" panose="03000509000000000000" pitchFamily="65" charset="-120"/>
              </a:rPr>
              <a:t>月至</a:t>
            </a:r>
            <a:r>
              <a:rPr lang="en-US" altLang="zh-TW" sz="2800" b="0" dirty="0" smtClean="0"/>
              <a:t>11</a:t>
            </a:r>
            <a:r>
              <a:rPr lang="zh-TW" altLang="en-US" sz="2800" b="0" dirty="0" smtClean="0">
                <a:latin typeface="標楷體" panose="03000509000000000000" pitchFamily="65" charset="-120"/>
              </a:rPr>
              <a:t>月間，美商淡水「飛歌」電子廠、日商高雄「三美」電子廠、及其姊妹廠「美之美」電子廠，連續爆發多起女工因吸入、接觸有機溶劑－三氯乙烯、四氯乙烯中毒，致患肝病死亡的案件，消息經媒體曝光後，隨即造成數百名電子業女工的辭職效應，引起騷動。政府為保障勞工，除責令立即展開一連串的工安檢查，嗣後並，積極催生「勞工安全衛生法」，以彰顯政府對於工安改革的決心。</a:t>
            </a:r>
          </a:p>
          <a:p>
            <a:endParaRPr lang="zh-TW" altLang="en-US" dirty="0">
              <a:latin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4</a:t>
            </a:fld>
            <a:endParaRPr lang="zh-TW" altLang="en-US" dirty="0"/>
          </a:p>
        </p:txBody>
      </p:sp>
    </p:spTree>
    <p:extLst>
      <p:ext uri="{BB962C8B-B14F-4D97-AF65-F5344CB8AC3E}">
        <p14:creationId xmlns:p14="http://schemas.microsoft.com/office/powerpoint/2010/main" val="2920017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1978" y="246379"/>
            <a:ext cx="6939915" cy="553998"/>
          </a:xfrm>
          <a:prstGeom prst="rect">
            <a:avLst/>
          </a:prstGeom>
        </p:spPr>
        <p:txBody>
          <a:bodyPr vert="horz" wrap="square" lIns="0" tIns="0" rIns="0" bIns="0" rtlCol="0">
            <a:spAutoFit/>
          </a:bodyPr>
          <a:lstStyle/>
          <a:p>
            <a:pPr marL="12700">
              <a:lnSpc>
                <a:spcPct val="100000"/>
              </a:lnSpc>
            </a:pPr>
            <a:r>
              <a:rPr sz="3600" spc="-5" dirty="0"/>
              <a:t>化學</a:t>
            </a:r>
            <a:r>
              <a:rPr sz="3600" spc="-15" dirty="0"/>
              <a:t>(</a:t>
            </a:r>
            <a:r>
              <a:rPr sz="3600" spc="-5" dirty="0"/>
              <a:t>危害</a:t>
            </a:r>
            <a:r>
              <a:rPr sz="3600" spc="-15" dirty="0"/>
              <a:t>)</a:t>
            </a:r>
            <a:r>
              <a:rPr sz="3600" spc="-5" dirty="0"/>
              <a:t>在空氣中存在的性狀</a:t>
            </a:r>
            <a:endParaRPr sz="3600" dirty="0"/>
          </a:p>
        </p:txBody>
      </p:sp>
      <p:sp>
        <p:nvSpPr>
          <p:cNvPr id="3" name="object 3"/>
          <p:cNvSpPr txBox="1"/>
          <p:nvPr/>
        </p:nvSpPr>
        <p:spPr>
          <a:xfrm>
            <a:off x="484371" y="1052736"/>
            <a:ext cx="8286808" cy="4552528"/>
          </a:xfrm>
          <a:prstGeom prst="rect">
            <a:avLst/>
          </a:prstGeom>
        </p:spPr>
        <p:txBody>
          <a:bodyPr vert="horz" wrap="square" lIns="0" tIns="0" rIns="0" bIns="0" rtlCol="0">
            <a:spAutoFit/>
          </a:bodyPr>
          <a:lstStyle/>
          <a:p>
            <a:pPr marL="391795" marR="5080" indent="-379095">
              <a:lnSpc>
                <a:spcPts val="3760"/>
              </a:lnSpc>
              <a:buChar char="•"/>
              <a:tabLst>
                <a:tab pos="545465" algn="l"/>
                <a:tab pos="546100" algn="l"/>
              </a:tabLst>
            </a:pPr>
            <a:r>
              <a:rPr sz="2800" dirty="0">
                <a:latin typeface="標楷體" pitchFamily="65" charset="-120"/>
                <a:ea typeface="標楷體" pitchFamily="65" charset="-120"/>
                <a:cs typeface="Tahoma"/>
              </a:rPr>
              <a:t>ANSI </a:t>
            </a:r>
            <a:r>
              <a:rPr sz="2800" spc="-5" dirty="0">
                <a:latin typeface="標楷體" pitchFamily="65" charset="-120"/>
                <a:ea typeface="標楷體" pitchFamily="65" charset="-120"/>
                <a:cs typeface="Tahoma"/>
              </a:rPr>
              <a:t>(American National Standard  </a:t>
            </a:r>
            <a:r>
              <a:rPr sz="2800" dirty="0">
                <a:latin typeface="標楷體" pitchFamily="65" charset="-120"/>
                <a:ea typeface="標楷體" pitchFamily="65" charset="-120"/>
                <a:cs typeface="Tahoma"/>
              </a:rPr>
              <a:t>Institute)</a:t>
            </a:r>
            <a:r>
              <a:rPr sz="2800" dirty="0">
                <a:latin typeface="標楷體" pitchFamily="65" charset="-120"/>
                <a:ea typeface="標楷體" pitchFamily="65" charset="-120"/>
                <a:cs typeface="PMingLiU"/>
              </a:rPr>
              <a:t>定義</a:t>
            </a:r>
            <a:r>
              <a:rPr sz="2800" dirty="0">
                <a:latin typeface="標楷體" pitchFamily="65" charset="-120"/>
                <a:ea typeface="標楷體" pitchFamily="65" charset="-120"/>
                <a:cs typeface="Tahoma"/>
              </a:rPr>
              <a:t>---</a:t>
            </a:r>
            <a:r>
              <a:rPr sz="2800" dirty="0">
                <a:latin typeface="標楷體" pitchFamily="65" charset="-120"/>
                <a:ea typeface="標楷體" pitchFamily="65" charset="-120"/>
                <a:cs typeface="PMingLiU"/>
              </a:rPr>
              <a:t>按發生過程及性狀</a:t>
            </a:r>
          </a:p>
          <a:p>
            <a:pPr marL="391795">
              <a:lnSpc>
                <a:spcPct val="100000"/>
              </a:lnSpc>
              <a:spcBef>
                <a:spcPts val="655"/>
              </a:spcBef>
              <a:tabLst>
                <a:tab pos="992505" algn="l"/>
              </a:tabLst>
            </a:pPr>
            <a:r>
              <a:rPr sz="4000" dirty="0">
                <a:latin typeface="標楷體" pitchFamily="65" charset="-120"/>
                <a:ea typeface="標楷體" pitchFamily="65" charset="-120"/>
                <a:cs typeface="Tahoma"/>
              </a:rPr>
              <a:t>1.	</a:t>
            </a:r>
            <a:r>
              <a:rPr sz="4000" dirty="0">
                <a:latin typeface="標楷體" pitchFamily="65" charset="-120"/>
                <a:ea typeface="標楷體" pitchFamily="65" charset="-120"/>
                <a:cs typeface="PMingLiU"/>
              </a:rPr>
              <a:t>粉塵</a:t>
            </a:r>
          </a:p>
          <a:p>
            <a:pPr marL="391795">
              <a:lnSpc>
                <a:spcPct val="100000"/>
              </a:lnSpc>
              <a:spcBef>
                <a:spcPts val="765"/>
              </a:spcBef>
              <a:tabLst>
                <a:tab pos="992505" algn="l"/>
              </a:tabLst>
            </a:pPr>
            <a:r>
              <a:rPr sz="4000" dirty="0">
                <a:latin typeface="標楷體" pitchFamily="65" charset="-120"/>
                <a:ea typeface="標楷體" pitchFamily="65" charset="-120"/>
                <a:cs typeface="Tahoma"/>
              </a:rPr>
              <a:t>2.	</a:t>
            </a:r>
            <a:r>
              <a:rPr sz="4000" dirty="0">
                <a:latin typeface="標楷體" pitchFamily="65" charset="-120"/>
                <a:ea typeface="標楷體" pitchFamily="65" charset="-120"/>
                <a:cs typeface="PMingLiU"/>
              </a:rPr>
              <a:t>燻煙</a:t>
            </a:r>
          </a:p>
          <a:p>
            <a:pPr marL="391795">
              <a:lnSpc>
                <a:spcPct val="100000"/>
              </a:lnSpc>
              <a:spcBef>
                <a:spcPts val="765"/>
              </a:spcBef>
              <a:tabLst>
                <a:tab pos="992505" algn="l"/>
              </a:tabLst>
            </a:pPr>
            <a:r>
              <a:rPr sz="4000" dirty="0">
                <a:latin typeface="標楷體" pitchFamily="65" charset="-120"/>
                <a:ea typeface="標楷體" pitchFamily="65" charset="-120"/>
                <a:cs typeface="Tahoma"/>
              </a:rPr>
              <a:t>3.	</a:t>
            </a:r>
            <a:r>
              <a:rPr sz="4000" dirty="0">
                <a:latin typeface="標楷體" pitchFamily="65" charset="-120"/>
                <a:ea typeface="標楷體" pitchFamily="65" charset="-120"/>
                <a:cs typeface="PMingLiU"/>
              </a:rPr>
              <a:t>霧滴</a:t>
            </a:r>
          </a:p>
          <a:p>
            <a:pPr marL="391795">
              <a:lnSpc>
                <a:spcPct val="100000"/>
              </a:lnSpc>
              <a:spcBef>
                <a:spcPts val="765"/>
              </a:spcBef>
              <a:tabLst>
                <a:tab pos="992505" algn="l"/>
              </a:tabLst>
            </a:pPr>
            <a:r>
              <a:rPr sz="4000" dirty="0">
                <a:latin typeface="標楷體" pitchFamily="65" charset="-120"/>
                <a:ea typeface="標楷體" pitchFamily="65" charset="-120"/>
                <a:cs typeface="Tahoma"/>
              </a:rPr>
              <a:t>4.	</a:t>
            </a:r>
            <a:r>
              <a:rPr sz="4000" dirty="0">
                <a:latin typeface="標楷體" pitchFamily="65" charset="-120"/>
                <a:ea typeface="標楷體" pitchFamily="65" charset="-120"/>
                <a:cs typeface="PMingLiU"/>
              </a:rPr>
              <a:t>蒸汽</a:t>
            </a:r>
          </a:p>
          <a:p>
            <a:pPr marL="391795">
              <a:lnSpc>
                <a:spcPct val="100000"/>
              </a:lnSpc>
              <a:spcBef>
                <a:spcPts val="770"/>
              </a:spcBef>
              <a:tabLst>
                <a:tab pos="992505" algn="l"/>
              </a:tabLst>
            </a:pPr>
            <a:r>
              <a:rPr sz="4000" dirty="0">
                <a:latin typeface="標楷體" pitchFamily="65" charset="-120"/>
                <a:ea typeface="標楷體" pitchFamily="65" charset="-120"/>
                <a:cs typeface="Tahoma"/>
              </a:rPr>
              <a:t>5.	</a:t>
            </a:r>
            <a:r>
              <a:rPr sz="4000" dirty="0">
                <a:latin typeface="標楷體" pitchFamily="65" charset="-120"/>
                <a:ea typeface="標楷體" pitchFamily="65" charset="-120"/>
                <a:cs typeface="PMingLiU"/>
              </a:rPr>
              <a:t>氣體</a:t>
            </a:r>
          </a:p>
        </p:txBody>
      </p:sp>
      <p:sp>
        <p:nvSpPr>
          <p:cNvPr id="4" name="AutoShape 54"/>
          <p:cNvSpPr>
            <a:spLocks noChangeArrowheads="1"/>
          </p:cNvSpPr>
          <p:nvPr/>
        </p:nvSpPr>
        <p:spPr bwMode="auto">
          <a:xfrm>
            <a:off x="2885937" y="1647822"/>
            <a:ext cx="5867400" cy="4495800"/>
          </a:xfrm>
          <a:prstGeom prst="triangle">
            <a:avLst>
              <a:gd name="adj" fmla="val 50000"/>
            </a:avLst>
          </a:prstGeom>
          <a:solidFill>
            <a:srgbClr val="FF0066"/>
          </a:solidFill>
          <a:ln w="12699">
            <a:noFill/>
            <a:miter lim="800000"/>
            <a:headEnd type="none" w="sm" len="sm"/>
            <a:tailEnd type="none" w="sm" len="sm"/>
          </a:ln>
          <a:effectLst/>
        </p:spPr>
        <p:txBody>
          <a:bodyPr wrap="none" anchor="ctr"/>
          <a:lstStyle/>
          <a:p>
            <a:pPr algn="ctr" defTabSz="762000"/>
            <a:endParaRPr lang="zh-TW" altLang="zh-TW" b="1">
              <a:latin typeface="標楷體" pitchFamily="65" charset="-120"/>
              <a:ea typeface="標楷體" pitchFamily="65" charset="-120"/>
            </a:endParaRPr>
          </a:p>
        </p:txBody>
      </p:sp>
      <p:sp>
        <p:nvSpPr>
          <p:cNvPr id="5" name="AutoShape 55"/>
          <p:cNvSpPr>
            <a:spLocks noChangeArrowheads="1"/>
          </p:cNvSpPr>
          <p:nvPr/>
        </p:nvSpPr>
        <p:spPr bwMode="auto">
          <a:xfrm>
            <a:off x="4943337" y="1647822"/>
            <a:ext cx="1752600" cy="1371600"/>
          </a:xfrm>
          <a:prstGeom prst="triangle">
            <a:avLst>
              <a:gd name="adj" fmla="val 50000"/>
            </a:avLst>
          </a:prstGeom>
          <a:solidFill>
            <a:srgbClr val="7030A0"/>
          </a:solidFill>
          <a:ln w="12699">
            <a:solidFill>
              <a:srgbClr val="FF0000"/>
            </a:solidFill>
            <a:miter lim="800000"/>
            <a:headEnd type="none" w="sm" len="sm"/>
            <a:tailEnd type="none" w="sm" len="sm"/>
          </a:ln>
          <a:effectLst/>
        </p:spPr>
        <p:txBody>
          <a:bodyPr wrap="none" anchor="ctr"/>
          <a:lstStyle/>
          <a:p>
            <a:pPr algn="ctr" defTabSz="762000"/>
            <a:r>
              <a:rPr lang="zh-TW" altLang="en-US" sz="2800" b="1" dirty="0">
                <a:solidFill>
                  <a:srgbClr val="FFFF00"/>
                </a:solidFill>
                <a:latin typeface="標楷體" pitchFamily="65" charset="-120"/>
                <a:ea typeface="標楷體" pitchFamily="65" charset="-120"/>
              </a:rPr>
              <a:t>油性</a:t>
            </a:r>
          </a:p>
          <a:p>
            <a:pPr algn="ctr" defTabSz="762000"/>
            <a:r>
              <a:rPr lang="zh-TW" altLang="en-US" sz="2800" b="1" dirty="0">
                <a:solidFill>
                  <a:srgbClr val="FFFF00"/>
                </a:solidFill>
                <a:latin typeface="標楷體" pitchFamily="65" charset="-120"/>
                <a:ea typeface="標楷體" pitchFamily="65" charset="-120"/>
              </a:rPr>
              <a:t>物質</a:t>
            </a:r>
            <a:endParaRPr lang="zh-TW" altLang="en-US" sz="2800" b="1" dirty="0">
              <a:solidFill>
                <a:schemeClr val="bg1"/>
              </a:solidFill>
              <a:latin typeface="標楷體" pitchFamily="65" charset="-120"/>
              <a:ea typeface="標楷體" pitchFamily="65" charset="-120"/>
            </a:endParaRPr>
          </a:p>
        </p:txBody>
      </p:sp>
      <p:sp>
        <p:nvSpPr>
          <p:cNvPr id="6" name="AutoShape 56"/>
          <p:cNvSpPr>
            <a:spLocks noChangeArrowheads="1"/>
          </p:cNvSpPr>
          <p:nvPr/>
        </p:nvSpPr>
        <p:spPr bwMode="auto">
          <a:xfrm>
            <a:off x="4714737" y="3019422"/>
            <a:ext cx="4038600" cy="3124200"/>
          </a:xfrm>
          <a:prstGeom prst="triangle">
            <a:avLst>
              <a:gd name="adj" fmla="val 50000"/>
            </a:avLst>
          </a:prstGeom>
          <a:solidFill>
            <a:srgbClr val="3333FF"/>
          </a:solidFill>
          <a:ln w="12699">
            <a:noFill/>
            <a:miter lim="800000"/>
            <a:headEnd type="none" w="sm" len="sm"/>
            <a:tailEnd type="none" w="sm" len="sm"/>
          </a:ln>
          <a:effectLst/>
        </p:spPr>
        <p:txBody>
          <a:bodyPr wrap="none" anchor="ctr"/>
          <a:lstStyle/>
          <a:p>
            <a:pPr algn="ctr" defTabSz="762000"/>
            <a:endParaRPr lang="zh-TW" altLang="zh-TW" b="1">
              <a:latin typeface="標楷體" pitchFamily="65" charset="-120"/>
              <a:ea typeface="標楷體" pitchFamily="65" charset="-120"/>
            </a:endParaRPr>
          </a:p>
        </p:txBody>
      </p:sp>
      <p:sp>
        <p:nvSpPr>
          <p:cNvPr id="7" name="Text Box 57"/>
          <p:cNvSpPr txBox="1">
            <a:spLocks noChangeArrowheads="1"/>
          </p:cNvSpPr>
          <p:nvPr/>
        </p:nvSpPr>
        <p:spPr bwMode="auto">
          <a:xfrm>
            <a:off x="3589759" y="3000372"/>
            <a:ext cx="2638425" cy="3090863"/>
          </a:xfrm>
          <a:prstGeom prst="rect">
            <a:avLst/>
          </a:prstGeom>
          <a:noFill/>
          <a:ln w="12699">
            <a:noFill/>
            <a:miter lim="800000"/>
            <a:headEnd type="none" w="sm" len="sm"/>
            <a:tailEnd type="none" w="sm" len="sm"/>
          </a:ln>
          <a:effectLst/>
        </p:spPr>
        <p:txBody>
          <a:bodyPr wrap="none">
            <a:spAutoFit/>
          </a:bodyPr>
          <a:lstStyle/>
          <a:p>
            <a:pPr defTabSz="762000">
              <a:lnSpc>
                <a:spcPct val="140000"/>
              </a:lnSpc>
            </a:pPr>
            <a:r>
              <a:rPr lang="en-US" altLang="zh-TW" sz="3200" b="1" dirty="0">
                <a:solidFill>
                  <a:schemeClr val="bg1"/>
                </a:solidFill>
                <a:latin typeface="標楷體" pitchFamily="65" charset="-120"/>
                <a:ea typeface="標楷體" pitchFamily="65" charset="-120"/>
              </a:rPr>
              <a:t>        </a:t>
            </a:r>
            <a:r>
              <a:rPr lang="zh-TW" altLang="en-US" sz="3200" b="1" dirty="0">
                <a:solidFill>
                  <a:schemeClr val="bg1"/>
                </a:solidFill>
                <a:latin typeface="標楷體" pitchFamily="65" charset="-120"/>
                <a:ea typeface="標楷體" pitchFamily="65" charset="-120"/>
              </a:rPr>
              <a:t>粉塵</a:t>
            </a:r>
          </a:p>
          <a:p>
            <a:pPr defTabSz="762000">
              <a:lnSpc>
                <a:spcPct val="140000"/>
              </a:lnSpc>
            </a:pPr>
            <a:r>
              <a:rPr lang="zh-TW" altLang="en-US" sz="3200" b="1" dirty="0">
                <a:solidFill>
                  <a:schemeClr val="bg1"/>
                </a:solidFill>
                <a:latin typeface="標楷體" pitchFamily="65" charset="-120"/>
                <a:ea typeface="標楷體" pitchFamily="65" charset="-120"/>
              </a:rPr>
              <a:t>      霧滴</a:t>
            </a:r>
          </a:p>
          <a:p>
            <a:pPr defTabSz="762000">
              <a:lnSpc>
                <a:spcPct val="140000"/>
              </a:lnSpc>
            </a:pPr>
            <a:r>
              <a:rPr lang="zh-TW" altLang="en-US" sz="3200" b="1" dirty="0">
                <a:solidFill>
                  <a:schemeClr val="bg1"/>
                </a:solidFill>
                <a:latin typeface="標楷體" pitchFamily="65" charset="-120"/>
                <a:ea typeface="標楷體" pitchFamily="65" charset="-120"/>
              </a:rPr>
              <a:t>   燻煙</a:t>
            </a:r>
          </a:p>
          <a:p>
            <a:pPr defTabSz="762000">
              <a:lnSpc>
                <a:spcPct val="140000"/>
              </a:lnSpc>
            </a:pPr>
            <a:r>
              <a:rPr lang="zh-TW" altLang="en-US" sz="3200" b="1" dirty="0">
                <a:solidFill>
                  <a:schemeClr val="bg1"/>
                </a:solidFill>
                <a:latin typeface="標楷體" pitchFamily="65" charset="-120"/>
                <a:ea typeface="標楷體" pitchFamily="65" charset="-120"/>
              </a:rPr>
              <a:t>生物性</a:t>
            </a:r>
          </a:p>
          <a:p>
            <a:pPr defTabSz="762000">
              <a:lnSpc>
                <a:spcPct val="55000"/>
              </a:lnSpc>
            </a:pPr>
            <a:r>
              <a:rPr lang="zh-TW" altLang="en-US" sz="3200" b="1" dirty="0" smtClean="0">
                <a:solidFill>
                  <a:schemeClr val="bg1"/>
                </a:solidFill>
                <a:latin typeface="標楷體" pitchFamily="65" charset="-120"/>
                <a:ea typeface="標楷體" pitchFamily="65" charset="-120"/>
              </a:rPr>
              <a:t>氣膠</a:t>
            </a:r>
            <a:endParaRPr lang="zh-TW" altLang="en-US" sz="3200" b="1" dirty="0">
              <a:solidFill>
                <a:schemeClr val="bg1"/>
              </a:solidFill>
              <a:latin typeface="標楷體" pitchFamily="65" charset="-120"/>
              <a:ea typeface="標楷體" pitchFamily="65" charset="-120"/>
            </a:endParaRPr>
          </a:p>
        </p:txBody>
      </p:sp>
      <p:sp>
        <p:nvSpPr>
          <p:cNvPr id="8" name="Text Box 58"/>
          <p:cNvSpPr txBox="1">
            <a:spLocks noChangeArrowheads="1"/>
          </p:cNvSpPr>
          <p:nvPr/>
        </p:nvSpPr>
        <p:spPr bwMode="auto">
          <a:xfrm>
            <a:off x="6086337" y="4244972"/>
            <a:ext cx="1409700" cy="1457325"/>
          </a:xfrm>
          <a:prstGeom prst="rect">
            <a:avLst/>
          </a:prstGeom>
          <a:solidFill>
            <a:srgbClr val="3333FF"/>
          </a:solidFill>
          <a:ln w="12699">
            <a:noFill/>
            <a:miter lim="800000"/>
            <a:headEnd type="none" w="sm" len="sm"/>
            <a:tailEnd type="none" w="sm" len="sm"/>
          </a:ln>
          <a:effectLst/>
        </p:spPr>
        <p:txBody>
          <a:bodyPr wrap="none">
            <a:spAutoFit/>
          </a:bodyPr>
          <a:lstStyle/>
          <a:p>
            <a:pPr defTabSz="762000">
              <a:lnSpc>
                <a:spcPct val="140000"/>
              </a:lnSpc>
            </a:pPr>
            <a:r>
              <a:rPr lang="en-US" altLang="zh-TW" sz="3200" b="1">
                <a:solidFill>
                  <a:schemeClr val="bg1"/>
                </a:solidFill>
                <a:latin typeface="標楷體" pitchFamily="65" charset="-120"/>
                <a:ea typeface="標楷體" pitchFamily="65" charset="-120"/>
              </a:rPr>
              <a:t>  </a:t>
            </a:r>
            <a:r>
              <a:rPr lang="zh-TW" altLang="en-US" sz="3200" b="1">
                <a:solidFill>
                  <a:schemeClr val="bg1"/>
                </a:solidFill>
                <a:latin typeface="標楷體" pitchFamily="65" charset="-120"/>
                <a:ea typeface="標楷體" pitchFamily="65" charset="-120"/>
              </a:rPr>
              <a:t>氣體</a:t>
            </a:r>
          </a:p>
          <a:p>
            <a:pPr defTabSz="762000">
              <a:lnSpc>
                <a:spcPct val="140000"/>
              </a:lnSpc>
            </a:pPr>
            <a:r>
              <a:rPr lang="zh-TW" altLang="en-US" sz="3200" b="1">
                <a:solidFill>
                  <a:schemeClr val="bg1"/>
                </a:solidFill>
                <a:latin typeface="標楷體" pitchFamily="65" charset="-120"/>
                <a:ea typeface="標楷體" pitchFamily="65" charset="-120"/>
              </a:rPr>
              <a:t>蒸氣</a:t>
            </a:r>
          </a:p>
        </p:txBody>
      </p:sp>
      <p:sp>
        <p:nvSpPr>
          <p:cNvPr id="9" name="Text Box 59"/>
          <p:cNvSpPr txBox="1">
            <a:spLocks noChangeArrowheads="1"/>
          </p:cNvSpPr>
          <p:nvPr/>
        </p:nvSpPr>
        <p:spPr bwMode="auto">
          <a:xfrm rot="3342927">
            <a:off x="6495118" y="3594891"/>
            <a:ext cx="2986088" cy="762000"/>
          </a:xfrm>
          <a:prstGeom prst="rect">
            <a:avLst/>
          </a:prstGeom>
          <a:noFill/>
          <a:ln w="38100" cmpd="dbl">
            <a:noFill/>
            <a:miter lim="800000"/>
            <a:headEnd type="none" w="sm" len="sm"/>
            <a:tailEnd type="none" w="sm" len="sm"/>
          </a:ln>
          <a:effectLst/>
        </p:spPr>
        <p:txBody>
          <a:bodyPr wrap="none" anchor="ctr">
            <a:spAutoFit/>
          </a:bodyPr>
          <a:lstStyle/>
          <a:p>
            <a:pPr algn="ctr" defTabSz="762000"/>
            <a:r>
              <a:rPr lang="zh-TW" altLang="en-US" b="1">
                <a:solidFill>
                  <a:srgbClr val="000066"/>
                </a:solidFill>
                <a:effectLst>
                  <a:outerShdw blurRad="38100" dist="38100" dir="2700000" algn="tl">
                    <a:srgbClr val="C0C0C0"/>
                  </a:outerShdw>
                </a:effectLst>
                <a:latin typeface="標楷體" pitchFamily="65" charset="-120"/>
                <a:ea typeface="標楷體" pitchFamily="65" charset="-120"/>
              </a:rPr>
              <a:t>氣狀污染物</a:t>
            </a:r>
            <a:endParaRPr lang="zh-TW" altLang="en-US" b="1">
              <a:solidFill>
                <a:srgbClr val="000066"/>
              </a:solidFill>
              <a:latin typeface="標楷體" pitchFamily="65" charset="-120"/>
              <a:ea typeface="標楷體" pitchFamily="65" charset="-120"/>
            </a:endParaRPr>
          </a:p>
        </p:txBody>
      </p:sp>
      <p:sp>
        <p:nvSpPr>
          <p:cNvPr id="10" name="Text Box 60"/>
          <p:cNvSpPr txBox="1">
            <a:spLocks noChangeArrowheads="1"/>
          </p:cNvSpPr>
          <p:nvPr/>
        </p:nvSpPr>
        <p:spPr bwMode="auto">
          <a:xfrm rot="-3332667">
            <a:off x="2459693" y="3286916"/>
            <a:ext cx="2986088" cy="762000"/>
          </a:xfrm>
          <a:prstGeom prst="rect">
            <a:avLst/>
          </a:prstGeom>
          <a:noFill/>
          <a:ln w="38100" cmpd="dbl">
            <a:noFill/>
            <a:miter lim="800000"/>
            <a:headEnd type="none" w="sm" len="sm"/>
            <a:tailEnd type="none" w="sm" len="sm"/>
          </a:ln>
          <a:effectLst/>
        </p:spPr>
        <p:txBody>
          <a:bodyPr wrap="none" anchor="ctr">
            <a:spAutoFit/>
          </a:bodyPr>
          <a:lstStyle/>
          <a:p>
            <a:pPr algn="ctr" defTabSz="762000"/>
            <a:r>
              <a:rPr lang="zh-TW" altLang="en-US" b="1">
                <a:effectLst>
                  <a:outerShdw blurRad="38100" dist="38100" dir="2700000" algn="tl">
                    <a:srgbClr val="C0C0C0"/>
                  </a:outerShdw>
                </a:effectLst>
                <a:latin typeface="標楷體" pitchFamily="65" charset="-120"/>
                <a:ea typeface="標楷體" pitchFamily="65" charset="-120"/>
              </a:rPr>
              <a:t>粒狀污染物</a:t>
            </a:r>
            <a:endParaRPr lang="zh-TW" altLang="en-US" b="1">
              <a:latin typeface="標楷體" pitchFamily="65" charset="-120"/>
              <a:ea typeface="標楷體" pitchFamily="65" charset="-120"/>
            </a:endParaRPr>
          </a:p>
        </p:txBody>
      </p:sp>
      <p:sp>
        <p:nvSpPr>
          <p:cNvPr id="11" name="Text Box 65"/>
          <p:cNvSpPr txBox="1">
            <a:spLocks noChangeArrowheads="1"/>
          </p:cNvSpPr>
          <p:nvPr/>
        </p:nvSpPr>
        <p:spPr bwMode="auto">
          <a:xfrm>
            <a:off x="177662" y="5756252"/>
            <a:ext cx="3251200" cy="844550"/>
          </a:xfrm>
          <a:prstGeom prst="rect">
            <a:avLst/>
          </a:prstGeom>
          <a:solidFill>
            <a:schemeClr val="bg1"/>
          </a:solidFill>
          <a:ln w="19050">
            <a:solidFill>
              <a:schemeClr val="tx1"/>
            </a:solidFill>
            <a:miter lim="800000"/>
            <a:headEnd type="none" w="sm" len="sm"/>
            <a:tailEnd type="none" w="sm" len="lg"/>
          </a:ln>
          <a:effectLst/>
        </p:spPr>
        <p:txBody>
          <a:bodyPr wrap="none">
            <a:spAutoFit/>
          </a:bodyPr>
          <a:lstStyle/>
          <a:p>
            <a:pPr defTabSz="762000"/>
            <a:r>
              <a:rPr lang="zh-TW" altLang="en-US" sz="1600" dirty="0">
                <a:ea typeface="標楷體" pitchFamily="65" charset="-120"/>
              </a:rPr>
              <a:t>粒狀物是指懸浮於空氣中的微粒，</a:t>
            </a:r>
          </a:p>
          <a:p>
            <a:pPr defTabSz="762000"/>
            <a:r>
              <a:rPr lang="zh-TW" altLang="en-US" sz="1600" dirty="0">
                <a:ea typeface="標楷體" pitchFamily="65" charset="-120"/>
              </a:rPr>
              <a:t>其大小通常以微米（</a:t>
            </a:r>
            <a:r>
              <a:rPr lang="en-US" altLang="zh-TW" sz="1600" dirty="0">
                <a:ea typeface="標楷體" pitchFamily="65" charset="-120"/>
              </a:rPr>
              <a:t>10</a:t>
            </a:r>
            <a:r>
              <a:rPr lang="en-US" altLang="zh-TW" sz="1600" baseline="30000" dirty="0">
                <a:ea typeface="標楷體" pitchFamily="65" charset="-120"/>
              </a:rPr>
              <a:t>-4</a:t>
            </a:r>
            <a:r>
              <a:rPr lang="en-US" altLang="zh-TW" sz="1600" dirty="0">
                <a:ea typeface="標楷體" pitchFamily="65" charset="-120"/>
              </a:rPr>
              <a:t> </a:t>
            </a:r>
            <a:r>
              <a:rPr lang="zh-TW" altLang="en-US" sz="1600" dirty="0">
                <a:ea typeface="標楷體" pitchFamily="65" charset="-120"/>
              </a:rPr>
              <a:t>公分）</a:t>
            </a:r>
          </a:p>
          <a:p>
            <a:pPr defTabSz="762000"/>
            <a:r>
              <a:rPr lang="zh-TW" altLang="en-US" sz="1600" dirty="0">
                <a:ea typeface="標楷體" pitchFamily="65" charset="-120"/>
              </a:rPr>
              <a:t>或次微米（</a:t>
            </a:r>
            <a:r>
              <a:rPr lang="en-US" altLang="zh-TW" sz="1600" dirty="0">
                <a:ea typeface="標楷體" pitchFamily="65" charset="-120"/>
              </a:rPr>
              <a:t>10</a:t>
            </a:r>
            <a:r>
              <a:rPr lang="en-US" altLang="zh-TW" sz="1600" baseline="30000" dirty="0">
                <a:ea typeface="標楷體" pitchFamily="65" charset="-120"/>
              </a:rPr>
              <a:t>-7</a:t>
            </a:r>
            <a:r>
              <a:rPr lang="en-US" altLang="zh-TW" sz="1600" dirty="0">
                <a:ea typeface="標楷體" pitchFamily="65" charset="-120"/>
              </a:rPr>
              <a:t> </a:t>
            </a:r>
            <a:r>
              <a:rPr lang="zh-TW" altLang="en-US" sz="1600" dirty="0">
                <a:ea typeface="標楷體" pitchFamily="65" charset="-120"/>
              </a:rPr>
              <a:t>公分）為單位。</a:t>
            </a:r>
          </a:p>
        </p:txBody>
      </p:sp>
      <p:sp>
        <p:nvSpPr>
          <p:cNvPr id="14" name="投影片編號版面配置區 13"/>
          <p:cNvSpPr>
            <a:spLocks noGrp="1"/>
          </p:cNvSpPr>
          <p:nvPr>
            <p:ph type="sldNum" sz="quarter" idx="12"/>
          </p:nvPr>
        </p:nvSpPr>
        <p:spPr/>
        <p:txBody>
          <a:bodyPr/>
          <a:lstStyle/>
          <a:p>
            <a:fld id="{A36E6B7E-3405-4ABC-8F0A-11CAAA034E4E}" type="slidenum">
              <a:rPr lang="zh-TW" altLang="en-US" smtClean="0"/>
              <a:pPr/>
              <a:t>40</a:t>
            </a:fld>
            <a:endParaRPr lang="zh-TW" altLang="en-US" dirty="0"/>
          </a:p>
        </p:txBody>
      </p:sp>
    </p:spTree>
    <p:extLst>
      <p:ext uri="{BB962C8B-B14F-4D97-AF65-F5344CB8AC3E}">
        <p14:creationId xmlns:p14="http://schemas.microsoft.com/office/powerpoint/2010/main" val="29156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algn="l"/>
            <a:r>
              <a:rPr lang="en-US" altLang="zh-TW" dirty="0"/>
              <a:t/>
            </a:r>
            <a:br>
              <a:rPr lang="en-US" altLang="zh-TW" dirty="0"/>
            </a:br>
            <a:r>
              <a:rPr lang="en-US" altLang="zh-TW" dirty="0"/>
              <a:t>			</a:t>
            </a:r>
            <a:r>
              <a:rPr lang="zh-TW" altLang="en-US" dirty="0"/>
              <a:t>粉塵</a:t>
            </a:r>
            <a:r>
              <a:rPr lang="en-US" altLang="zh-TW" dirty="0"/>
              <a:t>(Dust)</a:t>
            </a:r>
          </a:p>
        </p:txBody>
      </p:sp>
      <p:sp>
        <p:nvSpPr>
          <p:cNvPr id="286723" name="Rectangle 3"/>
          <p:cNvSpPr>
            <a:spLocks noGrp="1" noChangeArrowheads="1"/>
          </p:cNvSpPr>
          <p:nvPr>
            <p:ph type="body" idx="1"/>
          </p:nvPr>
        </p:nvSpPr>
        <p:spPr>
          <a:xfrm>
            <a:off x="609600" y="2019300"/>
            <a:ext cx="7772400" cy="2933700"/>
          </a:xfrm>
          <a:solidFill>
            <a:schemeClr val="bg1"/>
          </a:solidFill>
          <a:ln w="57150" cmpd="thinThick">
            <a:solidFill>
              <a:schemeClr val="tx1"/>
            </a:solidFill>
          </a:ln>
          <a:effectLst>
            <a:outerShdw dist="107763" dir="2700000" algn="ctr" rotWithShape="0">
              <a:schemeClr val="bg2"/>
            </a:outerShdw>
          </a:effectLst>
        </p:spPr>
        <p:txBody>
          <a:bodyPr/>
          <a:lstStyle/>
          <a:p>
            <a:endParaRPr lang="en-US" altLang="zh-TW"/>
          </a:p>
          <a:p>
            <a:r>
              <a:rPr lang="zh-TW" altLang="en-US"/>
              <a:t>由物理性力量如機械方法所產生而懸浮於空氣中的固體微粒。</a:t>
            </a:r>
          </a:p>
          <a:p>
            <a:pPr>
              <a:buFont typeface="Wingdings" pitchFamily="2" charset="2"/>
              <a:buNone/>
            </a:pPr>
            <a:r>
              <a:rPr lang="zh-TW" altLang="en-US">
                <a:solidFill>
                  <a:srgbClr val="FF0066"/>
                </a:solidFill>
              </a:rPr>
              <a:t>   </a:t>
            </a:r>
            <a:r>
              <a:rPr lang="zh-TW" altLang="en-US">
                <a:solidFill>
                  <a:srgbClr val="003366"/>
                </a:solidFill>
              </a:rPr>
              <a:t>例如：礦砂、石綿、鉛塵</a:t>
            </a:r>
            <a:endParaRPr lang="zh-TW" altLang="en-US">
              <a:solidFill>
                <a:srgbClr val="FF0066"/>
              </a:solidFill>
              <a:ea typeface="華康新儷中黑" pitchFamily="2"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41</a:t>
            </a:fld>
            <a:endParaRPr lang="zh-TW" altLang="en-US" dirty="0"/>
          </a:p>
        </p:txBody>
      </p:sp>
    </p:spTree>
    <p:extLst>
      <p:ext uri="{BB962C8B-B14F-4D97-AF65-F5344CB8AC3E}">
        <p14:creationId xmlns:p14="http://schemas.microsoft.com/office/powerpoint/2010/main" val="3731647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lgn="l"/>
            <a:r>
              <a:rPr lang="en-US" altLang="zh-TW" sz="2800" dirty="0">
                <a:solidFill>
                  <a:srgbClr val="FF6600"/>
                </a:solidFill>
              </a:rPr>
              <a:t/>
            </a:r>
            <a:br>
              <a:rPr lang="en-US" altLang="zh-TW" sz="2800" dirty="0">
                <a:solidFill>
                  <a:srgbClr val="FF6600"/>
                </a:solidFill>
              </a:rPr>
            </a:br>
            <a:r>
              <a:rPr lang="en-US" altLang="zh-TW" sz="2800" dirty="0">
                <a:solidFill>
                  <a:srgbClr val="FF6600"/>
                </a:solidFill>
              </a:rPr>
              <a:t>			</a:t>
            </a:r>
            <a:r>
              <a:rPr lang="zh-TW" altLang="en-US" dirty="0"/>
              <a:t>霧滴</a:t>
            </a:r>
            <a:r>
              <a:rPr lang="en-US" altLang="zh-TW" dirty="0"/>
              <a:t>(Mist)</a:t>
            </a:r>
          </a:p>
        </p:txBody>
      </p:sp>
      <p:sp>
        <p:nvSpPr>
          <p:cNvPr id="287747" name="Rectangle 3"/>
          <p:cNvSpPr>
            <a:spLocks noGrp="1" noChangeArrowheads="1"/>
          </p:cNvSpPr>
          <p:nvPr>
            <p:ph type="body" idx="1"/>
          </p:nvPr>
        </p:nvSpPr>
        <p:spPr>
          <a:xfrm>
            <a:off x="1219200" y="1752600"/>
            <a:ext cx="6324600" cy="3733800"/>
          </a:xfrm>
          <a:solidFill>
            <a:schemeClr val="bg1"/>
          </a:solidFill>
          <a:ln w="57150" cmpd="thinThick">
            <a:solidFill>
              <a:schemeClr val="tx1"/>
            </a:solidFill>
          </a:ln>
          <a:effectLst>
            <a:outerShdw dist="107763" dir="2700000" algn="ctr" rotWithShape="0">
              <a:schemeClr val="bg2"/>
            </a:outerShdw>
          </a:effectLst>
        </p:spPr>
        <p:txBody>
          <a:bodyPr/>
          <a:lstStyle/>
          <a:p>
            <a:endParaRPr lang="en-US" altLang="zh-TW" dirty="0"/>
          </a:p>
          <a:p>
            <a:r>
              <a:rPr lang="zh-TW" altLang="en-US" dirty="0"/>
              <a:t>懸浮於空氣中的微小液滴，經常由噴霧等機械方法所形成，或由氣態凝結而成。</a:t>
            </a:r>
          </a:p>
          <a:p>
            <a:pPr>
              <a:buFont typeface="Wingdings" pitchFamily="2" charset="2"/>
              <a:buNone/>
            </a:pPr>
            <a:r>
              <a:rPr lang="zh-TW" altLang="en-US" dirty="0">
                <a:solidFill>
                  <a:srgbClr val="003366"/>
                </a:solidFill>
              </a:rPr>
              <a:t>	例如：噴霧作業</a:t>
            </a:r>
            <a:r>
              <a:rPr lang="zh-TW" altLang="en-US" dirty="0" smtClean="0">
                <a:solidFill>
                  <a:srgbClr val="003366"/>
                </a:solidFill>
              </a:rPr>
              <a:t>之農藥</a:t>
            </a:r>
            <a:r>
              <a:rPr lang="zh-TW" altLang="en-US" dirty="0">
                <a:solidFill>
                  <a:srgbClr val="003366"/>
                </a:solidFill>
              </a:rPr>
              <a:t>霧滴、電鍍時之酸霧</a:t>
            </a:r>
            <a:endParaRPr lang="zh-TW" altLang="en-US" dirty="0"/>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42</a:t>
            </a:fld>
            <a:endParaRPr lang="zh-TW" altLang="en-US" dirty="0"/>
          </a:p>
        </p:txBody>
      </p:sp>
    </p:spTree>
    <p:extLst>
      <p:ext uri="{BB962C8B-B14F-4D97-AF65-F5344CB8AC3E}">
        <p14:creationId xmlns:p14="http://schemas.microsoft.com/office/powerpoint/2010/main" val="81279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26"/>
          <p:cNvSpPr>
            <a:spLocks noGrp="1" noChangeArrowheads="1"/>
          </p:cNvSpPr>
          <p:nvPr>
            <p:ph type="title"/>
          </p:nvPr>
        </p:nvSpPr>
        <p:spPr/>
        <p:txBody>
          <a:bodyPr/>
          <a:lstStyle/>
          <a:p>
            <a:pPr algn="l"/>
            <a:r>
              <a:rPr lang="en-US" altLang="zh-TW" sz="2800" dirty="0">
                <a:solidFill>
                  <a:srgbClr val="FF6600"/>
                </a:solidFill>
              </a:rPr>
              <a:t/>
            </a:r>
            <a:br>
              <a:rPr lang="en-US" altLang="zh-TW" sz="2800" dirty="0">
                <a:solidFill>
                  <a:srgbClr val="FF6600"/>
                </a:solidFill>
              </a:rPr>
            </a:br>
            <a:r>
              <a:rPr lang="en-US" altLang="zh-TW" sz="2800" dirty="0">
                <a:solidFill>
                  <a:srgbClr val="FF6600"/>
                </a:solidFill>
              </a:rPr>
              <a:t>			</a:t>
            </a:r>
            <a:r>
              <a:rPr lang="zh-TW" altLang="en-US" dirty="0"/>
              <a:t>燻煙</a:t>
            </a:r>
            <a:r>
              <a:rPr lang="en-US" altLang="zh-TW" dirty="0"/>
              <a:t>(Fume)</a:t>
            </a:r>
          </a:p>
        </p:txBody>
      </p:sp>
      <p:sp>
        <p:nvSpPr>
          <p:cNvPr id="288771" name="Rectangle 1027"/>
          <p:cNvSpPr>
            <a:spLocks noGrp="1" noChangeArrowheads="1"/>
          </p:cNvSpPr>
          <p:nvPr>
            <p:ph type="body" idx="1"/>
          </p:nvPr>
        </p:nvSpPr>
        <p:spPr>
          <a:xfrm>
            <a:off x="1828800" y="1676400"/>
            <a:ext cx="5867400" cy="3429000"/>
          </a:xfrm>
          <a:solidFill>
            <a:schemeClr val="bg1"/>
          </a:solidFill>
          <a:ln w="57150" cmpd="thinThick">
            <a:solidFill>
              <a:schemeClr val="tx1"/>
            </a:solidFill>
          </a:ln>
        </p:spPr>
        <p:txBody>
          <a:bodyPr/>
          <a:lstStyle/>
          <a:p>
            <a:endParaRPr lang="en-US" altLang="zh-TW" dirty="0"/>
          </a:p>
          <a:p>
            <a:r>
              <a:rPr lang="zh-TW" altLang="en-US" dirty="0"/>
              <a:t>物質高溫加熱或金屬蒸氣凝結而成之固體微粒</a:t>
            </a:r>
            <a:r>
              <a:rPr lang="zh-TW" altLang="en-US" dirty="0" smtClean="0"/>
              <a:t>。</a:t>
            </a:r>
            <a:endParaRPr lang="en-US" altLang="zh-TW" dirty="0"/>
          </a:p>
          <a:p>
            <a:pPr marL="1608138" indent="-1166813">
              <a:buNone/>
            </a:pPr>
            <a:r>
              <a:rPr lang="zh-TW" altLang="en-US" dirty="0" smtClean="0">
                <a:solidFill>
                  <a:srgbClr val="003366"/>
                </a:solidFill>
              </a:rPr>
              <a:t>例如</a:t>
            </a:r>
            <a:r>
              <a:rPr lang="zh-TW" altLang="en-US" dirty="0">
                <a:solidFill>
                  <a:srgbClr val="003366"/>
                </a:solidFill>
              </a:rPr>
              <a:t>：焊接或熔煉時</a:t>
            </a:r>
            <a:r>
              <a:rPr lang="zh-TW" altLang="en-US" dirty="0" smtClean="0">
                <a:solidFill>
                  <a:srgbClr val="003366"/>
                </a:solidFill>
              </a:rPr>
              <a:t>所產生</a:t>
            </a:r>
            <a:r>
              <a:rPr lang="zh-TW" altLang="en-US" dirty="0">
                <a:solidFill>
                  <a:srgbClr val="003366"/>
                </a:solidFill>
              </a:rPr>
              <a:t>之金屬燻煙</a:t>
            </a:r>
            <a:endParaRPr lang="zh-TW" altLang="en-US" dirty="0"/>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43</a:t>
            </a:fld>
            <a:endParaRPr lang="zh-TW" altLang="en-US" dirty="0"/>
          </a:p>
        </p:txBody>
      </p:sp>
    </p:spTree>
    <p:extLst>
      <p:ext uri="{BB962C8B-B14F-4D97-AF65-F5344CB8AC3E}">
        <p14:creationId xmlns:p14="http://schemas.microsoft.com/office/powerpoint/2010/main" val="2353882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algn="l"/>
            <a:r>
              <a:rPr lang="en-US" altLang="zh-TW" sz="2800" dirty="0">
                <a:solidFill>
                  <a:srgbClr val="FF6600"/>
                </a:solidFill>
              </a:rPr>
              <a:t/>
            </a:r>
            <a:br>
              <a:rPr lang="en-US" altLang="zh-TW" sz="2800" dirty="0">
                <a:solidFill>
                  <a:srgbClr val="FF6600"/>
                </a:solidFill>
              </a:rPr>
            </a:br>
            <a:r>
              <a:rPr lang="en-US" altLang="zh-TW" sz="2800" dirty="0">
                <a:solidFill>
                  <a:srgbClr val="FF6600"/>
                </a:solidFill>
              </a:rPr>
              <a:t>		</a:t>
            </a:r>
            <a:r>
              <a:rPr lang="zh-TW" altLang="en-US" dirty="0"/>
              <a:t>油性氣膠</a:t>
            </a:r>
            <a:r>
              <a:rPr lang="en-US" altLang="zh-TW" dirty="0"/>
              <a:t>(Oil Aerosol)</a:t>
            </a:r>
          </a:p>
        </p:txBody>
      </p:sp>
      <p:sp>
        <p:nvSpPr>
          <p:cNvPr id="289795" name="Rectangle 3"/>
          <p:cNvSpPr>
            <a:spLocks noGrp="1" noChangeArrowheads="1"/>
          </p:cNvSpPr>
          <p:nvPr>
            <p:ph type="body" idx="1"/>
          </p:nvPr>
        </p:nvSpPr>
        <p:spPr>
          <a:xfrm>
            <a:off x="928662" y="1676400"/>
            <a:ext cx="7453338" cy="4495800"/>
          </a:xfrm>
          <a:solidFill>
            <a:schemeClr val="bg1"/>
          </a:solidFill>
          <a:effectLst>
            <a:outerShdw dist="107763" dir="8100000" algn="ctr" rotWithShape="0">
              <a:schemeClr val="bg2"/>
            </a:outerShdw>
          </a:effectLst>
        </p:spPr>
        <p:txBody>
          <a:bodyPr/>
          <a:lstStyle/>
          <a:p>
            <a:pPr marL="1041400" indent="-1041400"/>
            <a:r>
              <a:rPr lang="zh-TW" altLang="en-US" dirty="0"/>
              <a:t>為油性物質產生之微粒，懸浮於空氣中所形成。此油性物質一般於室溫下為液態或可液化，其表面光滑、可燃燒、呈黏稠狀，只溶於有機溶劑而不溶於水</a:t>
            </a:r>
            <a:r>
              <a:rPr lang="zh-TW" altLang="en-US" dirty="0" smtClean="0"/>
              <a:t>。</a:t>
            </a:r>
            <a:endParaRPr lang="en-US" altLang="zh-TW" dirty="0" smtClean="0"/>
          </a:p>
          <a:p>
            <a:pPr marL="2333625" indent="-1262063">
              <a:buNone/>
              <a:tabLst>
                <a:tab pos="1528763" algn="l"/>
              </a:tabLst>
            </a:pPr>
            <a:r>
              <a:rPr lang="zh-TW" altLang="en-US" dirty="0" smtClean="0">
                <a:solidFill>
                  <a:srgbClr val="003366"/>
                </a:solidFill>
              </a:rPr>
              <a:t>例如</a:t>
            </a:r>
            <a:r>
              <a:rPr lang="zh-TW" altLang="en-US" dirty="0">
                <a:solidFill>
                  <a:srgbClr val="003366"/>
                </a:solidFill>
              </a:rPr>
              <a:t>：油煙、煉焦爐之空氣溢散物、機械用油形成之氣懸膠</a:t>
            </a:r>
            <a:endParaRPr lang="zh-TW" altLang="en-US" dirty="0"/>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44</a:t>
            </a:fld>
            <a:endParaRPr lang="zh-TW" altLang="en-US" dirty="0"/>
          </a:p>
        </p:txBody>
      </p:sp>
    </p:spTree>
    <p:extLst>
      <p:ext uri="{BB962C8B-B14F-4D97-AF65-F5344CB8AC3E}">
        <p14:creationId xmlns:p14="http://schemas.microsoft.com/office/powerpoint/2010/main" val="3506783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defTabSz="762000"/>
            <a:r>
              <a:rPr lang="en-US" altLang="zh-TW" sz="2800" b="1" dirty="0">
                <a:solidFill>
                  <a:srgbClr val="FF6600"/>
                </a:solidFill>
                <a:ea typeface="標楷體" pitchFamily="65" charset="-120"/>
              </a:rPr>
              <a:t/>
            </a:r>
            <a:br>
              <a:rPr lang="en-US" altLang="zh-TW" sz="2800" b="1" dirty="0">
                <a:solidFill>
                  <a:srgbClr val="FF6600"/>
                </a:solidFill>
                <a:ea typeface="標楷體" pitchFamily="65" charset="-120"/>
              </a:rPr>
            </a:br>
            <a:r>
              <a:rPr lang="en-US" altLang="zh-TW" sz="2800" b="1" dirty="0">
                <a:solidFill>
                  <a:srgbClr val="FF6600"/>
                </a:solidFill>
                <a:ea typeface="標楷體" pitchFamily="65" charset="-120"/>
              </a:rPr>
              <a:t>		</a:t>
            </a:r>
            <a:r>
              <a:rPr lang="zh-TW" altLang="en-US" sz="4000" b="1" dirty="0">
                <a:solidFill>
                  <a:srgbClr val="000066"/>
                </a:solidFill>
                <a:ea typeface="標楷體" pitchFamily="65" charset="-120"/>
              </a:rPr>
              <a:t>生物性氣膠</a:t>
            </a:r>
            <a:r>
              <a:rPr lang="en-US" altLang="zh-TW" sz="4000" b="1" dirty="0">
                <a:solidFill>
                  <a:srgbClr val="000066"/>
                </a:solidFill>
                <a:ea typeface="標楷體" pitchFamily="65" charset="-120"/>
              </a:rPr>
              <a:t>(</a:t>
            </a:r>
            <a:r>
              <a:rPr lang="en-US" altLang="zh-TW" sz="4000" b="1" dirty="0" err="1">
                <a:solidFill>
                  <a:srgbClr val="000066"/>
                </a:solidFill>
                <a:ea typeface="標楷體" pitchFamily="65" charset="-120"/>
              </a:rPr>
              <a:t>bioaerosol</a:t>
            </a:r>
            <a:r>
              <a:rPr lang="en-US" altLang="zh-TW" sz="4000" b="1" dirty="0">
                <a:solidFill>
                  <a:srgbClr val="000066"/>
                </a:solidFill>
                <a:ea typeface="標楷體" pitchFamily="65" charset="-120"/>
              </a:rPr>
              <a:t>)</a:t>
            </a:r>
          </a:p>
        </p:txBody>
      </p:sp>
      <p:sp>
        <p:nvSpPr>
          <p:cNvPr id="325635" name="Rectangle 3"/>
          <p:cNvSpPr>
            <a:spLocks noChangeArrowheads="1"/>
          </p:cNvSpPr>
          <p:nvPr/>
        </p:nvSpPr>
        <p:spPr bwMode="auto">
          <a:xfrm>
            <a:off x="1828800" y="1676400"/>
            <a:ext cx="6369050" cy="3429000"/>
          </a:xfrm>
          <a:prstGeom prst="rect">
            <a:avLst/>
          </a:prstGeom>
          <a:solidFill>
            <a:schemeClr val="bg1"/>
          </a:solidFill>
          <a:ln w="57150" cmpd="thinThick">
            <a:solidFill>
              <a:schemeClr val="tx1"/>
            </a:solidFill>
            <a:miter lim="800000"/>
            <a:headEnd/>
            <a:tailEnd/>
          </a:ln>
          <a:effectLst/>
        </p:spPr>
        <p:txBody>
          <a:bodyPr lIns="92075" tIns="46038" rIns="92075" bIns="46038"/>
          <a:lstStyle/>
          <a:p>
            <a:pPr marL="342900" indent="-342900" defTabSz="762000">
              <a:spcBef>
                <a:spcPct val="20000"/>
              </a:spcBef>
              <a:buClr>
                <a:srgbClr val="6600CC"/>
              </a:buClr>
              <a:buFont typeface="Wingdings" pitchFamily="2" charset="2"/>
              <a:buChar char="§"/>
            </a:pPr>
            <a:endParaRPr lang="en-US" altLang="zh-TW" sz="3200" b="1" dirty="0">
              <a:solidFill>
                <a:srgbClr val="336699"/>
              </a:solidFill>
              <a:ea typeface="標楷體" pitchFamily="65" charset="-120"/>
            </a:endParaRPr>
          </a:p>
          <a:p>
            <a:pPr marL="342900" indent="-342900" defTabSz="762000">
              <a:spcBef>
                <a:spcPct val="20000"/>
              </a:spcBef>
              <a:buClr>
                <a:srgbClr val="6600CC"/>
              </a:buClr>
              <a:buFont typeface="Wingdings" pitchFamily="2" charset="2"/>
              <a:buChar char="§"/>
            </a:pPr>
            <a:r>
              <a:rPr lang="zh-TW" altLang="en-US" sz="3200" b="1" dirty="0">
                <a:solidFill>
                  <a:srgbClr val="336699"/>
                </a:solidFill>
                <a:ea typeface="標楷體" pitchFamily="65" charset="-120"/>
              </a:rPr>
              <a:t>來自生物體並可以在空氣中懸浮者，主要包括微生物本身以及生物的產物。</a:t>
            </a:r>
          </a:p>
          <a:p>
            <a:pPr marL="342900" indent="19050" defTabSz="762000">
              <a:spcBef>
                <a:spcPct val="20000"/>
              </a:spcBef>
              <a:buClr>
                <a:srgbClr val="6600CC"/>
              </a:buClr>
              <a:buFont typeface="Wingdings" pitchFamily="2" charset="2"/>
              <a:buNone/>
            </a:pPr>
            <a:r>
              <a:rPr lang="zh-TW" altLang="en-US" sz="3200" b="1" dirty="0" smtClean="0">
                <a:solidFill>
                  <a:srgbClr val="003366"/>
                </a:solidFill>
                <a:ea typeface="標楷體" pitchFamily="65" charset="-120"/>
              </a:rPr>
              <a:t>例如</a:t>
            </a:r>
            <a:r>
              <a:rPr lang="zh-TW" altLang="en-US" sz="3200" b="1" dirty="0">
                <a:solidFill>
                  <a:srgbClr val="003366"/>
                </a:solidFill>
                <a:ea typeface="標楷體" pitchFamily="65" charset="-120"/>
              </a:rPr>
              <a:t>：濾過性病毒、細菌、黴 菌、花粉、孢子、毒素等</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45</a:t>
            </a:fld>
            <a:endParaRPr lang="zh-TW" altLang="en-US" dirty="0"/>
          </a:p>
        </p:txBody>
      </p:sp>
    </p:spTree>
    <p:extLst>
      <p:ext uri="{BB962C8B-B14F-4D97-AF65-F5344CB8AC3E}">
        <p14:creationId xmlns:p14="http://schemas.microsoft.com/office/powerpoint/2010/main" val="2026341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26"/>
          <p:cNvSpPr>
            <a:spLocks noGrp="1" noChangeArrowheads="1"/>
          </p:cNvSpPr>
          <p:nvPr>
            <p:ph type="title"/>
          </p:nvPr>
        </p:nvSpPr>
        <p:spPr/>
        <p:txBody>
          <a:bodyPr/>
          <a:lstStyle/>
          <a:p>
            <a:pPr algn="l"/>
            <a:r>
              <a:rPr lang="en-US" altLang="zh-TW" sz="2800" dirty="0">
                <a:solidFill>
                  <a:srgbClr val="FF6600"/>
                </a:solidFill>
              </a:rPr>
              <a:t/>
            </a:r>
            <a:br>
              <a:rPr lang="en-US" altLang="zh-TW" sz="2800" dirty="0">
                <a:solidFill>
                  <a:srgbClr val="FF6600"/>
                </a:solidFill>
              </a:rPr>
            </a:br>
            <a:r>
              <a:rPr lang="en-US" altLang="zh-TW" sz="2800" dirty="0">
                <a:solidFill>
                  <a:srgbClr val="FF6600"/>
                </a:solidFill>
              </a:rPr>
              <a:t>			</a:t>
            </a:r>
            <a:r>
              <a:rPr lang="zh-TW" altLang="en-US" dirty="0">
                <a:solidFill>
                  <a:srgbClr val="006699"/>
                </a:solidFill>
              </a:rPr>
              <a:t>氣體</a:t>
            </a:r>
            <a:r>
              <a:rPr lang="en-US" altLang="zh-TW" dirty="0">
                <a:solidFill>
                  <a:srgbClr val="006699"/>
                </a:solidFill>
              </a:rPr>
              <a:t>(Gas)</a:t>
            </a:r>
            <a:endParaRPr lang="en-US" altLang="zh-TW" dirty="0"/>
          </a:p>
        </p:txBody>
      </p:sp>
      <p:sp>
        <p:nvSpPr>
          <p:cNvPr id="290819" name="Rectangle 1027"/>
          <p:cNvSpPr>
            <a:spLocks noGrp="1" noChangeArrowheads="1"/>
          </p:cNvSpPr>
          <p:nvPr>
            <p:ph type="body" idx="1"/>
          </p:nvPr>
        </p:nvSpPr>
        <p:spPr>
          <a:xfrm>
            <a:off x="1371600" y="1981200"/>
            <a:ext cx="6096000" cy="3429000"/>
          </a:xfrm>
          <a:solidFill>
            <a:schemeClr val="bg1"/>
          </a:solidFill>
          <a:ln w="57150" cmpd="thinThick">
            <a:solidFill>
              <a:schemeClr val="tx1"/>
            </a:solidFill>
          </a:ln>
        </p:spPr>
        <p:txBody>
          <a:bodyPr/>
          <a:lstStyle/>
          <a:p>
            <a:endParaRPr lang="en-US" altLang="zh-TW"/>
          </a:p>
          <a:p>
            <a:r>
              <a:rPr lang="zh-TW" altLang="en-US"/>
              <a:t>能藉擴散作用而均勻地佔有其被包圍空間之物質。</a:t>
            </a:r>
          </a:p>
          <a:p>
            <a:pPr>
              <a:buFont typeface="Wingdings" pitchFamily="2" charset="2"/>
              <a:buNone/>
            </a:pPr>
            <a:r>
              <a:rPr lang="zh-TW" altLang="en-US">
                <a:solidFill>
                  <a:srgbClr val="003366"/>
                </a:solidFill>
              </a:rPr>
              <a:t>	例如：氨氣、氯氣、</a:t>
            </a:r>
          </a:p>
          <a:p>
            <a:pPr>
              <a:buFont typeface="Wingdings" pitchFamily="2" charset="2"/>
              <a:buNone/>
            </a:pPr>
            <a:r>
              <a:rPr lang="zh-TW" altLang="en-US">
                <a:solidFill>
                  <a:srgbClr val="003366"/>
                </a:solidFill>
              </a:rPr>
              <a:t>	二氧化硫</a:t>
            </a:r>
            <a:endParaRPr lang="zh-TW" altLang="en-US"/>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46</a:t>
            </a:fld>
            <a:endParaRPr lang="zh-TW" altLang="en-US" dirty="0"/>
          </a:p>
        </p:txBody>
      </p:sp>
    </p:spTree>
    <p:extLst>
      <p:ext uri="{BB962C8B-B14F-4D97-AF65-F5344CB8AC3E}">
        <p14:creationId xmlns:p14="http://schemas.microsoft.com/office/powerpoint/2010/main" val="2950018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1026"/>
          <p:cNvSpPr>
            <a:spLocks noGrp="1" noChangeArrowheads="1"/>
          </p:cNvSpPr>
          <p:nvPr>
            <p:ph type="title"/>
          </p:nvPr>
        </p:nvSpPr>
        <p:spPr/>
        <p:txBody>
          <a:bodyPr/>
          <a:lstStyle/>
          <a:p>
            <a:pPr algn="l"/>
            <a:r>
              <a:rPr lang="en-US" altLang="zh-TW" sz="2800" dirty="0">
                <a:solidFill>
                  <a:srgbClr val="009999"/>
                </a:solidFill>
              </a:rPr>
              <a:t/>
            </a:r>
            <a:br>
              <a:rPr lang="en-US" altLang="zh-TW" sz="2800" dirty="0">
                <a:solidFill>
                  <a:srgbClr val="009999"/>
                </a:solidFill>
              </a:rPr>
            </a:br>
            <a:r>
              <a:rPr lang="en-US" altLang="zh-TW" sz="2800" dirty="0">
                <a:solidFill>
                  <a:srgbClr val="009999"/>
                </a:solidFill>
              </a:rPr>
              <a:t>			</a:t>
            </a:r>
            <a:r>
              <a:rPr lang="zh-TW" altLang="en-US" dirty="0">
                <a:solidFill>
                  <a:srgbClr val="006699"/>
                </a:solidFill>
              </a:rPr>
              <a:t>蒸氣</a:t>
            </a:r>
            <a:r>
              <a:rPr lang="en-US" altLang="zh-TW" dirty="0">
                <a:solidFill>
                  <a:srgbClr val="006699"/>
                </a:solidFill>
              </a:rPr>
              <a:t>(Vapor)</a:t>
            </a:r>
            <a:endParaRPr lang="en-US" altLang="zh-TW" dirty="0"/>
          </a:p>
        </p:txBody>
      </p:sp>
      <p:sp>
        <p:nvSpPr>
          <p:cNvPr id="291843" name="Rectangle 1027"/>
          <p:cNvSpPr>
            <a:spLocks noGrp="1" noChangeArrowheads="1"/>
          </p:cNvSpPr>
          <p:nvPr>
            <p:ph type="body" idx="1"/>
          </p:nvPr>
        </p:nvSpPr>
        <p:spPr>
          <a:xfrm>
            <a:off x="1066800" y="1981200"/>
            <a:ext cx="5715000" cy="3200400"/>
          </a:xfrm>
          <a:solidFill>
            <a:schemeClr val="bg1"/>
          </a:solidFill>
          <a:ln w="57150" cmpd="thickThin">
            <a:solidFill>
              <a:schemeClr val="tx1"/>
            </a:solidFill>
          </a:ln>
        </p:spPr>
        <p:txBody>
          <a:bodyPr/>
          <a:lstStyle/>
          <a:p>
            <a:r>
              <a:rPr lang="zh-TW" altLang="en-US"/>
              <a:t>在常溫常壓下為液體或固體的物質經揮發或昇華所形成之氣體。</a:t>
            </a:r>
          </a:p>
          <a:p>
            <a:pPr>
              <a:buFont typeface="Wingdings" pitchFamily="2" charset="2"/>
              <a:buNone/>
            </a:pPr>
            <a:r>
              <a:rPr lang="zh-TW" altLang="en-US"/>
              <a:t>	</a:t>
            </a:r>
            <a:r>
              <a:rPr lang="zh-TW" altLang="en-US">
                <a:solidFill>
                  <a:srgbClr val="003366"/>
                </a:solidFill>
              </a:rPr>
              <a:t>例如：正己烷、四氯化碳等有機蒸氣，或噴漆所產生之揮發性氣體</a:t>
            </a:r>
            <a:endParaRPr lang="zh-TW" altLang="en-US"/>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47</a:t>
            </a:fld>
            <a:endParaRPr lang="zh-TW" altLang="en-US" dirty="0"/>
          </a:p>
        </p:txBody>
      </p:sp>
    </p:spTree>
    <p:extLst>
      <p:ext uri="{BB962C8B-B14F-4D97-AF65-F5344CB8AC3E}">
        <p14:creationId xmlns:p14="http://schemas.microsoft.com/office/powerpoint/2010/main" val="1606018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724300"/>
          </a:xfrm>
          <a:prstGeom prst="rect">
            <a:avLst/>
          </a:prstGeom>
        </p:spPr>
        <p:txBody>
          <a:bodyPr vert="horz" wrap="square" lIns="0" tIns="107695" rIns="0" bIns="0" rtlCol="0">
            <a:spAutoFit/>
          </a:bodyPr>
          <a:lstStyle/>
          <a:p>
            <a:pPr>
              <a:lnSpc>
                <a:spcPct val="100000"/>
              </a:lnSpc>
            </a:pPr>
            <a:r>
              <a:rPr dirty="0"/>
              <a:t>空氣中有害物容許濃度</a:t>
            </a:r>
          </a:p>
        </p:txBody>
      </p:sp>
      <p:sp>
        <p:nvSpPr>
          <p:cNvPr id="3" name="object 3"/>
          <p:cNvSpPr txBox="1"/>
          <p:nvPr/>
        </p:nvSpPr>
        <p:spPr>
          <a:xfrm>
            <a:off x="688340" y="2024888"/>
            <a:ext cx="2767965" cy="2764859"/>
          </a:xfrm>
          <a:prstGeom prst="rect">
            <a:avLst/>
          </a:prstGeom>
        </p:spPr>
        <p:txBody>
          <a:bodyPr vert="horz" wrap="square" lIns="0" tIns="0" rIns="0" bIns="0" rtlCol="0">
            <a:spAutoFit/>
          </a:bodyPr>
          <a:lstStyle/>
          <a:p>
            <a:pPr marL="355600" marR="5080" indent="-342900">
              <a:lnSpc>
                <a:spcPct val="100000"/>
              </a:lnSpc>
              <a:buChar char="•"/>
              <a:tabLst>
                <a:tab pos="354965" algn="l"/>
                <a:tab pos="355600" algn="l"/>
              </a:tabLst>
            </a:pPr>
            <a:r>
              <a:rPr sz="2800" spc="-5" dirty="0">
                <a:latin typeface="標楷體" pitchFamily="65" charset="-120"/>
                <a:ea typeface="標楷體" pitchFamily="65" charset="-120"/>
                <a:cs typeface="Tahoma"/>
              </a:rPr>
              <a:t>Time Weighted  Average</a:t>
            </a:r>
            <a:r>
              <a:rPr sz="2800" spc="-75" dirty="0">
                <a:latin typeface="標楷體" pitchFamily="65" charset="-120"/>
                <a:ea typeface="標楷體" pitchFamily="65" charset="-120"/>
                <a:cs typeface="Tahoma"/>
              </a:rPr>
              <a:t> </a:t>
            </a:r>
            <a:r>
              <a:rPr sz="2800" spc="-5" dirty="0">
                <a:latin typeface="標楷體" pitchFamily="65" charset="-120"/>
                <a:ea typeface="標楷體" pitchFamily="65" charset="-120"/>
                <a:cs typeface="Tahoma"/>
              </a:rPr>
              <a:t>(TWA)</a:t>
            </a:r>
            <a:endParaRPr sz="2800" dirty="0">
              <a:latin typeface="標楷體" pitchFamily="65" charset="-120"/>
              <a:ea typeface="標楷體" pitchFamily="65" charset="-120"/>
              <a:cs typeface="Tahoma"/>
            </a:endParaRPr>
          </a:p>
          <a:p>
            <a:pPr marL="355600" marR="44450" indent="-342900">
              <a:lnSpc>
                <a:spcPct val="100000"/>
              </a:lnSpc>
              <a:spcBef>
                <a:spcPts val="670"/>
              </a:spcBef>
              <a:buChar char="•"/>
              <a:tabLst>
                <a:tab pos="354965" algn="l"/>
                <a:tab pos="355600" algn="l"/>
              </a:tabLst>
            </a:pPr>
            <a:r>
              <a:rPr sz="2800" spc="-5" dirty="0">
                <a:latin typeface="標楷體" pitchFamily="65" charset="-120"/>
                <a:ea typeface="標楷體" pitchFamily="65" charset="-120"/>
                <a:cs typeface="Tahoma"/>
              </a:rPr>
              <a:t>Short Term  Exposure</a:t>
            </a:r>
            <a:r>
              <a:rPr sz="2800" spc="-35" dirty="0">
                <a:latin typeface="標楷體" pitchFamily="65" charset="-120"/>
                <a:ea typeface="標楷體" pitchFamily="65" charset="-120"/>
                <a:cs typeface="Tahoma"/>
              </a:rPr>
              <a:t> </a:t>
            </a:r>
            <a:r>
              <a:rPr sz="2800" spc="-5" dirty="0">
                <a:latin typeface="標楷體" pitchFamily="65" charset="-120"/>
                <a:ea typeface="標楷體" pitchFamily="65" charset="-120"/>
                <a:cs typeface="Tahoma"/>
              </a:rPr>
              <a:t>Level  (STEL)</a:t>
            </a:r>
            <a:endParaRPr sz="2800" dirty="0">
              <a:latin typeface="標楷體" pitchFamily="65" charset="-120"/>
              <a:ea typeface="標楷體" pitchFamily="65" charset="-120"/>
              <a:cs typeface="Tahoma"/>
            </a:endParaRPr>
          </a:p>
          <a:p>
            <a:pPr marL="355600" indent="-342900">
              <a:lnSpc>
                <a:spcPct val="100000"/>
              </a:lnSpc>
              <a:spcBef>
                <a:spcPts val="670"/>
              </a:spcBef>
              <a:buChar char="•"/>
              <a:tabLst>
                <a:tab pos="354965" algn="l"/>
                <a:tab pos="355600" algn="l"/>
              </a:tabLst>
            </a:pPr>
            <a:r>
              <a:rPr sz="2800" spc="-5" dirty="0">
                <a:latin typeface="標楷體" pitchFamily="65" charset="-120"/>
                <a:ea typeface="標楷體" pitchFamily="65" charset="-120"/>
                <a:cs typeface="Tahoma"/>
              </a:rPr>
              <a:t>Ceiling</a:t>
            </a:r>
            <a:r>
              <a:rPr sz="2800" spc="-85" dirty="0">
                <a:latin typeface="標楷體" pitchFamily="65" charset="-120"/>
                <a:ea typeface="標楷體" pitchFamily="65" charset="-120"/>
                <a:cs typeface="Tahoma"/>
              </a:rPr>
              <a:t> </a:t>
            </a:r>
            <a:r>
              <a:rPr sz="2800" spc="-5" dirty="0">
                <a:latin typeface="標楷體" pitchFamily="65" charset="-120"/>
                <a:ea typeface="標楷體" pitchFamily="65" charset="-120"/>
                <a:cs typeface="Tahoma"/>
              </a:rPr>
              <a:t>(C)</a:t>
            </a:r>
            <a:endParaRPr sz="2800" dirty="0">
              <a:latin typeface="標楷體" pitchFamily="65" charset="-120"/>
              <a:ea typeface="標楷體" pitchFamily="65" charset="-120"/>
              <a:cs typeface="Tahoma"/>
            </a:endParaRPr>
          </a:p>
        </p:txBody>
      </p:sp>
      <p:sp>
        <p:nvSpPr>
          <p:cNvPr id="4" name="object 4"/>
          <p:cNvSpPr txBox="1"/>
          <p:nvPr/>
        </p:nvSpPr>
        <p:spPr>
          <a:xfrm>
            <a:off x="4726940" y="2012696"/>
            <a:ext cx="3564254" cy="2854628"/>
          </a:xfrm>
          <a:prstGeom prst="rect">
            <a:avLst/>
          </a:prstGeom>
        </p:spPr>
        <p:txBody>
          <a:bodyPr vert="horz" wrap="square" lIns="0" tIns="0" rIns="0" bIns="0" rtlCol="0">
            <a:spAutoFit/>
          </a:bodyPr>
          <a:lstStyle/>
          <a:p>
            <a:pPr marL="355600" marR="5080" indent="-342900">
              <a:lnSpc>
                <a:spcPct val="100000"/>
              </a:lnSpc>
              <a:tabLst>
                <a:tab pos="354965" algn="l"/>
              </a:tabLst>
            </a:pPr>
            <a:r>
              <a:rPr sz="2800" spc="-5" dirty="0">
                <a:latin typeface="Times New Roman"/>
                <a:cs typeface="Times New Roman"/>
              </a:rPr>
              <a:t>•	</a:t>
            </a:r>
            <a:r>
              <a:rPr sz="2800" spc="-5" dirty="0">
                <a:latin typeface="標楷體" pitchFamily="65" charset="-120"/>
                <a:ea typeface="標楷體" pitchFamily="65" charset="-120"/>
                <a:cs typeface="PMingLiU"/>
              </a:rPr>
              <a:t>八小時日時量平均容  許濃度</a:t>
            </a:r>
            <a:endParaRPr sz="2800" dirty="0">
              <a:latin typeface="標楷體" pitchFamily="65" charset="-120"/>
              <a:ea typeface="標楷體" pitchFamily="65" charset="-120"/>
              <a:cs typeface="PMingLiU"/>
            </a:endParaRPr>
          </a:p>
          <a:p>
            <a:pPr marL="355600" marR="5080" indent="-342900">
              <a:lnSpc>
                <a:spcPct val="100000"/>
              </a:lnSpc>
              <a:spcBef>
                <a:spcPts val="670"/>
              </a:spcBef>
              <a:tabLst>
                <a:tab pos="354965" algn="l"/>
              </a:tabLst>
            </a:pPr>
            <a:r>
              <a:rPr sz="2800" spc="-5" dirty="0" smtClean="0">
                <a:latin typeface="標楷體" pitchFamily="65" charset="-120"/>
                <a:ea typeface="標楷體" pitchFamily="65" charset="-120"/>
                <a:cs typeface="Times New Roman"/>
              </a:rPr>
              <a:t>•</a:t>
            </a:r>
            <a:r>
              <a:rPr sz="2800" spc="-5" dirty="0" smtClean="0">
                <a:latin typeface="標楷體" pitchFamily="65" charset="-120"/>
                <a:ea typeface="標楷體" pitchFamily="65" charset="-120"/>
                <a:cs typeface="PMingLiU"/>
              </a:rPr>
              <a:t>短時間時量平均容許濃度</a:t>
            </a:r>
            <a:endParaRPr lang="en-US" sz="2800" spc="-5" dirty="0" smtClean="0">
              <a:latin typeface="標楷體" pitchFamily="65" charset="-120"/>
              <a:ea typeface="標楷體" pitchFamily="65" charset="-120"/>
              <a:cs typeface="PMingLiU"/>
            </a:endParaRPr>
          </a:p>
          <a:p>
            <a:pPr marL="355600" marR="5080" indent="-342900">
              <a:lnSpc>
                <a:spcPct val="100000"/>
              </a:lnSpc>
              <a:spcBef>
                <a:spcPts val="670"/>
              </a:spcBef>
              <a:tabLst>
                <a:tab pos="354965" algn="l"/>
              </a:tabLst>
            </a:pPr>
            <a:endParaRPr sz="2800" dirty="0">
              <a:latin typeface="標楷體" pitchFamily="65" charset="-120"/>
              <a:ea typeface="標楷體" pitchFamily="65" charset="-120"/>
              <a:cs typeface="PMingLiU"/>
            </a:endParaRPr>
          </a:p>
          <a:p>
            <a:pPr marL="12700">
              <a:lnSpc>
                <a:spcPct val="100000"/>
              </a:lnSpc>
              <a:spcBef>
                <a:spcPts val="670"/>
              </a:spcBef>
              <a:tabLst>
                <a:tab pos="354965" algn="l"/>
              </a:tabLst>
            </a:pPr>
            <a:r>
              <a:rPr sz="2800" spc="-5" dirty="0" smtClean="0">
                <a:latin typeface="標楷體" pitchFamily="65" charset="-120"/>
                <a:ea typeface="標楷體" pitchFamily="65" charset="-120"/>
                <a:cs typeface="Times New Roman"/>
              </a:rPr>
              <a:t>•</a:t>
            </a:r>
            <a:r>
              <a:rPr sz="2800" spc="-5" dirty="0" smtClean="0">
                <a:latin typeface="標楷體" pitchFamily="65" charset="-120"/>
                <a:ea typeface="標楷體" pitchFamily="65" charset="-120"/>
                <a:cs typeface="PMingLiU"/>
              </a:rPr>
              <a:t>最高容許濃度</a:t>
            </a:r>
            <a:endParaRPr sz="2800" dirty="0">
              <a:latin typeface="標楷體" pitchFamily="65" charset="-120"/>
              <a:ea typeface="標楷體" pitchFamily="65" charset="-120"/>
              <a:cs typeface="PMingLiU"/>
            </a:endParaRPr>
          </a:p>
        </p:txBody>
      </p:sp>
      <p:sp>
        <p:nvSpPr>
          <p:cNvPr id="7" name="投影片編號版面配置區 6"/>
          <p:cNvSpPr>
            <a:spLocks noGrp="1"/>
          </p:cNvSpPr>
          <p:nvPr>
            <p:ph type="sldNum" sz="quarter" idx="7"/>
          </p:nvPr>
        </p:nvSpPr>
        <p:spPr/>
        <p:txBody>
          <a:bodyPr/>
          <a:lstStyle/>
          <a:p>
            <a:pPr marL="25400">
              <a:lnSpc>
                <a:spcPts val="1425"/>
              </a:lnSpc>
            </a:pPr>
            <a:fld id="{81D60167-4931-47E6-BA6A-407CBD079E47}" type="slidenum">
              <a:rPr lang="en-US" altLang="zh-TW" spc="-5" smtClean="0"/>
              <a:pPr marL="25400">
                <a:lnSpc>
                  <a:spcPts val="1425"/>
                </a:lnSpc>
              </a:pPr>
              <a:t>48</a:t>
            </a:fld>
            <a:endParaRPr lang="en-US" altLang="zh-TW" spc="-5" dirty="0"/>
          </a:p>
        </p:txBody>
      </p:sp>
    </p:spTree>
    <p:extLst>
      <p:ext uri="{BB962C8B-B14F-4D97-AF65-F5344CB8AC3E}">
        <p14:creationId xmlns:p14="http://schemas.microsoft.com/office/powerpoint/2010/main" val="939417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4086" y="108711"/>
            <a:ext cx="6735445" cy="683260"/>
          </a:xfrm>
          <a:prstGeom prst="rect">
            <a:avLst/>
          </a:prstGeom>
        </p:spPr>
        <p:txBody>
          <a:bodyPr vert="horz" wrap="square" lIns="0" tIns="0" rIns="0" bIns="0" rtlCol="0">
            <a:spAutoFit/>
          </a:bodyPr>
          <a:lstStyle/>
          <a:p>
            <a:pPr marL="12700">
              <a:lnSpc>
                <a:spcPct val="100000"/>
              </a:lnSpc>
            </a:pPr>
            <a:r>
              <a:rPr dirty="0"/>
              <a:t>八小時日時量平均容許濃度</a:t>
            </a:r>
          </a:p>
        </p:txBody>
      </p:sp>
      <p:sp>
        <p:nvSpPr>
          <p:cNvPr id="3" name="object 3"/>
          <p:cNvSpPr txBox="1"/>
          <p:nvPr/>
        </p:nvSpPr>
        <p:spPr>
          <a:xfrm>
            <a:off x="938910" y="980728"/>
            <a:ext cx="7809553" cy="4611519"/>
          </a:xfrm>
          <a:prstGeom prst="rect">
            <a:avLst/>
          </a:prstGeom>
        </p:spPr>
        <p:txBody>
          <a:bodyPr vert="horz" wrap="square" lIns="0" tIns="0" rIns="0" bIns="0" rtlCol="0">
            <a:spAutoFit/>
          </a:bodyPr>
          <a:lstStyle/>
          <a:p>
            <a:pPr marL="355600" indent="-342900" algn="just">
              <a:lnSpc>
                <a:spcPts val="3140"/>
              </a:lnSpc>
            </a:pPr>
            <a:r>
              <a:rPr sz="2800" spc="-5" dirty="0">
                <a:latin typeface="Tunga"/>
                <a:cs typeface="Tunga"/>
              </a:rPr>
              <a:t>• </a:t>
            </a:r>
            <a:r>
              <a:rPr sz="2800" spc="130" dirty="0">
                <a:latin typeface="Tunga"/>
                <a:cs typeface="Tunga"/>
              </a:rPr>
              <a:t> </a:t>
            </a:r>
            <a:r>
              <a:rPr sz="2800" spc="-5" dirty="0">
                <a:latin typeface="標楷體" pitchFamily="65" charset="-120"/>
                <a:ea typeface="標楷體" pitchFamily="65" charset="-120"/>
                <a:cs typeface="PMingLiU"/>
              </a:rPr>
              <a:t>「在該濃度下，大部份的正常年青人，每天工作</a:t>
            </a:r>
            <a:endParaRPr sz="2800" dirty="0">
              <a:latin typeface="標楷體" pitchFamily="65" charset="-120"/>
              <a:ea typeface="標楷體" pitchFamily="65" charset="-120"/>
              <a:cs typeface="PMingLiU"/>
            </a:endParaRPr>
          </a:p>
          <a:p>
            <a:pPr marL="355600" marR="5080">
              <a:lnSpc>
                <a:spcPts val="2920"/>
              </a:lnSpc>
              <a:spcBef>
                <a:spcPts val="464"/>
              </a:spcBef>
            </a:pPr>
            <a:r>
              <a:rPr sz="2800" spc="-5" dirty="0">
                <a:latin typeface="標楷體" pitchFamily="65" charset="-120"/>
                <a:ea typeface="標楷體" pitchFamily="65" charset="-120"/>
                <a:cs typeface="PMingLiU"/>
              </a:rPr>
              <a:t>八小時，每週工作五天，</a:t>
            </a:r>
            <a:r>
              <a:rPr sz="2800" spc="-5" dirty="0" smtClean="0">
                <a:latin typeface="標楷體" pitchFamily="65" charset="-120"/>
                <a:ea typeface="標楷體" pitchFamily="65" charset="-120"/>
                <a:cs typeface="PMingLiU"/>
              </a:rPr>
              <a:t>終其一生</a:t>
            </a:r>
            <a:r>
              <a:rPr sz="2800" spc="0" dirty="0" smtClean="0">
                <a:latin typeface="標楷體" pitchFamily="65" charset="-120"/>
                <a:ea typeface="標楷體" pitchFamily="65" charset="-120"/>
                <a:cs typeface="PMingLiU"/>
              </a:rPr>
              <a:t>不</a:t>
            </a:r>
            <a:r>
              <a:rPr sz="2800" spc="-5" dirty="0" smtClean="0">
                <a:latin typeface="標楷體" pitchFamily="65" charset="-120"/>
                <a:ea typeface="標楷體" pitchFamily="65" charset="-120"/>
                <a:cs typeface="PMingLiU"/>
              </a:rPr>
              <a:t>會發</a:t>
            </a:r>
            <a:r>
              <a:rPr sz="2800" spc="0" dirty="0" smtClean="0">
                <a:latin typeface="標楷體" pitchFamily="65" charset="-120"/>
                <a:ea typeface="標楷體" pitchFamily="65" charset="-120"/>
                <a:cs typeface="PMingLiU"/>
              </a:rPr>
              <a:t>生</a:t>
            </a:r>
            <a:r>
              <a:rPr sz="2800" spc="-5" dirty="0" smtClean="0">
                <a:latin typeface="標楷體" pitchFamily="65" charset="-120"/>
                <a:ea typeface="標楷體" pitchFamily="65" charset="-120"/>
                <a:cs typeface="PMingLiU"/>
              </a:rPr>
              <a:t>不良的健康效應。」</a:t>
            </a:r>
            <a:endParaRPr lang="en-US" sz="2800" spc="-5" dirty="0" smtClean="0">
              <a:latin typeface="標楷體" pitchFamily="65" charset="-120"/>
              <a:ea typeface="標楷體" pitchFamily="65" charset="-120"/>
              <a:cs typeface="PMingLiU"/>
            </a:endParaRPr>
          </a:p>
          <a:p>
            <a:pPr marL="355600" marR="5080">
              <a:lnSpc>
                <a:spcPts val="2920"/>
              </a:lnSpc>
              <a:spcBef>
                <a:spcPts val="464"/>
              </a:spcBef>
            </a:pPr>
            <a:r>
              <a:rPr sz="2800" spc="-5" dirty="0" smtClean="0">
                <a:latin typeface="標楷體" pitchFamily="65" charset="-120"/>
                <a:ea typeface="標楷體" pitchFamily="65" charset="-120"/>
                <a:cs typeface="PMingLiU"/>
              </a:rPr>
              <a:t>時量平均濃度的計</a:t>
            </a:r>
            <a:r>
              <a:rPr sz="2800" spc="0" dirty="0" smtClean="0">
                <a:latin typeface="標楷體" pitchFamily="65" charset="-120"/>
                <a:ea typeface="標楷體" pitchFamily="65" charset="-120"/>
                <a:cs typeface="PMingLiU"/>
              </a:rPr>
              <a:t>算</a:t>
            </a:r>
            <a:r>
              <a:rPr sz="2800" spc="-5" dirty="0" smtClean="0">
                <a:latin typeface="標楷體" pitchFamily="65" charset="-120"/>
                <a:ea typeface="標楷體" pitchFamily="65" charset="-120"/>
                <a:cs typeface="PMingLiU"/>
              </a:rPr>
              <a:t>通式</a:t>
            </a:r>
            <a:r>
              <a:rPr sz="2800" spc="0" dirty="0" smtClean="0">
                <a:latin typeface="標楷體" pitchFamily="65" charset="-120"/>
                <a:ea typeface="標楷體" pitchFamily="65" charset="-120"/>
                <a:cs typeface="PMingLiU"/>
              </a:rPr>
              <a:t>如</a:t>
            </a:r>
            <a:r>
              <a:rPr sz="2800" spc="-5" dirty="0" smtClean="0">
                <a:latin typeface="標楷體" pitchFamily="65" charset="-120"/>
                <a:ea typeface="標楷體" pitchFamily="65" charset="-120"/>
                <a:cs typeface="PMingLiU"/>
              </a:rPr>
              <a:t>下</a:t>
            </a:r>
            <a:r>
              <a:rPr sz="2800" spc="-5" dirty="0">
                <a:latin typeface="標楷體" pitchFamily="65" charset="-120"/>
                <a:ea typeface="標楷體" pitchFamily="65" charset="-120"/>
                <a:cs typeface="PMingLiU"/>
              </a:rPr>
              <a:t>：</a:t>
            </a:r>
            <a:endParaRPr sz="2800" dirty="0">
              <a:latin typeface="標楷體" pitchFamily="65" charset="-120"/>
              <a:ea typeface="標楷體" pitchFamily="65" charset="-120"/>
              <a:cs typeface="PMingLiU"/>
            </a:endParaRPr>
          </a:p>
          <a:p>
            <a:pPr>
              <a:lnSpc>
                <a:spcPct val="100000"/>
              </a:lnSpc>
              <a:spcBef>
                <a:spcPts val="45"/>
              </a:spcBef>
            </a:pPr>
            <a:endParaRPr sz="4050" dirty="0">
              <a:latin typeface="標楷體" pitchFamily="65" charset="-120"/>
              <a:ea typeface="標楷體" pitchFamily="65" charset="-120"/>
              <a:cs typeface="Times New Roman"/>
            </a:endParaRPr>
          </a:p>
          <a:p>
            <a:pPr marL="899160">
              <a:lnSpc>
                <a:spcPct val="100000"/>
              </a:lnSpc>
            </a:pPr>
            <a:r>
              <a:rPr sz="2800" spc="-5" dirty="0">
                <a:latin typeface="標楷體" pitchFamily="65" charset="-120"/>
                <a:ea typeface="標楷體" pitchFamily="65" charset="-120"/>
                <a:cs typeface="Tunga"/>
              </a:rPr>
              <a:t>TWA=</a:t>
            </a:r>
            <a:r>
              <a:rPr sz="2800" spc="-5" dirty="0">
                <a:latin typeface="標楷體" pitchFamily="65" charset="-120"/>
                <a:ea typeface="標楷體" pitchFamily="65" charset="-120"/>
                <a:cs typeface="PMingLiU"/>
              </a:rPr>
              <a:t>（</a:t>
            </a:r>
            <a:r>
              <a:rPr sz="2800" spc="-5" dirty="0">
                <a:latin typeface="標楷體" pitchFamily="65" charset="-120"/>
                <a:ea typeface="標楷體" pitchFamily="65" charset="-120"/>
                <a:cs typeface="Symbol"/>
              </a:rPr>
              <a:t></a:t>
            </a:r>
            <a:r>
              <a:rPr sz="2800" spc="-5" dirty="0">
                <a:latin typeface="標楷體" pitchFamily="65" charset="-120"/>
                <a:ea typeface="標楷體" pitchFamily="65" charset="-120"/>
                <a:cs typeface="Times New Roman"/>
              </a:rPr>
              <a:t> </a:t>
            </a:r>
            <a:r>
              <a:rPr sz="2800" spc="-5" dirty="0">
                <a:latin typeface="標楷體" pitchFamily="65" charset="-120"/>
                <a:ea typeface="標楷體" pitchFamily="65" charset="-120"/>
                <a:cs typeface="Tunga"/>
              </a:rPr>
              <a:t>C</a:t>
            </a:r>
            <a:r>
              <a:rPr sz="2775" spc="-7" baseline="-25525" dirty="0">
                <a:latin typeface="標楷體" pitchFamily="65" charset="-120"/>
                <a:ea typeface="標楷體" pitchFamily="65" charset="-120"/>
                <a:cs typeface="Tunga"/>
              </a:rPr>
              <a:t>i </a:t>
            </a:r>
            <a:r>
              <a:rPr sz="2800" spc="-5" dirty="0">
                <a:latin typeface="標楷體" pitchFamily="65" charset="-120"/>
                <a:ea typeface="標楷體" pitchFamily="65" charset="-120"/>
                <a:cs typeface="Tunga"/>
              </a:rPr>
              <a:t>T</a:t>
            </a:r>
            <a:r>
              <a:rPr sz="2775" spc="-7" baseline="-25525" dirty="0">
                <a:latin typeface="標楷體" pitchFamily="65" charset="-120"/>
                <a:ea typeface="標楷體" pitchFamily="65" charset="-120"/>
                <a:cs typeface="Tunga"/>
              </a:rPr>
              <a:t>i </a:t>
            </a:r>
            <a:r>
              <a:rPr sz="2800" spc="-5" dirty="0">
                <a:latin typeface="標楷體" pitchFamily="65" charset="-120"/>
                <a:ea typeface="標楷體" pitchFamily="65" charset="-120"/>
                <a:cs typeface="PMingLiU"/>
              </a:rPr>
              <a:t>）</a:t>
            </a:r>
            <a:r>
              <a:rPr sz="2800" spc="-5" dirty="0">
                <a:latin typeface="標楷體" pitchFamily="65" charset="-120"/>
                <a:ea typeface="標楷體" pitchFamily="65" charset="-120"/>
                <a:cs typeface="Tunga"/>
              </a:rPr>
              <a:t>/ </a:t>
            </a:r>
            <a:r>
              <a:rPr sz="2800" spc="-5" dirty="0">
                <a:latin typeface="標楷體" pitchFamily="65" charset="-120"/>
                <a:ea typeface="標楷體" pitchFamily="65" charset="-120"/>
                <a:cs typeface="PMingLiU"/>
              </a:rPr>
              <a:t>（</a:t>
            </a:r>
            <a:r>
              <a:rPr sz="2800" spc="-5" dirty="0">
                <a:latin typeface="標楷體" pitchFamily="65" charset="-120"/>
                <a:ea typeface="標楷體" pitchFamily="65" charset="-120"/>
                <a:cs typeface="Symbol"/>
              </a:rPr>
              <a:t></a:t>
            </a:r>
            <a:r>
              <a:rPr sz="2800" spc="-5" dirty="0">
                <a:latin typeface="標楷體" pitchFamily="65" charset="-120"/>
                <a:ea typeface="標楷體" pitchFamily="65" charset="-120"/>
                <a:cs typeface="Times New Roman"/>
              </a:rPr>
              <a:t> </a:t>
            </a:r>
            <a:r>
              <a:rPr sz="2800" dirty="0">
                <a:latin typeface="標楷體" pitchFamily="65" charset="-120"/>
                <a:ea typeface="標楷體" pitchFamily="65" charset="-120"/>
                <a:cs typeface="Tunga"/>
              </a:rPr>
              <a:t>T</a:t>
            </a:r>
            <a:r>
              <a:rPr sz="2775" baseline="-25525" dirty="0">
                <a:latin typeface="標楷體" pitchFamily="65" charset="-120"/>
                <a:ea typeface="標楷體" pitchFamily="65" charset="-120"/>
                <a:cs typeface="Tunga"/>
              </a:rPr>
              <a:t>i</a:t>
            </a:r>
            <a:r>
              <a:rPr sz="2775" spc="-307" baseline="-25525" dirty="0">
                <a:latin typeface="標楷體" pitchFamily="65" charset="-120"/>
                <a:ea typeface="標楷體" pitchFamily="65" charset="-120"/>
                <a:cs typeface="Tunga"/>
              </a:rPr>
              <a:t> </a:t>
            </a:r>
            <a:r>
              <a:rPr sz="2800" spc="-5" dirty="0">
                <a:latin typeface="標楷體" pitchFamily="65" charset="-120"/>
                <a:ea typeface="標楷體" pitchFamily="65" charset="-120"/>
                <a:cs typeface="PMingLiU"/>
              </a:rPr>
              <a:t>）</a:t>
            </a:r>
            <a:endParaRPr sz="2800" dirty="0">
              <a:latin typeface="標楷體" pitchFamily="65" charset="-120"/>
              <a:ea typeface="標楷體" pitchFamily="65" charset="-120"/>
              <a:cs typeface="PMingLiU"/>
            </a:endParaRPr>
          </a:p>
          <a:p>
            <a:pPr>
              <a:lnSpc>
                <a:spcPct val="100000"/>
              </a:lnSpc>
              <a:spcBef>
                <a:spcPts val="20"/>
              </a:spcBef>
            </a:pPr>
            <a:endParaRPr sz="4050" dirty="0">
              <a:latin typeface="標楷體" pitchFamily="65" charset="-120"/>
              <a:ea typeface="標楷體" pitchFamily="65" charset="-120"/>
              <a:cs typeface="Times New Roman"/>
            </a:endParaRPr>
          </a:p>
          <a:p>
            <a:pPr marL="354965" marR="170815" indent="-342900" algn="just">
              <a:lnSpc>
                <a:spcPct val="100000"/>
              </a:lnSpc>
            </a:pPr>
            <a:r>
              <a:rPr sz="2800" spc="-5" dirty="0">
                <a:latin typeface="標楷體" pitchFamily="65" charset="-120"/>
                <a:ea typeface="標楷體" pitchFamily="65" charset="-120"/>
                <a:cs typeface="Tunga"/>
              </a:rPr>
              <a:t>• </a:t>
            </a:r>
            <a:r>
              <a:rPr sz="2800" spc="-5" dirty="0">
                <a:latin typeface="標楷體" pitchFamily="65" charset="-120"/>
                <a:ea typeface="標楷體" pitchFamily="65" charset="-120"/>
                <a:cs typeface="PMingLiU"/>
              </a:rPr>
              <a:t>上式中之</a:t>
            </a:r>
            <a:r>
              <a:rPr sz="2800" spc="-5" dirty="0">
                <a:latin typeface="標楷體" pitchFamily="65" charset="-120"/>
                <a:ea typeface="標楷體" pitchFamily="65" charset="-120"/>
                <a:cs typeface="Tunga"/>
              </a:rPr>
              <a:t>T</a:t>
            </a:r>
            <a:r>
              <a:rPr sz="2775" spc="-7" baseline="-25525" dirty="0">
                <a:latin typeface="標楷體" pitchFamily="65" charset="-120"/>
                <a:ea typeface="標楷體" pitchFamily="65" charset="-120"/>
                <a:cs typeface="Tunga"/>
              </a:rPr>
              <a:t>i</a:t>
            </a:r>
            <a:r>
              <a:rPr sz="2800" spc="-5" dirty="0">
                <a:latin typeface="標楷體" pitchFamily="65" charset="-120"/>
                <a:ea typeface="標楷體" pitchFamily="65" charset="-120"/>
                <a:cs typeface="PMingLiU"/>
              </a:rPr>
              <a:t>為工作時段；</a:t>
            </a:r>
            <a:r>
              <a:rPr sz="2800" spc="-5" dirty="0">
                <a:latin typeface="標楷體" pitchFamily="65" charset="-120"/>
                <a:ea typeface="標楷體" pitchFamily="65" charset="-120"/>
                <a:cs typeface="Tunga"/>
              </a:rPr>
              <a:t>C</a:t>
            </a:r>
            <a:r>
              <a:rPr sz="2775" spc="-7" baseline="-25525" dirty="0">
                <a:latin typeface="標楷體" pitchFamily="65" charset="-120"/>
                <a:ea typeface="標楷體" pitchFamily="65" charset="-120"/>
                <a:cs typeface="Tunga"/>
              </a:rPr>
              <a:t>i</a:t>
            </a:r>
            <a:r>
              <a:rPr sz="2800" spc="-5" dirty="0" smtClean="0">
                <a:latin typeface="標楷體" pitchFamily="65" charset="-120"/>
                <a:ea typeface="標楷體" pitchFamily="65" charset="-120"/>
                <a:cs typeface="PMingLiU"/>
              </a:rPr>
              <a:t>為該時段某物質的濃度；</a:t>
            </a:r>
            <a:r>
              <a:rPr sz="2800" spc="-5" dirty="0" smtClean="0">
                <a:latin typeface="標楷體" pitchFamily="65" charset="-120"/>
                <a:ea typeface="標楷體" pitchFamily="65" charset="-120"/>
                <a:cs typeface="Tunga"/>
              </a:rPr>
              <a:t>T</a:t>
            </a:r>
            <a:r>
              <a:rPr sz="2775" spc="-7" baseline="-25525" dirty="0" smtClean="0">
                <a:latin typeface="標楷體" pitchFamily="65" charset="-120"/>
                <a:ea typeface="標楷體" pitchFamily="65" charset="-120"/>
                <a:cs typeface="Tunga"/>
              </a:rPr>
              <a:t>i </a:t>
            </a:r>
            <a:r>
              <a:rPr sz="2800" spc="-5" dirty="0">
                <a:latin typeface="標楷體" pitchFamily="65" charset="-120"/>
                <a:ea typeface="標楷體" pitchFamily="65" charset="-120"/>
                <a:cs typeface="PMingLiU"/>
              </a:rPr>
              <a:t>＝</a:t>
            </a:r>
            <a:r>
              <a:rPr sz="2800" spc="-5" dirty="0">
                <a:latin typeface="標楷體" pitchFamily="65" charset="-120"/>
                <a:ea typeface="標楷體" pitchFamily="65" charset="-120"/>
                <a:cs typeface="Tunga"/>
              </a:rPr>
              <a:t>8 </a:t>
            </a:r>
            <a:r>
              <a:rPr sz="2800" spc="-5" dirty="0">
                <a:latin typeface="標楷體" pitchFamily="65" charset="-120"/>
                <a:ea typeface="標楷體" pitchFamily="65" charset="-120"/>
                <a:cs typeface="PMingLiU"/>
              </a:rPr>
              <a:t>小時；</a:t>
            </a:r>
            <a:r>
              <a:rPr sz="2800" spc="-5" dirty="0">
                <a:latin typeface="標楷體" pitchFamily="65" charset="-120"/>
                <a:ea typeface="標楷體" pitchFamily="65" charset="-120"/>
                <a:cs typeface="Tunga"/>
              </a:rPr>
              <a:t>TWA</a:t>
            </a:r>
            <a:r>
              <a:rPr sz="2800" spc="-5" dirty="0" smtClean="0">
                <a:latin typeface="標楷體" pitchFamily="65" charset="-120"/>
                <a:ea typeface="標楷體" pitchFamily="65" charset="-120"/>
                <a:cs typeface="PMingLiU"/>
              </a:rPr>
              <a:t>則為時量平均濃度計算值</a:t>
            </a:r>
            <a:r>
              <a:rPr sz="2800" spc="-5" dirty="0">
                <a:latin typeface="標楷體" pitchFamily="65" charset="-120"/>
                <a:ea typeface="標楷體" pitchFamily="65" charset="-120"/>
                <a:cs typeface="PMingLiU"/>
              </a:rPr>
              <a:t>。</a:t>
            </a:r>
            <a:endParaRPr sz="2800" dirty="0">
              <a:latin typeface="標楷體" pitchFamily="65" charset="-120"/>
              <a:ea typeface="標楷體" pitchFamily="65" charset="-120"/>
              <a:cs typeface="PMingLiU"/>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49</a:t>
            </a:fld>
            <a:endParaRPr lang="zh-TW" altLang="en-US" dirty="0"/>
          </a:p>
        </p:txBody>
      </p:sp>
    </p:spTree>
    <p:extLst>
      <p:ext uri="{BB962C8B-B14F-4D97-AF65-F5344CB8AC3E}">
        <p14:creationId xmlns:p14="http://schemas.microsoft.com/office/powerpoint/2010/main" val="80085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2499" y="215391"/>
            <a:ext cx="6735445" cy="670560"/>
          </a:xfrm>
          <a:prstGeom prst="rect">
            <a:avLst/>
          </a:prstGeom>
        </p:spPr>
        <p:txBody>
          <a:bodyPr vert="horz" wrap="square" lIns="0" tIns="0" rIns="0" bIns="0" rtlCol="0">
            <a:spAutoFit/>
          </a:bodyPr>
          <a:lstStyle/>
          <a:p>
            <a:pPr marL="12700">
              <a:lnSpc>
                <a:spcPct val="100000"/>
              </a:lnSpc>
            </a:pPr>
            <a:r>
              <a:rPr dirty="0"/>
              <a:t>乙醚溶液加熱引起火災事件</a:t>
            </a:r>
          </a:p>
        </p:txBody>
      </p:sp>
      <p:sp>
        <p:nvSpPr>
          <p:cNvPr id="3" name="object 3"/>
          <p:cNvSpPr txBox="1"/>
          <p:nvPr/>
        </p:nvSpPr>
        <p:spPr>
          <a:xfrm>
            <a:off x="971600" y="1127640"/>
            <a:ext cx="3881627" cy="4739759"/>
          </a:xfrm>
          <a:prstGeom prst="rect">
            <a:avLst/>
          </a:prstGeom>
        </p:spPr>
        <p:txBody>
          <a:bodyPr vert="horz" wrap="square" lIns="0" tIns="0" rIns="0" bIns="0" rtlCol="0">
            <a:spAutoFit/>
          </a:bodyPr>
          <a:lstStyle/>
          <a:p>
            <a:pPr marL="355600" marR="5080" indent="-343535">
              <a:lnSpc>
                <a:spcPct val="100000"/>
              </a:lnSpc>
            </a:pPr>
            <a:r>
              <a:rPr sz="2800" spc="-5" dirty="0">
                <a:solidFill>
                  <a:srgbClr val="FF0000"/>
                </a:solidFill>
                <a:latin typeface="PMingLiU"/>
                <a:cs typeface="PMingLiU"/>
              </a:rPr>
              <a:t>•</a:t>
            </a:r>
            <a:r>
              <a:rPr sz="2800" spc="-5" dirty="0">
                <a:solidFill>
                  <a:srgbClr val="FF0000"/>
                </a:solidFill>
                <a:latin typeface="標楷體" pitchFamily="65" charset="-120"/>
                <a:ea typeface="標楷體" pitchFamily="65" charset="-120"/>
                <a:cs typeface="PMingLiU"/>
              </a:rPr>
              <a:t>發生經過</a:t>
            </a:r>
            <a:r>
              <a:rPr sz="2800" spc="-5" dirty="0" smtClean="0">
                <a:latin typeface="標楷體" pitchFamily="65" charset="-120"/>
                <a:ea typeface="標楷體" pitchFamily="65" charset="-120"/>
                <a:cs typeface="PMingLiU"/>
              </a:rPr>
              <a:t>：</a:t>
            </a:r>
            <a:r>
              <a:rPr lang="en-US" sz="2800" spc="-5" dirty="0" smtClean="0">
                <a:latin typeface="標楷體" pitchFamily="65" charset="-120"/>
                <a:ea typeface="標楷體" pitchFamily="65" charset="-120"/>
                <a:cs typeface="PMingLiU"/>
              </a:rPr>
              <a:t>A</a:t>
            </a:r>
            <a:r>
              <a:rPr sz="2800" spc="-5" dirty="0" smtClean="0">
                <a:latin typeface="標楷體" pitchFamily="65" charset="-120"/>
                <a:ea typeface="標楷體" pitchFamily="65" charset="-120"/>
                <a:cs typeface="PMingLiU"/>
              </a:rPr>
              <a:t>學生於  </a:t>
            </a:r>
            <a:r>
              <a:rPr sz="2800" spc="-5" dirty="0">
                <a:latin typeface="標楷體" pitchFamily="65" charset="-120"/>
                <a:ea typeface="標楷體" pitchFamily="65" charset="-120"/>
                <a:cs typeface="PMingLiU"/>
              </a:rPr>
              <a:t>實驗進行中，因後續  步驟需要將乙醚溶液  加熱，於是先將加熱  板預熱。當學生取出  瓶裝的乙醚欲倒出約  </a:t>
            </a:r>
            <a:r>
              <a:rPr sz="2800" spc="-5" dirty="0" smtClean="0">
                <a:latin typeface="標楷體" pitchFamily="65" charset="-120"/>
                <a:ea typeface="標楷體" pitchFamily="65" charset="-120"/>
                <a:cs typeface="PMingLiU"/>
              </a:rPr>
              <a:t>10</a:t>
            </a:r>
            <a:r>
              <a:rPr lang="en-US" sz="2800" spc="-5" dirty="0" smtClean="0">
                <a:latin typeface="標楷體" pitchFamily="65" charset="-120"/>
                <a:ea typeface="標楷體" pitchFamily="65" charset="-120"/>
                <a:cs typeface="PMingLiU"/>
              </a:rPr>
              <a:t>ml</a:t>
            </a:r>
            <a:r>
              <a:rPr sz="2800" spc="-5" dirty="0" smtClean="0">
                <a:latin typeface="標楷體" pitchFamily="65" charset="-120"/>
                <a:ea typeface="標楷體" pitchFamily="65" charset="-120"/>
                <a:cs typeface="PMingLiU"/>
              </a:rPr>
              <a:t>乙醚於小玻璃  </a:t>
            </a:r>
            <a:r>
              <a:rPr sz="2800" spc="-5" dirty="0">
                <a:latin typeface="標楷體" pitchFamily="65" charset="-120"/>
                <a:ea typeface="標楷體" pitchFamily="65" charset="-120"/>
                <a:cs typeface="PMingLiU"/>
              </a:rPr>
              <a:t>燒杯時，可能太靠近  加熱板的緣故，即冒  出火苗，小燒杯及桌  面局部開始燃燒。</a:t>
            </a:r>
            <a:endParaRPr sz="2800" dirty="0">
              <a:latin typeface="標楷體" pitchFamily="65" charset="-120"/>
              <a:ea typeface="標楷體" pitchFamily="65" charset="-120"/>
              <a:cs typeface="PMingLiU"/>
            </a:endParaRPr>
          </a:p>
        </p:txBody>
      </p:sp>
      <p:sp>
        <p:nvSpPr>
          <p:cNvPr id="4" name="object 4"/>
          <p:cNvSpPr/>
          <p:nvPr/>
        </p:nvSpPr>
        <p:spPr>
          <a:xfrm>
            <a:off x="5508625" y="2852737"/>
            <a:ext cx="2641600" cy="1981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08625" y="981075"/>
            <a:ext cx="2663825" cy="18478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08625" y="4876799"/>
            <a:ext cx="2641600" cy="1981200"/>
          </a:xfrm>
          <a:prstGeom prst="rect">
            <a:avLst/>
          </a:prstGeom>
          <a:blipFill>
            <a:blip r:embed="rId4" cstate="print"/>
            <a:stretch>
              <a:fillRect/>
            </a:stretch>
          </a:blipFill>
        </p:spPr>
        <p:txBody>
          <a:bodyPr wrap="square" lIns="0" tIns="0" rIns="0" bIns="0" rtlCol="0"/>
          <a:lstStyle/>
          <a:p>
            <a:endParaRPr/>
          </a:p>
        </p:txBody>
      </p:sp>
      <p:sp>
        <p:nvSpPr>
          <p:cNvPr id="9" name="投影片編號版面配置區 8"/>
          <p:cNvSpPr>
            <a:spLocks noGrp="1"/>
          </p:cNvSpPr>
          <p:nvPr>
            <p:ph type="sldNum" sz="quarter" idx="12"/>
          </p:nvPr>
        </p:nvSpPr>
        <p:spPr/>
        <p:txBody>
          <a:bodyPr/>
          <a:lstStyle/>
          <a:p>
            <a:fld id="{A36E6B7E-3405-4ABC-8F0A-11CAAA034E4E}" type="slidenum">
              <a:rPr lang="zh-TW" altLang="en-US" smtClean="0"/>
              <a:pPr/>
              <a:t>5</a:t>
            </a:fld>
            <a:endParaRPr lang="zh-TW" altLang="en-US" dirty="0"/>
          </a:p>
        </p:txBody>
      </p:sp>
    </p:spTree>
    <p:extLst>
      <p:ext uri="{BB962C8B-B14F-4D97-AF65-F5344CB8AC3E}">
        <p14:creationId xmlns:p14="http://schemas.microsoft.com/office/powerpoint/2010/main" val="492362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1560" y="188640"/>
            <a:ext cx="7715200" cy="1143000"/>
          </a:xfrm>
          <a:prstGeom prst="rect">
            <a:avLst/>
          </a:prstGeom>
        </p:spPr>
        <p:txBody>
          <a:bodyPr vert="horz" wrap="square" lIns="0" tIns="107695" rIns="0" bIns="0" rtlCol="0">
            <a:spAutoFit/>
          </a:bodyPr>
          <a:lstStyle/>
          <a:p>
            <a:pPr marL="807085">
              <a:lnSpc>
                <a:spcPct val="100000"/>
              </a:lnSpc>
            </a:pPr>
            <a:r>
              <a:rPr dirty="0"/>
              <a:t>短時間時量平均容許濃度</a:t>
            </a:r>
          </a:p>
        </p:txBody>
      </p:sp>
      <p:sp>
        <p:nvSpPr>
          <p:cNvPr id="3" name="object 3"/>
          <p:cNvSpPr txBox="1"/>
          <p:nvPr/>
        </p:nvSpPr>
        <p:spPr>
          <a:xfrm>
            <a:off x="445203" y="1887448"/>
            <a:ext cx="8519285" cy="3041858"/>
          </a:xfrm>
          <a:prstGeom prst="rect">
            <a:avLst/>
          </a:prstGeom>
        </p:spPr>
        <p:txBody>
          <a:bodyPr vert="horz" wrap="square" lIns="0" tIns="0" rIns="0" bIns="0" rtlCol="0">
            <a:spAutoFit/>
          </a:bodyPr>
          <a:lstStyle/>
          <a:p>
            <a:pPr marL="354965" marR="5080" indent="-342900" algn="just">
              <a:lnSpc>
                <a:spcPts val="3030"/>
              </a:lnSpc>
            </a:pPr>
            <a:r>
              <a:rPr lang="en-US" sz="2800" spc="65" dirty="0" smtClean="0">
                <a:latin typeface="DFKai-SB" charset="0"/>
                <a:ea typeface="DFKai-SB" charset="0"/>
                <a:cs typeface="DFKai-SB" charset="0"/>
              </a:rPr>
              <a:t>  </a:t>
            </a:r>
            <a:r>
              <a:rPr sz="2800" spc="65" dirty="0" smtClean="0">
                <a:latin typeface="DFKai-SB" charset="0"/>
                <a:ea typeface="DFKai-SB" charset="0"/>
                <a:cs typeface="DFKai-SB" charset="0"/>
              </a:rPr>
              <a:t>短時間時量平均容許濃度標準值的意義是指「勞</a:t>
            </a:r>
            <a:r>
              <a:rPr sz="2800" spc="75" dirty="0" smtClean="0">
                <a:latin typeface="DFKai-SB" charset="0"/>
                <a:ea typeface="DFKai-SB" charset="0"/>
                <a:cs typeface="DFKai-SB" charset="0"/>
              </a:rPr>
              <a:t>工</a:t>
            </a:r>
            <a:r>
              <a:rPr sz="2800" spc="85" dirty="0" smtClean="0">
                <a:latin typeface="DFKai-SB" charset="0"/>
                <a:ea typeface="DFKai-SB" charset="0"/>
                <a:cs typeface="DFKai-SB" charset="0"/>
              </a:rPr>
              <a:t>連</a:t>
            </a:r>
            <a:r>
              <a:rPr sz="2800" spc="75" dirty="0" smtClean="0">
                <a:latin typeface="DFKai-SB" charset="0"/>
                <a:ea typeface="DFKai-SB" charset="0"/>
                <a:cs typeface="DFKai-SB" charset="0"/>
              </a:rPr>
              <a:t>續</a:t>
            </a:r>
            <a:r>
              <a:rPr sz="2800" spc="85" dirty="0" smtClean="0">
                <a:latin typeface="DFKai-SB" charset="0"/>
                <a:ea typeface="DFKai-SB" charset="0"/>
                <a:cs typeface="DFKai-SB" charset="0"/>
              </a:rPr>
              <a:t>暴</a:t>
            </a:r>
            <a:r>
              <a:rPr sz="2800" spc="75" dirty="0" smtClean="0">
                <a:latin typeface="DFKai-SB" charset="0"/>
                <a:ea typeface="DFKai-SB" charset="0"/>
                <a:cs typeface="DFKai-SB" charset="0"/>
              </a:rPr>
              <a:t>露</a:t>
            </a:r>
            <a:r>
              <a:rPr sz="2800" spc="85" dirty="0" smtClean="0">
                <a:latin typeface="DFKai-SB" charset="0"/>
                <a:ea typeface="DFKai-SB" charset="0"/>
                <a:cs typeface="DFKai-SB" charset="0"/>
              </a:rPr>
              <a:t>在</a:t>
            </a:r>
            <a:r>
              <a:rPr sz="2800" spc="75" dirty="0" smtClean="0">
                <a:latin typeface="DFKai-SB" charset="0"/>
                <a:ea typeface="DFKai-SB" charset="0"/>
                <a:cs typeface="DFKai-SB" charset="0"/>
              </a:rPr>
              <a:t>此</a:t>
            </a:r>
            <a:r>
              <a:rPr sz="2800" spc="85" dirty="0" smtClean="0">
                <a:latin typeface="DFKai-SB" charset="0"/>
                <a:ea typeface="DFKai-SB" charset="0"/>
                <a:cs typeface="DFKai-SB" charset="0"/>
              </a:rPr>
              <a:t>濃</a:t>
            </a:r>
            <a:r>
              <a:rPr sz="2800" spc="75" dirty="0" smtClean="0">
                <a:latin typeface="DFKai-SB" charset="0"/>
                <a:ea typeface="DFKai-SB" charset="0"/>
                <a:cs typeface="DFKai-SB" charset="0"/>
              </a:rPr>
              <a:t>度</a:t>
            </a:r>
            <a:r>
              <a:rPr sz="2800" spc="85" dirty="0" smtClean="0">
                <a:latin typeface="DFKai-SB" charset="0"/>
                <a:ea typeface="DFKai-SB" charset="0"/>
                <a:cs typeface="DFKai-SB" charset="0"/>
              </a:rPr>
              <a:t>十</a:t>
            </a:r>
            <a:r>
              <a:rPr sz="2800" spc="75" dirty="0" smtClean="0">
                <a:latin typeface="DFKai-SB" charset="0"/>
                <a:ea typeface="DFKai-SB" charset="0"/>
                <a:cs typeface="DFKai-SB" charset="0"/>
              </a:rPr>
              <a:t>五</a:t>
            </a:r>
            <a:r>
              <a:rPr sz="2800" spc="85" dirty="0" smtClean="0">
                <a:latin typeface="DFKai-SB" charset="0"/>
                <a:ea typeface="DFKai-SB" charset="0"/>
                <a:cs typeface="DFKai-SB" charset="0"/>
              </a:rPr>
              <a:t>分</a:t>
            </a:r>
            <a:r>
              <a:rPr sz="2800" spc="75" dirty="0" smtClean="0">
                <a:latin typeface="DFKai-SB" charset="0"/>
                <a:ea typeface="DFKai-SB" charset="0"/>
                <a:cs typeface="DFKai-SB" charset="0"/>
              </a:rPr>
              <a:t>鐘</a:t>
            </a:r>
            <a:r>
              <a:rPr sz="2800" spc="95" dirty="0">
                <a:latin typeface="DFKai-SB" charset="0"/>
                <a:ea typeface="DFKai-SB" charset="0"/>
                <a:cs typeface="DFKai-SB" charset="0"/>
              </a:rPr>
              <a:t>」</a:t>
            </a:r>
            <a:r>
              <a:rPr sz="2800" spc="75" dirty="0" smtClean="0">
                <a:latin typeface="DFKai-SB" charset="0"/>
                <a:ea typeface="DFKai-SB" charset="0"/>
                <a:cs typeface="DFKai-SB" charset="0"/>
              </a:rPr>
              <a:t>不</a:t>
            </a:r>
            <a:r>
              <a:rPr sz="2800" spc="85" dirty="0" smtClean="0">
                <a:latin typeface="DFKai-SB" charset="0"/>
                <a:ea typeface="DFKai-SB" charset="0"/>
                <a:cs typeface="DFKai-SB" charset="0"/>
              </a:rPr>
              <a:t>致</a:t>
            </a:r>
            <a:r>
              <a:rPr sz="2800" spc="75" dirty="0" smtClean="0">
                <a:latin typeface="DFKai-SB" charset="0"/>
                <a:ea typeface="DFKai-SB" charset="0"/>
                <a:cs typeface="DFKai-SB" charset="0"/>
              </a:rPr>
              <a:t>於</a:t>
            </a:r>
            <a:r>
              <a:rPr sz="2800" spc="85" dirty="0" smtClean="0">
                <a:latin typeface="DFKai-SB" charset="0"/>
                <a:ea typeface="DFKai-SB" charset="0"/>
                <a:cs typeface="DFKai-SB" charset="0"/>
              </a:rPr>
              <a:t>有</a:t>
            </a:r>
            <a:r>
              <a:rPr sz="2800" spc="75" dirty="0" smtClean="0">
                <a:latin typeface="DFKai-SB" charset="0"/>
                <a:ea typeface="DFKai-SB" charset="0"/>
                <a:cs typeface="DFKai-SB" charset="0"/>
              </a:rPr>
              <a:t>下列</a:t>
            </a:r>
            <a:r>
              <a:rPr sz="2800" spc="-5" dirty="0" smtClean="0">
                <a:latin typeface="DFKai-SB" charset="0"/>
                <a:ea typeface="DFKai-SB" charset="0"/>
                <a:cs typeface="DFKai-SB" charset="0"/>
              </a:rPr>
              <a:t>反應</a:t>
            </a:r>
            <a:r>
              <a:rPr sz="2800" spc="-5" dirty="0">
                <a:latin typeface="DFKai-SB" charset="0"/>
                <a:ea typeface="DFKai-SB" charset="0"/>
                <a:cs typeface="DFKai-SB" charset="0"/>
              </a:rPr>
              <a:t>：</a:t>
            </a:r>
            <a:endParaRPr sz="2800" dirty="0">
              <a:latin typeface="DFKai-SB" charset="0"/>
              <a:ea typeface="DFKai-SB" charset="0"/>
              <a:cs typeface="DFKai-SB" charset="0"/>
            </a:endParaRPr>
          </a:p>
          <a:p>
            <a:pPr marL="12700">
              <a:lnSpc>
                <a:spcPct val="100000"/>
              </a:lnSpc>
              <a:spcBef>
                <a:spcPts val="285"/>
              </a:spcBef>
              <a:tabLst>
                <a:tab pos="354965" algn="l"/>
              </a:tabLst>
            </a:pPr>
            <a:r>
              <a:rPr sz="2800" spc="-5" dirty="0" smtClean="0">
                <a:latin typeface="DFKai-SB" charset="0"/>
                <a:ea typeface="DFKai-SB" charset="0"/>
                <a:cs typeface="DFKai-SB" charset="0"/>
              </a:rPr>
              <a:t>1</a:t>
            </a:r>
            <a:r>
              <a:rPr sz="2800" spc="-5" dirty="0">
                <a:latin typeface="DFKai-SB" charset="0"/>
                <a:ea typeface="DFKai-SB" charset="0"/>
                <a:cs typeface="DFKai-SB" charset="0"/>
              </a:rPr>
              <a:t>.不可忍受的刺激；或</a:t>
            </a:r>
            <a:endParaRPr sz="2800" dirty="0">
              <a:latin typeface="DFKai-SB" charset="0"/>
              <a:ea typeface="DFKai-SB" charset="0"/>
              <a:cs typeface="DFKai-SB" charset="0"/>
            </a:endParaRPr>
          </a:p>
          <a:p>
            <a:pPr marL="12700">
              <a:lnSpc>
                <a:spcPct val="100000"/>
              </a:lnSpc>
              <a:spcBef>
                <a:spcPts val="335"/>
              </a:spcBef>
              <a:tabLst>
                <a:tab pos="354965" algn="l"/>
              </a:tabLst>
            </a:pPr>
            <a:r>
              <a:rPr sz="2800" spc="-5" dirty="0" smtClean="0">
                <a:latin typeface="DFKai-SB" charset="0"/>
                <a:ea typeface="DFKai-SB" charset="0"/>
                <a:cs typeface="DFKai-SB" charset="0"/>
              </a:rPr>
              <a:t>2</a:t>
            </a:r>
            <a:r>
              <a:rPr sz="2800" spc="-5" dirty="0">
                <a:latin typeface="DFKai-SB" charset="0"/>
                <a:ea typeface="DFKai-SB" charset="0"/>
                <a:cs typeface="DFKai-SB" charset="0"/>
              </a:rPr>
              <a:t>.慢性或不可逆的組織病變；或</a:t>
            </a:r>
            <a:endParaRPr sz="2800" dirty="0">
              <a:latin typeface="DFKai-SB" charset="0"/>
              <a:ea typeface="DFKai-SB" charset="0"/>
              <a:cs typeface="DFKai-SB" charset="0"/>
            </a:endParaRPr>
          </a:p>
          <a:p>
            <a:pPr marL="355600" marR="15240" indent="-342900" algn="just">
              <a:lnSpc>
                <a:spcPts val="3030"/>
              </a:lnSpc>
              <a:spcBef>
                <a:spcPts val="710"/>
              </a:spcBef>
            </a:pPr>
            <a:r>
              <a:rPr sz="2800" spc="105" dirty="0" smtClean="0">
                <a:latin typeface="DFKai-SB" charset="0"/>
                <a:ea typeface="DFKai-SB" charset="0"/>
                <a:cs typeface="DFKai-SB" charset="0"/>
              </a:rPr>
              <a:t>3</a:t>
            </a:r>
            <a:r>
              <a:rPr sz="2800" spc="105" dirty="0">
                <a:latin typeface="DFKai-SB" charset="0"/>
                <a:ea typeface="DFKai-SB" charset="0"/>
                <a:cs typeface="DFKai-SB" charset="0"/>
              </a:rPr>
              <a:t>.</a:t>
            </a:r>
            <a:r>
              <a:rPr sz="2800" spc="105" dirty="0" smtClean="0">
                <a:latin typeface="DFKai-SB" charset="0"/>
                <a:ea typeface="DFKai-SB" charset="0"/>
                <a:cs typeface="DFKai-SB" charset="0"/>
              </a:rPr>
              <a:t>因醉暈作用增加意外事故的傾向或降低工作</a:t>
            </a:r>
            <a:r>
              <a:rPr sz="2800" spc="-5" dirty="0" smtClean="0">
                <a:latin typeface="DFKai-SB" charset="0"/>
                <a:ea typeface="DFKai-SB" charset="0"/>
                <a:cs typeface="DFKai-SB" charset="0"/>
              </a:rPr>
              <a:t>效率</a:t>
            </a:r>
            <a:endParaRPr sz="2800" dirty="0">
              <a:latin typeface="DFKai-SB" charset="0"/>
              <a:ea typeface="DFKai-SB" charset="0"/>
              <a:cs typeface="DFKai-SB" charset="0"/>
            </a:endParaRPr>
          </a:p>
          <a:p>
            <a:pPr marL="355600" marR="12065" indent="-343535" algn="just">
              <a:lnSpc>
                <a:spcPts val="3010"/>
              </a:lnSpc>
              <a:spcBef>
                <a:spcPts val="690"/>
              </a:spcBef>
            </a:pPr>
            <a:r>
              <a:rPr sz="2800" spc="-5" dirty="0">
                <a:latin typeface="DFKai-SB" charset="0"/>
                <a:ea typeface="DFKai-SB" charset="0"/>
                <a:cs typeface="DFKai-SB" charset="0"/>
              </a:rPr>
              <a:t>• </a:t>
            </a:r>
            <a:r>
              <a:rPr sz="2800" spc="70" dirty="0">
                <a:latin typeface="DFKai-SB" charset="0"/>
                <a:ea typeface="DFKai-SB" charset="0"/>
                <a:cs typeface="DFKai-SB" charset="0"/>
              </a:rPr>
              <a:t>計算式類似TWA之計算，唯(T</a:t>
            </a:r>
            <a:r>
              <a:rPr sz="2775" spc="104" baseline="-25525" dirty="0">
                <a:latin typeface="DFKai-SB" charset="0"/>
                <a:ea typeface="DFKai-SB" charset="0"/>
                <a:cs typeface="DFKai-SB" charset="0"/>
              </a:rPr>
              <a:t>1</a:t>
            </a:r>
            <a:r>
              <a:rPr sz="2800" spc="70" dirty="0">
                <a:latin typeface="DFKai-SB" charset="0"/>
                <a:ea typeface="DFKai-SB" charset="0"/>
                <a:cs typeface="DFKai-SB" charset="0"/>
              </a:rPr>
              <a:t>+T</a:t>
            </a:r>
            <a:r>
              <a:rPr sz="2775" spc="104" baseline="-25525" dirty="0">
                <a:latin typeface="DFKai-SB" charset="0"/>
                <a:ea typeface="DFKai-SB" charset="0"/>
                <a:cs typeface="DFKai-SB" charset="0"/>
              </a:rPr>
              <a:t>2</a:t>
            </a:r>
            <a:r>
              <a:rPr sz="2800" spc="70" dirty="0">
                <a:latin typeface="DFKai-SB" charset="0"/>
                <a:ea typeface="DFKai-SB" charset="0"/>
                <a:cs typeface="DFKai-SB" charset="0"/>
              </a:rPr>
              <a:t>+……T</a:t>
            </a:r>
            <a:r>
              <a:rPr sz="2775" spc="104" baseline="-25525" dirty="0">
                <a:latin typeface="DFKai-SB" charset="0"/>
                <a:ea typeface="DFKai-SB" charset="0"/>
                <a:cs typeface="DFKai-SB" charset="0"/>
              </a:rPr>
              <a:t>n</a:t>
            </a:r>
            <a:r>
              <a:rPr sz="2800" spc="70" dirty="0">
                <a:latin typeface="DFKai-SB" charset="0"/>
                <a:ea typeface="DFKai-SB" charset="0"/>
                <a:cs typeface="DFKai-SB" charset="0"/>
              </a:rPr>
              <a:t>)</a:t>
            </a:r>
            <a:r>
              <a:rPr sz="2800" spc="70" dirty="0" smtClean="0">
                <a:latin typeface="DFKai-SB" charset="0"/>
                <a:ea typeface="DFKai-SB" charset="0"/>
                <a:cs typeface="DFKai-SB" charset="0"/>
              </a:rPr>
              <a:t>的</a:t>
            </a:r>
            <a:r>
              <a:rPr sz="2800" spc="-5" dirty="0" smtClean="0">
                <a:latin typeface="DFKai-SB" charset="0"/>
                <a:ea typeface="DFKai-SB" charset="0"/>
                <a:cs typeface="DFKai-SB" charset="0"/>
              </a:rPr>
              <a:t>時間</a:t>
            </a:r>
            <a:r>
              <a:rPr sz="2800" spc="-5" dirty="0" smtClean="0">
                <a:solidFill>
                  <a:srgbClr val="0000FF"/>
                </a:solidFill>
                <a:latin typeface="DFKai-SB" charset="0"/>
                <a:ea typeface="DFKai-SB" charset="0"/>
                <a:cs typeface="DFKai-SB" charset="0"/>
              </a:rPr>
              <a:t>總</a:t>
            </a:r>
            <a:r>
              <a:rPr sz="2800" spc="-5" dirty="0" smtClean="0">
                <a:latin typeface="DFKai-SB" charset="0"/>
                <a:ea typeface="DFKai-SB" charset="0"/>
                <a:cs typeface="DFKai-SB" charset="0"/>
              </a:rPr>
              <a:t>和係指任何一次連續</a:t>
            </a:r>
            <a:r>
              <a:rPr sz="2800" spc="-5" dirty="0">
                <a:latin typeface="DFKai-SB" charset="0"/>
                <a:ea typeface="DFKai-SB" charset="0"/>
                <a:cs typeface="DFKai-SB" charset="0"/>
              </a:rPr>
              <a:t>15分鐘。</a:t>
            </a:r>
            <a:endParaRPr sz="2800" dirty="0">
              <a:latin typeface="DFKai-SB" charset="0"/>
              <a:ea typeface="DFKai-SB" charset="0"/>
              <a:cs typeface="DFKai-SB" charset="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50</a:t>
            </a:fld>
            <a:endParaRPr lang="zh-TW" altLang="en-US" dirty="0"/>
          </a:p>
        </p:txBody>
      </p:sp>
    </p:spTree>
    <p:extLst>
      <p:ext uri="{BB962C8B-B14F-4D97-AF65-F5344CB8AC3E}">
        <p14:creationId xmlns:p14="http://schemas.microsoft.com/office/powerpoint/2010/main" val="2306404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88640"/>
            <a:ext cx="7715200" cy="1143000"/>
          </a:xfrm>
          <a:prstGeom prst="rect">
            <a:avLst/>
          </a:prstGeom>
        </p:spPr>
        <p:txBody>
          <a:bodyPr vert="horz" wrap="square" lIns="0" tIns="110744" rIns="0" bIns="0" rtlCol="0">
            <a:spAutoFit/>
          </a:bodyPr>
          <a:lstStyle/>
          <a:p>
            <a:pPr marL="1176020">
              <a:lnSpc>
                <a:spcPct val="100000"/>
              </a:lnSpc>
            </a:pPr>
            <a:r>
              <a:rPr spc="-5" dirty="0"/>
              <a:t>最高容許濃度</a:t>
            </a:r>
            <a:r>
              <a:rPr spc="-5" dirty="0">
                <a:latin typeface="Tahoma"/>
                <a:cs typeface="Tahoma"/>
              </a:rPr>
              <a:t>(Ceiling)</a:t>
            </a:r>
          </a:p>
        </p:txBody>
      </p:sp>
      <p:sp>
        <p:nvSpPr>
          <p:cNvPr id="3" name="object 3"/>
          <p:cNvSpPr txBox="1"/>
          <p:nvPr/>
        </p:nvSpPr>
        <p:spPr>
          <a:xfrm>
            <a:off x="827584" y="1412776"/>
            <a:ext cx="7684770" cy="4521751"/>
          </a:xfrm>
          <a:prstGeom prst="rect">
            <a:avLst/>
          </a:prstGeom>
        </p:spPr>
        <p:txBody>
          <a:bodyPr vert="horz" wrap="square" lIns="0" tIns="0" rIns="0" bIns="0" rtlCol="0">
            <a:spAutoFit/>
          </a:bodyPr>
          <a:lstStyle/>
          <a:p>
            <a:pPr marL="355600" marR="5080" indent="-342900">
              <a:lnSpc>
                <a:spcPct val="100099"/>
              </a:lnSpc>
            </a:pPr>
            <a:r>
              <a:rPr sz="3200" dirty="0">
                <a:latin typeface="Tahoma"/>
                <a:cs typeface="Tahoma"/>
              </a:rPr>
              <a:t>• </a:t>
            </a:r>
            <a:r>
              <a:rPr sz="3200" dirty="0">
                <a:latin typeface="標楷體" pitchFamily="65" charset="-120"/>
                <a:ea typeface="標楷體" pitchFamily="65" charset="-120"/>
                <a:cs typeface="PMingLiU"/>
              </a:rPr>
              <a:t>最高容許濃度即任何時間均不得超過的  最高濃度，大部份是針對有強烈刺激性  </a:t>
            </a:r>
            <a:r>
              <a:rPr sz="3200" spc="-5" dirty="0">
                <a:latin typeface="標楷體" pitchFamily="65" charset="-120"/>
                <a:ea typeface="標楷體" pitchFamily="65" charset="-120"/>
                <a:cs typeface="PMingLiU"/>
              </a:rPr>
              <a:t>以及（或者）有快速生物效應的化合物。  </a:t>
            </a:r>
            <a:r>
              <a:rPr sz="3200" dirty="0">
                <a:latin typeface="標楷體" pitchFamily="65" charset="-120"/>
                <a:ea typeface="標楷體" pitchFamily="65" charset="-120"/>
                <a:cs typeface="PMingLiU"/>
              </a:rPr>
              <a:t>其意義為：「不得使勞工任何時間遭遇  不可忍受的刺激或生理病變</a:t>
            </a:r>
            <a:r>
              <a:rPr sz="3200" dirty="0" smtClean="0">
                <a:latin typeface="標楷體" pitchFamily="65" charset="-120"/>
                <a:ea typeface="標楷體" pitchFamily="65" charset="-120"/>
                <a:cs typeface="PMingLiU"/>
              </a:rPr>
              <a:t>」。</a:t>
            </a:r>
            <a:endParaRPr lang="en-US" sz="3200" dirty="0" smtClean="0">
              <a:latin typeface="標楷體" pitchFamily="65" charset="-120"/>
              <a:ea typeface="標楷體" pitchFamily="65" charset="-120"/>
              <a:cs typeface="PMingLiU"/>
            </a:endParaRPr>
          </a:p>
          <a:p>
            <a:pPr marL="355600" marR="5080" indent="-342900">
              <a:lnSpc>
                <a:spcPct val="100099"/>
              </a:lnSpc>
            </a:pPr>
            <a:endParaRPr sz="3200" dirty="0">
              <a:latin typeface="標楷體" pitchFamily="65" charset="-120"/>
              <a:ea typeface="標楷體" pitchFamily="65" charset="-120"/>
              <a:cs typeface="PMingLiU"/>
            </a:endParaRPr>
          </a:p>
          <a:p>
            <a:pPr marL="355600" marR="407034" indent="-342900" algn="just">
              <a:lnSpc>
                <a:spcPct val="100299"/>
              </a:lnSpc>
              <a:spcBef>
                <a:spcPts val="735"/>
              </a:spcBef>
            </a:pPr>
            <a:r>
              <a:rPr lang="bg-BG" altLang="zh-TW" sz="3200" dirty="0" smtClean="0">
                <a:latin typeface="Tahoma"/>
                <a:cs typeface="Tahoma"/>
              </a:rPr>
              <a:t>•</a:t>
            </a:r>
            <a:r>
              <a:rPr lang="en-US" altLang="zh-TW" sz="3200" dirty="0" smtClean="0">
                <a:latin typeface="Tahoma"/>
                <a:cs typeface="Tahoma"/>
              </a:rPr>
              <a:t> </a:t>
            </a:r>
            <a:r>
              <a:rPr sz="3200" dirty="0" smtClean="0">
                <a:latin typeface="標楷體" pitchFamily="65" charset="-120"/>
                <a:ea typeface="標楷體" pitchFamily="65" charset="-120"/>
                <a:cs typeface="PMingLiU"/>
              </a:rPr>
              <a:t>不是所有的有害物都會有最高容許濃度標準值</a:t>
            </a:r>
            <a:r>
              <a:rPr sz="3200" dirty="0">
                <a:latin typeface="標楷體" pitchFamily="65" charset="-120"/>
                <a:ea typeface="標楷體" pitchFamily="65" charset="-120"/>
                <a:cs typeface="PMingLiU"/>
              </a:rPr>
              <a:t>，</a:t>
            </a:r>
            <a:r>
              <a:rPr sz="3200" dirty="0" smtClean="0">
                <a:latin typeface="標楷體" pitchFamily="65" charset="-120"/>
                <a:ea typeface="標楷體" pitchFamily="65" charset="-120"/>
                <a:cs typeface="PMingLiU"/>
              </a:rPr>
              <a:t>只有少數的有</a:t>
            </a:r>
            <a:r>
              <a:rPr sz="3200" spc="-15" dirty="0" smtClean="0">
                <a:latin typeface="標楷體" pitchFamily="65" charset="-120"/>
                <a:ea typeface="標楷體" pitchFamily="65" charset="-120"/>
                <a:cs typeface="PMingLiU"/>
              </a:rPr>
              <a:t>害</a:t>
            </a:r>
            <a:r>
              <a:rPr sz="3200" dirty="0" smtClean="0">
                <a:latin typeface="標楷體" pitchFamily="65" charset="-120"/>
                <a:ea typeface="標楷體" pitchFamily="65" charset="-120"/>
                <a:cs typeface="PMingLiU"/>
              </a:rPr>
              <a:t>物在</a:t>
            </a:r>
            <a:r>
              <a:rPr sz="3200" spc="-15" dirty="0" smtClean="0">
                <a:latin typeface="標楷體" pitchFamily="65" charset="-120"/>
                <a:ea typeface="標楷體" pitchFamily="65" charset="-120"/>
                <a:cs typeface="PMingLiU"/>
              </a:rPr>
              <a:t>標</a:t>
            </a:r>
            <a:r>
              <a:rPr sz="3200" dirty="0" smtClean="0">
                <a:latin typeface="標楷體" pitchFamily="65" charset="-120"/>
                <a:ea typeface="標楷體" pitchFamily="65" charset="-120"/>
                <a:cs typeface="PMingLiU"/>
              </a:rPr>
              <a:t>準中附上</a:t>
            </a:r>
            <a:r>
              <a:rPr sz="3200" dirty="0">
                <a:latin typeface="標楷體" pitchFamily="65" charset="-120"/>
                <a:ea typeface="標楷體" pitchFamily="65" charset="-120"/>
                <a:cs typeface="PMingLiU"/>
              </a:rPr>
              <a:t>「高」字，以資區別</a:t>
            </a:r>
            <a:r>
              <a:rPr sz="3200" dirty="0">
                <a:latin typeface="PMingLiU"/>
                <a:cs typeface="PMingLiU"/>
              </a:rPr>
              <a:t>。</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51</a:t>
            </a:fld>
            <a:endParaRPr lang="zh-TW" altLang="en-US" dirty="0"/>
          </a:p>
        </p:txBody>
      </p:sp>
    </p:spTree>
    <p:extLst>
      <p:ext uri="{BB962C8B-B14F-4D97-AF65-F5344CB8AC3E}">
        <p14:creationId xmlns:p14="http://schemas.microsoft.com/office/powerpoint/2010/main" val="3796443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6350" y="1285861"/>
          <a:ext cx="9143998" cy="4143403"/>
        </p:xfrm>
        <a:graphic>
          <a:graphicData uri="http://schemas.openxmlformats.org/drawingml/2006/table">
            <a:tbl>
              <a:tblPr firstRow="1" bandRow="1">
                <a:tableStyleId>{2D5ABB26-0587-4C30-8999-92F81FD0307C}</a:tableStyleId>
              </a:tblPr>
              <a:tblGrid>
                <a:gridCol w="3148374"/>
                <a:gridCol w="3186131"/>
                <a:gridCol w="1036713"/>
                <a:gridCol w="1772780"/>
              </a:tblGrid>
              <a:tr h="718598">
                <a:tc>
                  <a:txBody>
                    <a:bodyPr/>
                    <a:lstStyle/>
                    <a:p>
                      <a:pPr marR="55244" algn="ctr">
                        <a:lnSpc>
                          <a:spcPct val="100000"/>
                        </a:lnSpc>
                        <a:spcBef>
                          <a:spcPts val="265"/>
                        </a:spcBef>
                      </a:pPr>
                      <a:r>
                        <a:rPr sz="2000" dirty="0">
                          <a:latin typeface="PMingLiU"/>
                          <a:cs typeface="PMingLiU"/>
                        </a:rPr>
                        <a:t>名稱</a:t>
                      </a:r>
                    </a:p>
                  </a:txBody>
                  <a:tcPr marL="0" marR="0" marT="0" marB="0">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algn="ctr">
                        <a:lnSpc>
                          <a:spcPct val="100000"/>
                        </a:lnSpc>
                        <a:spcBef>
                          <a:spcPts val="265"/>
                        </a:spcBef>
                      </a:pPr>
                      <a:r>
                        <a:rPr sz="2000" dirty="0">
                          <a:latin typeface="PMingLiU"/>
                          <a:cs typeface="PMingLiU"/>
                        </a:rPr>
                        <a:t>化學式</a:t>
                      </a:r>
                    </a:p>
                  </a:txBody>
                  <a:tcPr marL="0" marR="0" marT="0" marB="0">
                    <a:lnL w="12700">
                      <a:solidFill>
                        <a:srgbClr val="A1A1A1"/>
                      </a:solidFill>
                      <a:prstDash val="solid"/>
                    </a:lnL>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marL="192405">
                        <a:lnSpc>
                          <a:spcPct val="100000"/>
                        </a:lnSpc>
                        <a:spcBef>
                          <a:spcPts val="265"/>
                        </a:spcBef>
                      </a:pPr>
                      <a:r>
                        <a:rPr sz="2000" dirty="0">
                          <a:latin typeface="PMingLiU"/>
                          <a:cs typeface="PMingLiU"/>
                        </a:rPr>
                        <a:t>符號</a:t>
                      </a:r>
                      <a:r>
                        <a:rPr sz="2000" dirty="0">
                          <a:latin typeface="Times New Roman"/>
                          <a:cs typeface="Times New Roman"/>
                        </a:rPr>
                        <a:t>*</a:t>
                      </a:r>
                      <a:endParaRPr sz="2000">
                        <a:latin typeface="Times New Roman"/>
                        <a:cs typeface="Times New Roman"/>
                      </a:endParaRPr>
                    </a:p>
                  </a:txBody>
                  <a:tcPr marL="0" marR="0" marT="0" marB="0">
                    <a:lnL w="12700">
                      <a:solidFill>
                        <a:srgbClr val="A1A1A1"/>
                      </a:solidFill>
                      <a:prstDash val="solid"/>
                    </a:lnL>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marL="80010">
                        <a:lnSpc>
                          <a:spcPct val="100000"/>
                        </a:lnSpc>
                        <a:spcBef>
                          <a:spcPts val="280"/>
                        </a:spcBef>
                      </a:pPr>
                      <a:r>
                        <a:rPr sz="2000" dirty="0">
                          <a:latin typeface="PMingLiU"/>
                          <a:cs typeface="PMingLiU"/>
                        </a:rPr>
                        <a:t>容許濃</a:t>
                      </a:r>
                      <a:r>
                        <a:rPr sz="2000" spc="-15" dirty="0">
                          <a:latin typeface="PMingLiU"/>
                          <a:cs typeface="PMingLiU"/>
                        </a:rPr>
                        <a:t>度</a:t>
                      </a:r>
                      <a:r>
                        <a:rPr sz="2000" dirty="0">
                          <a:latin typeface="Tahoma"/>
                          <a:cs typeface="Tahoma"/>
                        </a:rPr>
                        <a:t>(</a:t>
                      </a:r>
                      <a:r>
                        <a:rPr sz="2000" spc="-5" dirty="0">
                          <a:latin typeface="Tahoma"/>
                          <a:cs typeface="Tahoma"/>
                        </a:rPr>
                        <a:t>p</a:t>
                      </a:r>
                      <a:r>
                        <a:rPr sz="2000" spc="-20" dirty="0">
                          <a:latin typeface="Tahoma"/>
                          <a:cs typeface="Tahoma"/>
                        </a:rPr>
                        <a:t>p</a:t>
                      </a:r>
                      <a:r>
                        <a:rPr sz="2000" spc="-5" dirty="0">
                          <a:latin typeface="Tahoma"/>
                          <a:cs typeface="Tahoma"/>
                        </a:rPr>
                        <a:t>m</a:t>
                      </a:r>
                      <a:r>
                        <a:rPr sz="2000" dirty="0">
                          <a:latin typeface="Tahoma"/>
                          <a:cs typeface="Tahoma"/>
                        </a:rPr>
                        <a:t>)</a:t>
                      </a:r>
                      <a:endParaRPr sz="2000">
                        <a:latin typeface="Tahoma"/>
                        <a:cs typeface="Tahoma"/>
                      </a:endParaRPr>
                    </a:p>
                  </a:txBody>
                  <a:tcPr marL="0" marR="0" marT="0" marB="0">
                    <a:lnL w="12700">
                      <a:solidFill>
                        <a:srgbClr val="A1A1A1"/>
                      </a:solidFill>
                      <a:prstDash val="solid"/>
                    </a:lnL>
                    <a:lnT w="12700">
                      <a:solidFill>
                        <a:srgbClr val="A1A1A1"/>
                      </a:solidFill>
                      <a:prstDash val="solid"/>
                    </a:lnT>
                    <a:lnB w="12700">
                      <a:solidFill>
                        <a:srgbClr val="A1A1A1"/>
                      </a:solidFill>
                      <a:prstDash val="solid"/>
                    </a:lnB>
                  </a:tcPr>
                </a:tc>
              </a:tr>
              <a:tr h="3424805">
                <a:tc>
                  <a:txBody>
                    <a:bodyPr/>
                    <a:lstStyle/>
                    <a:p>
                      <a:pPr marR="55244" algn="ctr">
                        <a:lnSpc>
                          <a:spcPct val="150000"/>
                        </a:lnSpc>
                      </a:pPr>
                      <a:r>
                        <a:rPr sz="2000" dirty="0" smtClean="0">
                          <a:latin typeface="PMingLiU"/>
                          <a:cs typeface="PMingLiU"/>
                        </a:rPr>
                        <a:t>苯</a:t>
                      </a:r>
                      <a:endParaRPr sz="2000" dirty="0">
                        <a:latin typeface="PMingLiU"/>
                        <a:cs typeface="PMingLiU"/>
                      </a:endParaRPr>
                    </a:p>
                    <a:p>
                      <a:pPr marR="55244" algn="ctr">
                        <a:lnSpc>
                          <a:spcPct val="150000"/>
                        </a:lnSpc>
                      </a:pPr>
                      <a:r>
                        <a:rPr sz="2000" dirty="0">
                          <a:latin typeface="PMingLiU"/>
                          <a:cs typeface="PMingLiU"/>
                        </a:rPr>
                        <a:t>二硫化碳</a:t>
                      </a:r>
                    </a:p>
                    <a:p>
                      <a:pPr marR="55244" algn="ctr">
                        <a:lnSpc>
                          <a:spcPct val="150000"/>
                        </a:lnSpc>
                        <a:spcBef>
                          <a:spcPts val="240"/>
                        </a:spcBef>
                      </a:pPr>
                      <a:r>
                        <a:rPr sz="2000" dirty="0">
                          <a:latin typeface="PMingLiU"/>
                          <a:cs typeface="PMingLiU"/>
                        </a:rPr>
                        <a:t>四氯化碳</a:t>
                      </a:r>
                    </a:p>
                    <a:p>
                      <a:pPr marL="97790" marR="153035" indent="520700">
                        <a:lnSpc>
                          <a:spcPct val="150000"/>
                        </a:lnSpc>
                      </a:pPr>
                      <a:r>
                        <a:rPr sz="2000" dirty="0">
                          <a:latin typeface="Times New Roman"/>
                          <a:cs typeface="Times New Roman"/>
                        </a:rPr>
                        <a:t>1.1.2.2. </a:t>
                      </a:r>
                      <a:r>
                        <a:rPr sz="2000" dirty="0">
                          <a:latin typeface="PMingLiU"/>
                          <a:cs typeface="PMingLiU"/>
                        </a:rPr>
                        <a:t>四氯乙烷  </a:t>
                      </a:r>
                      <a:endParaRPr lang="en-US" sz="2000" dirty="0" smtClean="0">
                        <a:latin typeface="PMingLiU"/>
                        <a:cs typeface="PMingLiU"/>
                      </a:endParaRPr>
                    </a:p>
                    <a:p>
                      <a:pPr marL="0" marR="153035" indent="520700">
                        <a:lnSpc>
                          <a:spcPct val="150000"/>
                        </a:lnSpc>
                      </a:pPr>
                      <a:r>
                        <a:rPr sz="2000" dirty="0" smtClean="0">
                          <a:latin typeface="PMingLiU"/>
                          <a:cs typeface="PMingLiU"/>
                        </a:rPr>
                        <a:t>二甲基甲醯胺</a:t>
                      </a:r>
                      <a:endParaRPr lang="en-US" sz="2000" dirty="0" smtClean="0">
                        <a:latin typeface="PMingLiU"/>
                        <a:cs typeface="PMingLiU"/>
                      </a:endParaRPr>
                    </a:p>
                    <a:p>
                      <a:pPr marL="0" marR="153035" indent="520700">
                        <a:lnSpc>
                          <a:spcPct val="150000"/>
                        </a:lnSpc>
                      </a:pPr>
                      <a:r>
                        <a:rPr sz="2000" dirty="0" smtClean="0">
                          <a:latin typeface="PMingLiU"/>
                          <a:cs typeface="PMingLiU"/>
                        </a:rPr>
                        <a:t>乙乙二醇丁醚  </a:t>
                      </a:r>
                      <a:endParaRPr lang="en-US" sz="2000" dirty="0" smtClean="0">
                        <a:latin typeface="PMingLiU"/>
                        <a:cs typeface="PMingLiU"/>
                      </a:endParaRPr>
                    </a:p>
                    <a:p>
                      <a:pPr marL="1905" algn="ctr">
                        <a:lnSpc>
                          <a:spcPct val="100000"/>
                        </a:lnSpc>
                        <a:spcBef>
                          <a:spcPts val="245"/>
                        </a:spcBef>
                      </a:pPr>
                      <a:r>
                        <a:rPr lang="zh-TW" altLang="en-US" sz="2000" spc="-5" dirty="0" smtClean="0">
                          <a:latin typeface="PMingLiU"/>
                          <a:cs typeface="PMingLiU"/>
                        </a:rPr>
                        <a:t>瀝青</a:t>
                      </a:r>
                      <a:endParaRPr lang="zh-TW" altLang="en-US" sz="2000" dirty="0">
                        <a:latin typeface="PMingLiU"/>
                        <a:cs typeface="PMingLiU"/>
                      </a:endParaRPr>
                    </a:p>
                  </a:txBody>
                  <a:tcPr marL="0" marR="0" marT="0" marB="0">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marL="1358265" marR="1325245" indent="-27940" algn="just">
                        <a:lnSpc>
                          <a:spcPct val="150000"/>
                        </a:lnSpc>
                        <a:spcBef>
                          <a:spcPts val="300"/>
                        </a:spcBef>
                      </a:pPr>
                      <a:r>
                        <a:rPr sz="2000" spc="-5" dirty="0">
                          <a:latin typeface="Tahoma"/>
                          <a:cs typeface="Tahoma"/>
                        </a:rPr>
                        <a:t>C</a:t>
                      </a:r>
                      <a:r>
                        <a:rPr sz="1950" baseline="-25641" dirty="0">
                          <a:latin typeface="Tahoma"/>
                          <a:cs typeface="Tahoma"/>
                        </a:rPr>
                        <a:t>6</a:t>
                      </a:r>
                      <a:r>
                        <a:rPr sz="2000" dirty="0">
                          <a:latin typeface="Tahoma"/>
                          <a:cs typeface="Tahoma"/>
                        </a:rPr>
                        <a:t>H</a:t>
                      </a:r>
                      <a:r>
                        <a:rPr sz="1950" baseline="-25641" dirty="0">
                          <a:latin typeface="Tahoma"/>
                          <a:cs typeface="Tahoma"/>
                        </a:rPr>
                        <a:t>6  </a:t>
                      </a:r>
                      <a:r>
                        <a:rPr sz="2000" dirty="0">
                          <a:latin typeface="Tahoma"/>
                          <a:cs typeface="Tahoma"/>
                        </a:rPr>
                        <a:t>CS</a:t>
                      </a:r>
                      <a:r>
                        <a:rPr sz="1950" baseline="-25641" dirty="0">
                          <a:latin typeface="Tahoma"/>
                          <a:cs typeface="Tahoma"/>
                        </a:rPr>
                        <a:t>2  </a:t>
                      </a:r>
                      <a:r>
                        <a:rPr sz="2000" dirty="0">
                          <a:latin typeface="Tahoma"/>
                          <a:cs typeface="Tahoma"/>
                        </a:rPr>
                        <a:t>CCl</a:t>
                      </a:r>
                      <a:r>
                        <a:rPr sz="1950" baseline="-25641" dirty="0">
                          <a:latin typeface="Tahoma"/>
                          <a:cs typeface="Tahoma"/>
                        </a:rPr>
                        <a:t>4</a:t>
                      </a:r>
                    </a:p>
                    <a:p>
                      <a:pPr marL="360045" marR="353695" indent="-1905" algn="ctr" defTabSz="914400" rtl="0" eaLnBrk="1" fontAlgn="auto" latinLnBrk="0" hangingPunct="1">
                        <a:lnSpc>
                          <a:spcPct val="150000"/>
                        </a:lnSpc>
                        <a:spcBef>
                          <a:spcPts val="0"/>
                        </a:spcBef>
                        <a:spcAft>
                          <a:spcPts val="0"/>
                        </a:spcAft>
                        <a:buClrTx/>
                        <a:buSzTx/>
                        <a:buFontTx/>
                        <a:buNone/>
                        <a:tabLst/>
                        <a:defRPr/>
                      </a:pPr>
                      <a:r>
                        <a:rPr sz="2000" dirty="0">
                          <a:latin typeface="Tahoma"/>
                          <a:cs typeface="Tahoma"/>
                        </a:rPr>
                        <a:t>CHCl</a:t>
                      </a:r>
                      <a:r>
                        <a:rPr sz="1950" baseline="-25641" dirty="0">
                          <a:latin typeface="Tahoma"/>
                          <a:cs typeface="Tahoma"/>
                        </a:rPr>
                        <a:t>2</a:t>
                      </a:r>
                      <a:r>
                        <a:rPr sz="2000" dirty="0">
                          <a:latin typeface="Tahoma"/>
                          <a:cs typeface="Tahoma"/>
                        </a:rPr>
                        <a:t>CHCl</a:t>
                      </a:r>
                      <a:r>
                        <a:rPr sz="1950" baseline="-25641" dirty="0">
                          <a:latin typeface="Tahoma"/>
                          <a:cs typeface="Tahoma"/>
                        </a:rPr>
                        <a:t>2 </a:t>
                      </a:r>
                      <a:r>
                        <a:rPr sz="2000" dirty="0" smtClean="0">
                          <a:latin typeface="Tahoma"/>
                          <a:cs typeface="Tahoma"/>
                        </a:rPr>
                        <a:t>(</a:t>
                      </a:r>
                      <a:r>
                        <a:rPr sz="2000" dirty="0">
                          <a:latin typeface="Tahoma"/>
                          <a:cs typeface="Tahoma"/>
                        </a:rPr>
                        <a:t>CH</a:t>
                      </a:r>
                      <a:r>
                        <a:rPr sz="1950" baseline="-25641" dirty="0">
                          <a:latin typeface="Tahoma"/>
                          <a:cs typeface="Tahoma"/>
                        </a:rPr>
                        <a:t>3</a:t>
                      </a:r>
                      <a:r>
                        <a:rPr sz="2000" dirty="0">
                          <a:latin typeface="Tahoma"/>
                          <a:cs typeface="Tahoma"/>
                        </a:rPr>
                        <a:t>)</a:t>
                      </a:r>
                      <a:r>
                        <a:rPr sz="1950" baseline="-25641" dirty="0">
                          <a:latin typeface="Tahoma"/>
                          <a:cs typeface="Tahoma"/>
                        </a:rPr>
                        <a:t>2</a:t>
                      </a:r>
                      <a:r>
                        <a:rPr sz="2000" dirty="0">
                          <a:latin typeface="Tahoma"/>
                          <a:cs typeface="Tahoma"/>
                        </a:rPr>
                        <a:t>NCOH  CH</a:t>
                      </a:r>
                      <a:r>
                        <a:rPr sz="1950" baseline="-25641" dirty="0">
                          <a:latin typeface="Tahoma"/>
                          <a:cs typeface="Tahoma"/>
                        </a:rPr>
                        <a:t>2</a:t>
                      </a:r>
                      <a:r>
                        <a:rPr sz="2000" dirty="0">
                          <a:latin typeface="Tahoma"/>
                          <a:cs typeface="Tahoma"/>
                        </a:rPr>
                        <a:t>OHCH</a:t>
                      </a:r>
                      <a:r>
                        <a:rPr sz="1950" baseline="-25641" dirty="0">
                          <a:latin typeface="Tahoma"/>
                          <a:cs typeface="Tahoma"/>
                        </a:rPr>
                        <a:t>2</a:t>
                      </a:r>
                      <a:r>
                        <a:rPr sz="2000" dirty="0">
                          <a:latin typeface="Tahoma"/>
                          <a:cs typeface="Tahoma"/>
                        </a:rPr>
                        <a:t>OC</a:t>
                      </a:r>
                      <a:r>
                        <a:rPr sz="1950" baseline="-25641" dirty="0">
                          <a:latin typeface="Tahoma"/>
                          <a:cs typeface="Tahoma"/>
                        </a:rPr>
                        <a:t>4</a:t>
                      </a:r>
                      <a:r>
                        <a:rPr sz="2000" dirty="0">
                          <a:latin typeface="Tahoma"/>
                          <a:cs typeface="Tahoma"/>
                        </a:rPr>
                        <a:t>H</a:t>
                      </a:r>
                      <a:r>
                        <a:rPr sz="1950" baseline="-25641" dirty="0">
                          <a:latin typeface="Tahoma"/>
                          <a:cs typeface="Tahoma"/>
                        </a:rPr>
                        <a:t>9  </a:t>
                      </a:r>
                      <a:r>
                        <a:rPr lang="en-US" sz="2000" dirty="0" smtClean="0">
                          <a:latin typeface="Times New Roman"/>
                          <a:cs typeface="Times New Roman"/>
                        </a:rPr>
                        <a:t>C</a:t>
                      </a:r>
                      <a:r>
                        <a:rPr lang="en-US" sz="2000" spc="7" baseline="-23809" dirty="0" smtClean="0">
                          <a:latin typeface="Times New Roman"/>
                          <a:cs typeface="Times New Roman"/>
                        </a:rPr>
                        <a:t>12</a:t>
                      </a:r>
                      <a:r>
                        <a:rPr lang="en-US" sz="2000" spc="-5" dirty="0" smtClean="0">
                          <a:latin typeface="Times New Roman"/>
                          <a:cs typeface="Times New Roman"/>
                        </a:rPr>
                        <a:t>H</a:t>
                      </a:r>
                      <a:r>
                        <a:rPr lang="en-US" sz="2000" baseline="-23809" dirty="0" smtClean="0">
                          <a:latin typeface="Times New Roman"/>
                          <a:cs typeface="Times New Roman"/>
                        </a:rPr>
                        <a:t>6</a:t>
                      </a:r>
                      <a:r>
                        <a:rPr lang="en-US" sz="2000" spc="-5" dirty="0" smtClean="0">
                          <a:latin typeface="Times New Roman"/>
                          <a:cs typeface="Times New Roman"/>
                        </a:rPr>
                        <a:t>(</a:t>
                      </a:r>
                      <a:r>
                        <a:rPr lang="en-US" sz="2000" dirty="0" smtClean="0">
                          <a:latin typeface="Times New Roman"/>
                          <a:cs typeface="Times New Roman"/>
                        </a:rPr>
                        <a:t>N</a:t>
                      </a:r>
                      <a:r>
                        <a:rPr lang="en-US" sz="2000" spc="-5" dirty="0" smtClean="0">
                          <a:latin typeface="Times New Roman"/>
                          <a:cs typeface="Times New Roman"/>
                        </a:rPr>
                        <a:t>H</a:t>
                      </a:r>
                      <a:r>
                        <a:rPr lang="en-US" sz="2000" baseline="-23809" dirty="0" smtClean="0">
                          <a:latin typeface="Times New Roman"/>
                          <a:cs typeface="Times New Roman"/>
                        </a:rPr>
                        <a:t>2</a:t>
                      </a:r>
                      <a:r>
                        <a:rPr lang="en-US" sz="2000" spc="-5" dirty="0" smtClean="0">
                          <a:latin typeface="Times New Roman"/>
                          <a:cs typeface="Times New Roman"/>
                        </a:rPr>
                        <a:t>)</a:t>
                      </a:r>
                      <a:r>
                        <a:rPr lang="en-US" sz="2000" baseline="-23809" dirty="0" smtClean="0">
                          <a:latin typeface="Times New Roman"/>
                          <a:cs typeface="Times New Roman"/>
                        </a:rPr>
                        <a:t>2</a:t>
                      </a:r>
                      <a:r>
                        <a:rPr lang="en-US" sz="2000" dirty="0" smtClean="0">
                          <a:latin typeface="Times New Roman"/>
                          <a:cs typeface="Times New Roman"/>
                        </a:rPr>
                        <a:t>(</a:t>
                      </a:r>
                      <a:r>
                        <a:rPr lang="en-US" sz="2000" spc="-5" dirty="0" smtClean="0">
                          <a:latin typeface="Times New Roman"/>
                          <a:cs typeface="Times New Roman"/>
                        </a:rPr>
                        <a:t>OCH</a:t>
                      </a:r>
                      <a:r>
                        <a:rPr lang="en-US" sz="2000" spc="-7" baseline="-23809" dirty="0" smtClean="0">
                          <a:latin typeface="Times New Roman"/>
                          <a:cs typeface="Times New Roman"/>
                        </a:rPr>
                        <a:t>3</a:t>
                      </a:r>
                      <a:r>
                        <a:rPr lang="en-US" sz="2000" spc="-5" dirty="0" smtClean="0">
                          <a:latin typeface="Times New Roman"/>
                          <a:cs typeface="Times New Roman"/>
                        </a:rPr>
                        <a:t>)</a:t>
                      </a:r>
                      <a:r>
                        <a:rPr lang="en-US" sz="2000" spc="-7" baseline="-23809" dirty="0" smtClean="0">
                          <a:latin typeface="Times New Roman"/>
                          <a:cs typeface="Times New Roman"/>
                        </a:rPr>
                        <a:t>2</a:t>
                      </a:r>
                      <a:endParaRPr lang="en-US" sz="2000" dirty="0" smtClean="0">
                        <a:latin typeface="Times New Roman"/>
                        <a:cs typeface="Times New Roman"/>
                      </a:endParaRPr>
                    </a:p>
                  </a:txBody>
                  <a:tcPr marL="0" marR="0" marT="0" marB="0">
                    <a:lnL w="12700">
                      <a:solidFill>
                        <a:srgbClr val="A1A1A1"/>
                      </a:solidFill>
                      <a:prstDash val="solid"/>
                    </a:lnL>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marL="384810" marR="376555" indent="0" algn="just" defTabSz="914400" rtl="0" eaLnBrk="1" fontAlgn="auto" latinLnBrk="0" hangingPunct="1">
                        <a:lnSpc>
                          <a:spcPct val="150000"/>
                        </a:lnSpc>
                        <a:spcBef>
                          <a:spcPts val="229"/>
                        </a:spcBef>
                        <a:spcAft>
                          <a:spcPts val="0"/>
                        </a:spcAft>
                        <a:buClrTx/>
                        <a:buSzTx/>
                        <a:buFontTx/>
                        <a:buNone/>
                        <a:tabLst/>
                        <a:defRPr/>
                      </a:pPr>
                      <a:r>
                        <a:rPr sz="2000" dirty="0">
                          <a:latin typeface="PMingLiU"/>
                          <a:cs typeface="PMingLiU"/>
                        </a:rPr>
                        <a:t>皮  皮  皮  皮  </a:t>
                      </a:r>
                      <a:r>
                        <a:rPr sz="2000" dirty="0" smtClean="0">
                          <a:latin typeface="PMingLiU"/>
                          <a:cs typeface="PMingLiU"/>
                        </a:rPr>
                        <a:t>皮  </a:t>
                      </a:r>
                      <a:r>
                        <a:rPr sz="2000" dirty="0">
                          <a:latin typeface="PMingLiU"/>
                          <a:cs typeface="PMingLiU"/>
                        </a:rPr>
                        <a:t>皮  </a:t>
                      </a:r>
                      <a:r>
                        <a:rPr lang="zh-TW" altLang="en-US" sz="2000" dirty="0" smtClean="0">
                          <a:latin typeface="PMingLiU"/>
                          <a:cs typeface="PMingLiU"/>
                        </a:rPr>
                        <a:t>瘤</a:t>
                      </a:r>
                      <a:endParaRPr sz="2000" dirty="0">
                        <a:latin typeface="PMingLiU"/>
                        <a:cs typeface="PMingLiU"/>
                      </a:endParaRPr>
                    </a:p>
                  </a:txBody>
                  <a:tcPr marL="0" marR="0" marT="0" marB="0">
                    <a:lnL w="12700">
                      <a:solidFill>
                        <a:srgbClr val="A1A1A1"/>
                      </a:solidFill>
                      <a:prstDash val="solid"/>
                    </a:lnL>
                    <a:lnR w="12700">
                      <a:solidFill>
                        <a:srgbClr val="A1A1A1"/>
                      </a:solidFill>
                      <a:prstDash val="solid"/>
                    </a:lnR>
                    <a:lnT w="12700">
                      <a:solidFill>
                        <a:srgbClr val="A1A1A1"/>
                      </a:solidFill>
                      <a:prstDash val="solid"/>
                    </a:lnT>
                    <a:lnB w="12700">
                      <a:solidFill>
                        <a:srgbClr val="A1A1A1"/>
                      </a:solidFill>
                      <a:prstDash val="solid"/>
                    </a:lnB>
                  </a:tcPr>
                </a:tc>
                <a:tc>
                  <a:txBody>
                    <a:bodyPr/>
                    <a:lstStyle/>
                    <a:p>
                      <a:pPr marL="94615" algn="ctr">
                        <a:lnSpc>
                          <a:spcPct val="150000"/>
                        </a:lnSpc>
                        <a:spcBef>
                          <a:spcPts val="240"/>
                        </a:spcBef>
                      </a:pPr>
                      <a:r>
                        <a:rPr sz="2000" spc="5" dirty="0">
                          <a:latin typeface="Times New Roman"/>
                          <a:cs typeface="Times New Roman"/>
                        </a:rPr>
                        <a:t>25</a:t>
                      </a:r>
                      <a:endParaRPr sz="2000" dirty="0">
                        <a:latin typeface="Times New Roman"/>
                        <a:cs typeface="Times New Roman"/>
                      </a:endParaRPr>
                    </a:p>
                    <a:p>
                      <a:pPr marL="94615" algn="ctr">
                        <a:lnSpc>
                          <a:spcPct val="150000"/>
                        </a:lnSpc>
                      </a:pPr>
                      <a:r>
                        <a:rPr sz="2000" spc="5" dirty="0">
                          <a:latin typeface="Times New Roman"/>
                          <a:cs typeface="Times New Roman"/>
                        </a:rPr>
                        <a:t>20</a:t>
                      </a:r>
                      <a:endParaRPr sz="2000" dirty="0">
                        <a:latin typeface="Times New Roman"/>
                        <a:cs typeface="Times New Roman"/>
                      </a:endParaRPr>
                    </a:p>
                    <a:p>
                      <a:pPr marL="94615" algn="ctr">
                        <a:lnSpc>
                          <a:spcPct val="150000"/>
                        </a:lnSpc>
                      </a:pPr>
                      <a:r>
                        <a:rPr sz="2000" spc="5" dirty="0">
                          <a:latin typeface="Times New Roman"/>
                          <a:cs typeface="Times New Roman"/>
                        </a:rPr>
                        <a:t>10</a:t>
                      </a:r>
                      <a:endParaRPr sz="2000" dirty="0">
                        <a:latin typeface="Times New Roman"/>
                        <a:cs typeface="Times New Roman"/>
                      </a:endParaRPr>
                    </a:p>
                    <a:p>
                      <a:pPr marL="93980" algn="ctr">
                        <a:lnSpc>
                          <a:spcPct val="150000"/>
                        </a:lnSpc>
                      </a:pPr>
                      <a:r>
                        <a:rPr sz="2000" dirty="0">
                          <a:latin typeface="Times New Roman"/>
                          <a:cs typeface="Times New Roman"/>
                        </a:rPr>
                        <a:t>5</a:t>
                      </a:r>
                    </a:p>
                    <a:p>
                      <a:pPr marL="94615" algn="ctr">
                        <a:lnSpc>
                          <a:spcPct val="150000"/>
                        </a:lnSpc>
                      </a:pPr>
                      <a:r>
                        <a:rPr sz="2000" spc="5" dirty="0" smtClean="0">
                          <a:latin typeface="Times New Roman"/>
                          <a:cs typeface="Times New Roman"/>
                        </a:rPr>
                        <a:t>10</a:t>
                      </a:r>
                      <a:endParaRPr sz="2000" dirty="0">
                        <a:latin typeface="Times New Roman"/>
                        <a:cs typeface="Times New Roman"/>
                      </a:endParaRPr>
                    </a:p>
                    <a:p>
                      <a:pPr marL="94615" algn="ctr">
                        <a:lnSpc>
                          <a:spcPct val="150000"/>
                        </a:lnSpc>
                      </a:pPr>
                      <a:r>
                        <a:rPr sz="2000" spc="5" dirty="0">
                          <a:latin typeface="Times New Roman"/>
                          <a:cs typeface="Times New Roman"/>
                        </a:rPr>
                        <a:t>50</a:t>
                      </a:r>
                      <a:endParaRPr sz="2000" dirty="0">
                        <a:latin typeface="Times New Roman"/>
                        <a:cs typeface="Times New Roman"/>
                      </a:endParaRPr>
                    </a:p>
                    <a:p>
                      <a:pPr algn="ctr">
                        <a:lnSpc>
                          <a:spcPct val="100000"/>
                        </a:lnSpc>
                        <a:spcBef>
                          <a:spcPts val="254"/>
                        </a:spcBef>
                      </a:pPr>
                      <a:r>
                        <a:rPr lang="en-US" altLang="zh-TW" sz="2000" dirty="0" smtClean="0">
                          <a:latin typeface="Times New Roman"/>
                          <a:cs typeface="Times New Roman"/>
                        </a:rPr>
                        <a:t>0.001</a:t>
                      </a:r>
                      <a:endParaRPr lang="en-US" altLang="zh-TW" sz="2000" dirty="0">
                        <a:latin typeface="Times New Roman"/>
                        <a:cs typeface="Times New Roman"/>
                      </a:endParaRPr>
                    </a:p>
                  </a:txBody>
                  <a:tcPr marL="0" marR="0" marT="0" marB="0">
                    <a:lnL w="12700">
                      <a:solidFill>
                        <a:srgbClr val="A1A1A1"/>
                      </a:solidFill>
                      <a:prstDash val="solid"/>
                    </a:lnL>
                    <a:lnT w="12700">
                      <a:solidFill>
                        <a:srgbClr val="A1A1A1"/>
                      </a:solidFill>
                      <a:prstDash val="solid"/>
                    </a:lnT>
                    <a:lnB w="12700">
                      <a:solidFill>
                        <a:srgbClr val="A1A1A1"/>
                      </a:solidFill>
                      <a:prstDash val="solid"/>
                    </a:lnB>
                  </a:tcPr>
                </a:tc>
              </a:tr>
            </a:tbl>
          </a:graphicData>
        </a:graphic>
      </p:graphicFrame>
      <p:sp>
        <p:nvSpPr>
          <p:cNvPr id="4" name="object 4"/>
          <p:cNvSpPr txBox="1"/>
          <p:nvPr/>
        </p:nvSpPr>
        <p:spPr>
          <a:xfrm>
            <a:off x="428596" y="5500702"/>
            <a:ext cx="8095615" cy="615553"/>
          </a:xfrm>
          <a:prstGeom prst="rect">
            <a:avLst/>
          </a:prstGeom>
        </p:spPr>
        <p:txBody>
          <a:bodyPr vert="horz" wrap="square" lIns="0" tIns="0" rIns="0" bIns="0" rtlCol="0">
            <a:spAutoFit/>
          </a:bodyPr>
          <a:lstStyle/>
          <a:p>
            <a:pPr marL="12700">
              <a:lnSpc>
                <a:spcPct val="100000"/>
              </a:lnSpc>
            </a:pPr>
            <a:r>
              <a:rPr sz="2000" dirty="0">
                <a:latin typeface="DFKai-SB" charset="0"/>
                <a:ea typeface="DFKai-SB" charset="0"/>
                <a:cs typeface="DFKai-SB" charset="0"/>
              </a:rPr>
              <a:t>*符號「皮」表示該物質容易從皮膚粘膜滲入體內,應防止皮膚直接接觸</a:t>
            </a:r>
            <a:r>
              <a:rPr sz="2000" dirty="0" smtClean="0">
                <a:latin typeface="DFKai-SB" charset="0"/>
                <a:ea typeface="DFKai-SB" charset="0"/>
                <a:cs typeface="DFKai-SB" charset="0"/>
              </a:rPr>
              <a:t>。</a:t>
            </a:r>
            <a:endParaRPr lang="en-US" sz="2000" dirty="0" smtClean="0">
              <a:latin typeface="DFKai-SB" charset="0"/>
              <a:ea typeface="DFKai-SB" charset="0"/>
              <a:cs typeface="DFKai-SB" charset="0"/>
            </a:endParaRPr>
          </a:p>
          <a:p>
            <a:pPr marL="12700"/>
            <a:r>
              <a:rPr lang="zh-TW" altLang="en-US" sz="1600" spc="-5" dirty="0" smtClean="0">
                <a:latin typeface="DFKai-SB" charset="0"/>
                <a:ea typeface="DFKai-SB" charset="0"/>
                <a:cs typeface="DFKai-SB" charset="0"/>
              </a:rPr>
              <a:t>*</a:t>
            </a:r>
            <a:r>
              <a:rPr lang="zh-TW" altLang="en-US" sz="2000" dirty="0" smtClean="0">
                <a:latin typeface="DFKai-SB" charset="0"/>
                <a:ea typeface="DFKai-SB" charset="0"/>
                <a:cs typeface="DFKai-SB" charset="0"/>
              </a:rPr>
              <a:t>符號「瘤」在人類的經驗中經證實或疑似對人類會引起腫瘤。</a:t>
            </a:r>
            <a:endParaRPr sz="2000" dirty="0">
              <a:latin typeface="DFKai-SB" charset="0"/>
              <a:ea typeface="DFKai-SB" charset="0"/>
              <a:cs typeface="DFKai-SB" charset="0"/>
            </a:endParaRPr>
          </a:p>
        </p:txBody>
      </p:sp>
      <p:sp>
        <p:nvSpPr>
          <p:cNvPr id="5" name="object 5"/>
          <p:cNvSpPr txBox="1">
            <a:spLocks noGrp="1"/>
          </p:cNvSpPr>
          <p:nvPr>
            <p:ph type="title"/>
          </p:nvPr>
        </p:nvSpPr>
        <p:spPr>
          <a:xfrm>
            <a:off x="500034" y="0"/>
            <a:ext cx="8229600" cy="1143000"/>
          </a:xfrm>
          <a:prstGeom prst="rect">
            <a:avLst/>
          </a:prstGeom>
        </p:spPr>
        <p:txBody>
          <a:bodyPr vert="horz" wrap="square" lIns="0" tIns="0" rIns="0" bIns="0" rtlCol="0">
            <a:spAutoFit/>
          </a:bodyPr>
          <a:lstStyle/>
          <a:p>
            <a:pPr marL="12700">
              <a:lnSpc>
                <a:spcPct val="100000"/>
              </a:lnSpc>
            </a:pPr>
            <a:r>
              <a:rPr sz="4000" dirty="0"/>
              <a:t>「皮」字註記</a:t>
            </a:r>
            <a:r>
              <a:rPr sz="4000" dirty="0">
                <a:latin typeface="Tahoma"/>
                <a:cs typeface="Tahoma"/>
              </a:rPr>
              <a:t>(skin</a:t>
            </a:r>
            <a:r>
              <a:rPr sz="4000" spc="-120" dirty="0">
                <a:latin typeface="Tahoma"/>
                <a:cs typeface="Tahoma"/>
              </a:rPr>
              <a:t> </a:t>
            </a:r>
            <a:r>
              <a:rPr sz="4000" dirty="0">
                <a:latin typeface="Tahoma"/>
                <a:cs typeface="Tahoma"/>
              </a:rPr>
              <a:t>notation</a:t>
            </a:r>
            <a:r>
              <a:rPr sz="4000" dirty="0" smtClean="0">
                <a:latin typeface="Tahoma"/>
                <a:cs typeface="Tahoma"/>
              </a:rPr>
              <a:t>)</a:t>
            </a:r>
            <a:r>
              <a:rPr lang="en-US" sz="4000" dirty="0" smtClean="0">
                <a:latin typeface="Tahoma"/>
                <a:cs typeface="Tahoma"/>
              </a:rPr>
              <a:t/>
            </a:r>
            <a:br>
              <a:rPr lang="en-US" sz="4000" dirty="0" smtClean="0">
                <a:latin typeface="Tahoma"/>
                <a:cs typeface="Tahoma"/>
              </a:rPr>
            </a:br>
            <a:r>
              <a:rPr lang="zh-TW" altLang="en-US" sz="4000" spc="-5" dirty="0" smtClean="0"/>
              <a:t>「瘤」字註記</a:t>
            </a:r>
            <a:r>
              <a:rPr lang="en-US" altLang="zh-TW" sz="4000" spc="-5" dirty="0" smtClean="0">
                <a:latin typeface="Tahoma"/>
                <a:cs typeface="Tahoma"/>
              </a:rPr>
              <a:t>(</a:t>
            </a:r>
            <a:r>
              <a:rPr lang="en-US" sz="4000" spc="-5" dirty="0" smtClean="0">
                <a:latin typeface="Tahoma"/>
                <a:cs typeface="Tahoma"/>
              </a:rPr>
              <a:t>cancer</a:t>
            </a:r>
            <a:r>
              <a:rPr lang="en-US" sz="4000" spc="-40" dirty="0" smtClean="0">
                <a:latin typeface="Tahoma"/>
                <a:cs typeface="Tahoma"/>
              </a:rPr>
              <a:t> </a:t>
            </a:r>
            <a:r>
              <a:rPr lang="en-US" sz="4000" spc="-5" dirty="0" smtClean="0">
                <a:latin typeface="Tahoma"/>
                <a:cs typeface="Tahoma"/>
              </a:rPr>
              <a:t>notation)</a:t>
            </a:r>
            <a:endParaRPr sz="4000" dirty="0">
              <a:latin typeface="Tahoma"/>
              <a:cs typeface="Tahoma"/>
            </a:endParaRPr>
          </a:p>
        </p:txBody>
      </p:sp>
      <p:sp>
        <p:nvSpPr>
          <p:cNvPr id="7" name="投影片編號版面配置區 6"/>
          <p:cNvSpPr>
            <a:spLocks noGrp="1"/>
          </p:cNvSpPr>
          <p:nvPr>
            <p:ph type="sldNum" sz="quarter" idx="12"/>
          </p:nvPr>
        </p:nvSpPr>
        <p:spPr/>
        <p:txBody>
          <a:bodyPr/>
          <a:lstStyle/>
          <a:p>
            <a:fld id="{A36E6B7E-3405-4ABC-8F0A-11CAAA034E4E}" type="slidenum">
              <a:rPr lang="zh-TW" altLang="en-US" smtClean="0"/>
              <a:pPr/>
              <a:t>52</a:t>
            </a:fld>
            <a:endParaRPr lang="zh-TW" altLang="en-US" dirty="0"/>
          </a:p>
        </p:txBody>
      </p:sp>
    </p:spTree>
    <p:extLst>
      <p:ext uri="{BB962C8B-B14F-4D97-AF65-F5344CB8AC3E}">
        <p14:creationId xmlns:p14="http://schemas.microsoft.com/office/powerpoint/2010/main" val="1833047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695" rIns="0" bIns="0" rtlCol="0">
            <a:spAutoFit/>
          </a:bodyPr>
          <a:lstStyle/>
          <a:p>
            <a:pPr marL="154940">
              <a:lnSpc>
                <a:spcPct val="100000"/>
              </a:lnSpc>
            </a:pPr>
            <a:r>
              <a:rPr dirty="0"/>
              <a:t>化學危害暴露的控制</a:t>
            </a:r>
            <a:r>
              <a:rPr dirty="0">
                <a:latin typeface="Times New Roman"/>
                <a:cs typeface="Times New Roman"/>
              </a:rPr>
              <a:t>-</a:t>
            </a:r>
            <a:r>
              <a:rPr dirty="0"/>
              <a:t>基本原則</a:t>
            </a:r>
          </a:p>
        </p:txBody>
      </p:sp>
      <p:graphicFrame>
        <p:nvGraphicFramePr>
          <p:cNvPr id="3" name="object 3"/>
          <p:cNvGraphicFramePr>
            <a:graphicFrameLocks noGrp="1"/>
          </p:cNvGraphicFramePr>
          <p:nvPr>
            <p:extLst>
              <p:ext uri="{D42A27DB-BD31-4B8C-83A1-F6EECF244321}">
                <p14:modId xmlns:p14="http://schemas.microsoft.com/office/powerpoint/2010/main" val="310364176"/>
              </p:ext>
            </p:extLst>
          </p:nvPr>
        </p:nvGraphicFramePr>
        <p:xfrm>
          <a:off x="671512" y="2012107"/>
          <a:ext cx="7772400" cy="2713037"/>
        </p:xfrm>
        <a:graphic>
          <a:graphicData uri="http://schemas.openxmlformats.org/drawingml/2006/table">
            <a:tbl>
              <a:tblPr firstRow="1" bandRow="1">
                <a:tableStyleId>{2D5ABB26-0587-4C30-8999-92F81FD0307C}</a:tableStyleId>
              </a:tblPr>
              <a:tblGrid>
                <a:gridCol w="2590800"/>
                <a:gridCol w="2533824"/>
                <a:gridCol w="2647776"/>
              </a:tblGrid>
              <a:tr h="655637">
                <a:tc>
                  <a:txBody>
                    <a:bodyPr/>
                    <a:lstStyle/>
                    <a:p>
                      <a:pPr marL="748030" algn="ctr">
                        <a:lnSpc>
                          <a:spcPct val="100000"/>
                        </a:lnSpc>
                        <a:spcBef>
                          <a:spcPts val="135"/>
                        </a:spcBef>
                      </a:pPr>
                      <a:r>
                        <a:rPr sz="2800" spc="-5" dirty="0">
                          <a:latin typeface="DFKai-SB" charset="0"/>
                          <a:ea typeface="DFKai-SB" charset="0"/>
                          <a:cs typeface="DFKai-SB" charset="0"/>
                        </a:rPr>
                        <a:t>發生源</a:t>
                      </a:r>
                      <a:endParaRPr sz="2800" dirty="0">
                        <a:latin typeface="DFKai-SB" charset="0"/>
                        <a:ea typeface="DFKai-SB" charset="0"/>
                        <a:cs typeface="DFKai-SB" charset="0"/>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135"/>
                        </a:spcBef>
                      </a:pPr>
                      <a:r>
                        <a:rPr sz="2800" spc="-5" dirty="0">
                          <a:latin typeface="DFKai-SB" charset="0"/>
                          <a:ea typeface="DFKai-SB" charset="0"/>
                          <a:cs typeface="DFKai-SB" charset="0"/>
                        </a:rPr>
                        <a:t>環境</a:t>
                      </a:r>
                      <a:endParaRPr sz="2800" dirty="0">
                        <a:latin typeface="DFKai-SB" charset="0"/>
                        <a:ea typeface="DFKai-SB" charset="0"/>
                        <a:cs typeface="DFKai-SB" charset="0"/>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5715" algn="ctr">
                        <a:lnSpc>
                          <a:spcPct val="100000"/>
                        </a:lnSpc>
                        <a:spcBef>
                          <a:spcPts val="135"/>
                        </a:spcBef>
                      </a:pPr>
                      <a:r>
                        <a:rPr sz="2800" spc="-5" dirty="0">
                          <a:latin typeface="DFKai-SB" charset="0"/>
                          <a:ea typeface="DFKai-SB" charset="0"/>
                          <a:cs typeface="DFKai-SB" charset="0"/>
                        </a:rPr>
                        <a:t>受體</a:t>
                      </a:r>
                      <a:endParaRPr sz="2800">
                        <a:latin typeface="DFKai-SB" charset="0"/>
                        <a:ea typeface="DFKai-SB" charset="0"/>
                        <a:cs typeface="DFKai-SB" charset="0"/>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r>
              <a:tr h="2057400">
                <a:tc>
                  <a:txBody>
                    <a:bodyPr/>
                    <a:lstStyle/>
                    <a:p>
                      <a:pPr marL="76835" algn="ctr">
                        <a:lnSpc>
                          <a:spcPct val="100000"/>
                        </a:lnSpc>
                        <a:spcBef>
                          <a:spcPts val="195"/>
                        </a:spcBef>
                      </a:pPr>
                      <a:r>
                        <a:rPr sz="2800" spc="-5" dirty="0">
                          <a:latin typeface="DFKai-SB" charset="0"/>
                          <a:ea typeface="DFKai-SB" charset="0"/>
                          <a:cs typeface="DFKai-SB" charset="0"/>
                        </a:rPr>
                        <a:t>工程控制</a:t>
                      </a:r>
                      <a:endParaRPr sz="2800" dirty="0">
                        <a:latin typeface="DFKai-SB" charset="0"/>
                        <a:ea typeface="DFKai-SB" charset="0"/>
                        <a:cs typeface="DFKai-SB" charset="0"/>
                      </a:endParaRPr>
                    </a:p>
                    <a:p>
                      <a:pPr marL="76835" algn="ctr">
                        <a:lnSpc>
                          <a:spcPct val="100000"/>
                        </a:lnSpc>
                        <a:spcBef>
                          <a:spcPts val="670"/>
                        </a:spcBef>
                      </a:pPr>
                      <a:r>
                        <a:rPr sz="2800" spc="-5" dirty="0">
                          <a:latin typeface="DFKai-SB" charset="0"/>
                          <a:ea typeface="DFKai-SB" charset="0"/>
                          <a:cs typeface="DFKai-SB" charset="0"/>
                        </a:rPr>
                        <a:t>作業管理</a:t>
                      </a:r>
                      <a:endParaRPr sz="2800" dirty="0">
                        <a:latin typeface="DFKai-SB" charset="0"/>
                        <a:ea typeface="DFKai-SB" charset="0"/>
                        <a:cs typeface="DFKai-SB" charset="0"/>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5090" marR="354330" algn="ctr">
                        <a:lnSpc>
                          <a:spcPct val="100000"/>
                        </a:lnSpc>
                        <a:spcBef>
                          <a:spcPts val="195"/>
                        </a:spcBef>
                      </a:pPr>
                      <a:r>
                        <a:rPr sz="2800" dirty="0" smtClean="0">
                          <a:latin typeface="DFKai-SB" charset="0"/>
                          <a:ea typeface="DFKai-SB" charset="0"/>
                          <a:cs typeface="DFKai-SB" charset="0"/>
                        </a:rPr>
                        <a:t>環境監測與管</a:t>
                      </a:r>
                      <a:r>
                        <a:rPr sz="2800" spc="-5" dirty="0" smtClean="0">
                          <a:latin typeface="DFKai-SB" charset="0"/>
                          <a:ea typeface="DFKai-SB" charset="0"/>
                          <a:cs typeface="DFKai-SB" charset="0"/>
                        </a:rPr>
                        <a:t>理</a:t>
                      </a:r>
                      <a:endParaRPr sz="2800" dirty="0">
                        <a:latin typeface="DFKai-SB" charset="0"/>
                        <a:ea typeface="DFKai-SB" charset="0"/>
                        <a:cs typeface="DFKai-SB"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84455" algn="ctr">
                        <a:lnSpc>
                          <a:spcPct val="100000"/>
                        </a:lnSpc>
                        <a:spcBef>
                          <a:spcPts val="195"/>
                        </a:spcBef>
                      </a:pPr>
                      <a:r>
                        <a:rPr sz="2800" spc="-5" dirty="0" smtClean="0">
                          <a:latin typeface="DFKai-SB" charset="0"/>
                          <a:ea typeface="DFKai-SB" charset="0"/>
                          <a:cs typeface="DFKai-SB" charset="0"/>
                        </a:rPr>
                        <a:t>個人防護</a:t>
                      </a:r>
                      <a:endParaRPr lang="en-US" sz="2800" spc="-5" dirty="0" smtClean="0">
                        <a:latin typeface="DFKai-SB" charset="0"/>
                        <a:ea typeface="DFKai-SB" charset="0"/>
                        <a:cs typeface="DFKai-SB" charset="0"/>
                      </a:endParaRPr>
                    </a:p>
                    <a:p>
                      <a:pPr marL="84455" algn="ctr">
                        <a:lnSpc>
                          <a:spcPct val="100000"/>
                        </a:lnSpc>
                        <a:spcBef>
                          <a:spcPts val="195"/>
                        </a:spcBef>
                      </a:pPr>
                      <a:r>
                        <a:rPr lang="zh-TW" altLang="en-US" sz="2800" dirty="0" smtClean="0">
                          <a:latin typeface="DFKai-SB" charset="0"/>
                          <a:ea typeface="DFKai-SB" charset="0"/>
                          <a:cs typeface="DFKai-SB" charset="0"/>
                        </a:rPr>
                        <a:t>行政管理</a:t>
                      </a:r>
                    </a:p>
                    <a:p>
                      <a:pPr marL="84455" algn="ctr">
                        <a:lnSpc>
                          <a:spcPct val="100000"/>
                        </a:lnSpc>
                        <a:spcBef>
                          <a:spcPts val="195"/>
                        </a:spcBef>
                      </a:pPr>
                      <a:r>
                        <a:rPr lang="zh-TW" altLang="en-US" sz="2800" dirty="0" smtClean="0">
                          <a:latin typeface="DFKai-SB" charset="0"/>
                          <a:ea typeface="DFKai-SB" charset="0"/>
                          <a:cs typeface="DFKai-SB" charset="0"/>
                        </a:rPr>
                        <a:t>健康管理</a:t>
                      </a:r>
                      <a:endParaRPr sz="2800" dirty="0">
                        <a:latin typeface="DFKai-SB" charset="0"/>
                        <a:ea typeface="DFKai-SB" charset="0"/>
                        <a:cs typeface="DFKai-SB" charset="0"/>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6" name="投影片編號版面配置區 5"/>
          <p:cNvSpPr>
            <a:spLocks noGrp="1"/>
          </p:cNvSpPr>
          <p:nvPr>
            <p:ph type="sldNum" sz="quarter" idx="12"/>
          </p:nvPr>
        </p:nvSpPr>
        <p:spPr/>
        <p:txBody>
          <a:bodyPr/>
          <a:lstStyle/>
          <a:p>
            <a:fld id="{A36E6B7E-3405-4ABC-8F0A-11CAAA034E4E}" type="slidenum">
              <a:rPr lang="zh-TW" altLang="en-US" smtClean="0"/>
              <a:pPr/>
              <a:t>53</a:t>
            </a:fld>
            <a:endParaRPr lang="zh-TW" altLang="en-US" dirty="0"/>
          </a:p>
        </p:txBody>
      </p:sp>
    </p:spTree>
    <p:extLst>
      <p:ext uri="{BB962C8B-B14F-4D97-AF65-F5344CB8AC3E}">
        <p14:creationId xmlns:p14="http://schemas.microsoft.com/office/powerpoint/2010/main" val="2486772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695" rIns="0" bIns="0" rtlCol="0">
            <a:spAutoFit/>
          </a:bodyPr>
          <a:lstStyle/>
          <a:p>
            <a:pPr marL="154940">
              <a:lnSpc>
                <a:spcPct val="100000"/>
              </a:lnSpc>
            </a:pPr>
            <a:r>
              <a:rPr dirty="0"/>
              <a:t>化學危害暴露的控制</a:t>
            </a:r>
            <a:r>
              <a:rPr dirty="0">
                <a:latin typeface="Times New Roman"/>
                <a:cs typeface="Times New Roman"/>
              </a:rPr>
              <a:t>-</a:t>
            </a:r>
            <a:r>
              <a:rPr dirty="0"/>
              <a:t>個人防護</a:t>
            </a:r>
          </a:p>
        </p:txBody>
      </p:sp>
      <p:sp>
        <p:nvSpPr>
          <p:cNvPr id="3" name="object 3"/>
          <p:cNvSpPr txBox="1"/>
          <p:nvPr/>
        </p:nvSpPr>
        <p:spPr>
          <a:xfrm>
            <a:off x="764540" y="2012696"/>
            <a:ext cx="7593674" cy="3034164"/>
          </a:xfrm>
          <a:prstGeom prst="rect">
            <a:avLst/>
          </a:prstGeom>
        </p:spPr>
        <p:txBody>
          <a:bodyPr vert="horz" wrap="square" lIns="0" tIns="0" rIns="0" bIns="0" rtlCol="0">
            <a:spAutoFit/>
          </a:bodyPr>
          <a:lstStyle/>
          <a:p>
            <a:pPr marL="12700">
              <a:lnSpc>
                <a:spcPct val="100000"/>
              </a:lnSpc>
              <a:tabLst>
                <a:tab pos="354965" algn="l"/>
              </a:tabLst>
            </a:pPr>
            <a:r>
              <a:rPr sz="2800" spc="-5" dirty="0">
                <a:latin typeface="Times New Roman"/>
                <a:cs typeface="Times New Roman"/>
              </a:rPr>
              <a:t>•	</a:t>
            </a:r>
            <a:r>
              <a:rPr sz="2800" spc="-5" dirty="0">
                <a:latin typeface="標楷體" pitchFamily="65" charset="-120"/>
                <a:ea typeface="標楷體" pitchFamily="65" charset="-120"/>
                <a:cs typeface="PMingLiU"/>
              </a:rPr>
              <a:t>個人防護設備是暴露控制的最後一道防線</a:t>
            </a:r>
            <a:endParaRPr sz="2800" dirty="0">
              <a:latin typeface="標楷體" pitchFamily="65" charset="-120"/>
              <a:ea typeface="標楷體" pitchFamily="65" charset="-120"/>
              <a:cs typeface="PMingLiU"/>
            </a:endParaRPr>
          </a:p>
          <a:p>
            <a:pPr marL="12700">
              <a:lnSpc>
                <a:spcPct val="100000"/>
              </a:lnSpc>
              <a:spcBef>
                <a:spcPts val="670"/>
              </a:spcBef>
              <a:tabLst>
                <a:tab pos="354965" algn="l"/>
              </a:tabLst>
            </a:pPr>
            <a:r>
              <a:rPr lang="bg-BG" altLang="zh-TW" sz="2800" spc="-5" dirty="0">
                <a:latin typeface="Times New Roman"/>
                <a:cs typeface="Times New Roman"/>
              </a:rPr>
              <a:t>•	</a:t>
            </a:r>
            <a:r>
              <a:rPr sz="2800" spc="-5" dirty="0" smtClean="0">
                <a:latin typeface="標楷體" pitchFamily="65" charset="-120"/>
                <a:ea typeface="標楷體" pitchFamily="65" charset="-120"/>
                <a:cs typeface="PMingLiU"/>
              </a:rPr>
              <a:t>使用個人防護設備需要慎重考慮下列事項</a:t>
            </a:r>
            <a:endParaRPr sz="2800" dirty="0">
              <a:latin typeface="標楷體" pitchFamily="65" charset="-120"/>
              <a:ea typeface="標楷體" pitchFamily="65" charset="-120"/>
              <a:cs typeface="PMingLiU"/>
            </a:endParaRPr>
          </a:p>
          <a:p>
            <a:pPr marL="365760">
              <a:lnSpc>
                <a:spcPct val="100000"/>
              </a:lnSpc>
              <a:spcBef>
                <a:spcPts val="670"/>
              </a:spcBef>
              <a:tabLst>
                <a:tab pos="926465" algn="l"/>
              </a:tabLst>
            </a:pPr>
            <a:r>
              <a:rPr sz="2800" dirty="0">
                <a:latin typeface="標楷體" pitchFamily="65" charset="-120"/>
                <a:ea typeface="標楷體" pitchFamily="65" charset="-120"/>
                <a:cs typeface="Times New Roman"/>
              </a:rPr>
              <a:t>1.	</a:t>
            </a:r>
            <a:r>
              <a:rPr sz="2800" spc="-5" dirty="0">
                <a:latin typeface="標楷體" pitchFamily="65" charset="-120"/>
                <a:ea typeface="標楷體" pitchFamily="65" charset="-120"/>
                <a:cs typeface="PMingLiU"/>
              </a:rPr>
              <a:t>選擇適當的個人防護設備</a:t>
            </a:r>
            <a:endParaRPr sz="2800" dirty="0">
              <a:latin typeface="標楷體" pitchFamily="65" charset="-120"/>
              <a:ea typeface="標楷體" pitchFamily="65" charset="-120"/>
              <a:cs typeface="PMingLiU"/>
            </a:endParaRPr>
          </a:p>
          <a:p>
            <a:pPr marL="365760">
              <a:lnSpc>
                <a:spcPct val="100000"/>
              </a:lnSpc>
              <a:spcBef>
                <a:spcPts val="670"/>
              </a:spcBef>
              <a:tabLst>
                <a:tab pos="926465" algn="l"/>
              </a:tabLst>
            </a:pPr>
            <a:r>
              <a:rPr sz="2800" dirty="0">
                <a:latin typeface="標楷體" pitchFamily="65" charset="-120"/>
                <a:ea typeface="標楷體" pitchFamily="65" charset="-120"/>
                <a:cs typeface="Times New Roman"/>
              </a:rPr>
              <a:t>2.	</a:t>
            </a:r>
            <a:r>
              <a:rPr sz="2800" spc="-5" dirty="0">
                <a:latin typeface="標楷體" pitchFamily="65" charset="-120"/>
                <a:ea typeface="標楷體" pitchFamily="65" charset="-120"/>
                <a:cs typeface="PMingLiU"/>
              </a:rPr>
              <a:t>教育訓練使用者</a:t>
            </a:r>
            <a:endParaRPr sz="2800" dirty="0">
              <a:latin typeface="標楷體" pitchFamily="65" charset="-120"/>
              <a:ea typeface="標楷體" pitchFamily="65" charset="-120"/>
              <a:cs typeface="PMingLiU"/>
            </a:endParaRPr>
          </a:p>
          <a:p>
            <a:pPr marL="365760">
              <a:lnSpc>
                <a:spcPct val="100000"/>
              </a:lnSpc>
              <a:spcBef>
                <a:spcPts val="670"/>
              </a:spcBef>
              <a:tabLst>
                <a:tab pos="926465" algn="l"/>
              </a:tabLst>
            </a:pPr>
            <a:r>
              <a:rPr sz="2800" dirty="0">
                <a:latin typeface="標楷體" pitchFamily="65" charset="-120"/>
                <a:ea typeface="標楷體" pitchFamily="65" charset="-120"/>
                <a:cs typeface="Times New Roman"/>
              </a:rPr>
              <a:t>3.	</a:t>
            </a:r>
            <a:r>
              <a:rPr sz="2800" spc="-5" dirty="0">
                <a:latin typeface="標楷體" pitchFamily="65" charset="-120"/>
                <a:ea typeface="標楷體" pitchFamily="65" charset="-120"/>
                <a:cs typeface="PMingLiU"/>
              </a:rPr>
              <a:t>清潔檢查保養維修</a:t>
            </a:r>
            <a:endParaRPr sz="2800" dirty="0">
              <a:latin typeface="標楷體" pitchFamily="65" charset="-120"/>
              <a:ea typeface="標楷體" pitchFamily="65" charset="-120"/>
              <a:cs typeface="PMingLiU"/>
            </a:endParaRPr>
          </a:p>
          <a:p>
            <a:pPr marL="365760">
              <a:lnSpc>
                <a:spcPct val="100000"/>
              </a:lnSpc>
              <a:spcBef>
                <a:spcPts val="670"/>
              </a:spcBef>
              <a:tabLst>
                <a:tab pos="926465" algn="l"/>
              </a:tabLst>
            </a:pPr>
            <a:r>
              <a:rPr sz="2800" dirty="0">
                <a:latin typeface="標楷體" pitchFamily="65" charset="-120"/>
                <a:ea typeface="標楷體" pitchFamily="65" charset="-120"/>
                <a:cs typeface="Times New Roman"/>
              </a:rPr>
              <a:t>4</a:t>
            </a:r>
            <a:r>
              <a:rPr sz="2800" spc="-5" dirty="0">
                <a:latin typeface="標楷體" pitchFamily="65" charset="-120"/>
                <a:ea typeface="標楷體" pitchFamily="65" charset="-120"/>
                <a:cs typeface="Times New Roman"/>
              </a:rPr>
              <a:t>.</a:t>
            </a:r>
            <a:r>
              <a:rPr sz="2800" dirty="0">
                <a:latin typeface="標楷體" pitchFamily="65" charset="-120"/>
                <a:ea typeface="標楷體" pitchFamily="65" charset="-120"/>
                <a:cs typeface="Times New Roman"/>
              </a:rPr>
              <a:t>	</a:t>
            </a:r>
            <a:r>
              <a:rPr sz="2800" spc="-5" dirty="0">
                <a:latin typeface="標楷體" pitchFamily="65" charset="-120"/>
                <a:ea typeface="標楷體" pitchFamily="65" charset="-120"/>
                <a:cs typeface="PMingLiU"/>
              </a:rPr>
              <a:t>適當的貯存個人防護設備在無污染</a:t>
            </a:r>
            <a:r>
              <a:rPr sz="2800" spc="0" dirty="0">
                <a:latin typeface="標楷體" pitchFamily="65" charset="-120"/>
                <a:ea typeface="標楷體" pitchFamily="65" charset="-120"/>
                <a:cs typeface="PMingLiU"/>
              </a:rPr>
              <a:t>地</a:t>
            </a:r>
            <a:r>
              <a:rPr sz="2800" spc="-5" dirty="0">
                <a:latin typeface="標楷體" pitchFamily="65" charset="-120"/>
                <a:ea typeface="標楷體" pitchFamily="65" charset="-120"/>
                <a:cs typeface="PMingLiU"/>
              </a:rPr>
              <a:t>區</a:t>
            </a:r>
            <a:endParaRPr sz="2800" dirty="0">
              <a:latin typeface="標楷體" pitchFamily="65" charset="-120"/>
              <a:ea typeface="標楷體" pitchFamily="65" charset="-120"/>
              <a:cs typeface="PMingLiU"/>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54</a:t>
            </a:fld>
            <a:endParaRPr lang="zh-TW" altLang="en-US" dirty="0"/>
          </a:p>
        </p:txBody>
      </p:sp>
    </p:spTree>
    <p:extLst>
      <p:ext uri="{BB962C8B-B14F-4D97-AF65-F5344CB8AC3E}">
        <p14:creationId xmlns:p14="http://schemas.microsoft.com/office/powerpoint/2010/main" val="955918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3600" dirty="0"/>
              <a:t>由「暴露」到「生物效應」的產生</a:t>
            </a:r>
          </a:p>
        </p:txBody>
      </p:sp>
      <p:sp>
        <p:nvSpPr>
          <p:cNvPr id="9" name="內容版面配置區 8"/>
          <p:cNvSpPr>
            <a:spLocks noGrp="1"/>
          </p:cNvSpPr>
          <p:nvPr>
            <p:ph idx="1"/>
          </p:nvPr>
        </p:nvSpPr>
        <p:spPr>
          <a:xfrm>
            <a:off x="428596" y="1357298"/>
            <a:ext cx="8229600" cy="4525963"/>
          </a:xfrm>
        </p:spPr>
        <p:txBody>
          <a:bodyPr/>
          <a:lstStyle/>
          <a:p>
            <a:pPr marL="12700">
              <a:lnSpc>
                <a:spcPct val="100000"/>
              </a:lnSpc>
              <a:tabLst>
                <a:tab pos="354965" algn="l"/>
              </a:tabLst>
            </a:pPr>
            <a:r>
              <a:rPr lang="zh-TW" altLang="en-US" sz="2800" spc="-5" dirty="0" smtClean="0">
                <a:latin typeface="PMingLiU"/>
                <a:cs typeface="PMingLiU"/>
              </a:rPr>
              <a:t>「</a:t>
            </a:r>
            <a:r>
              <a:rPr lang="zh-TW" altLang="en-US" sz="2800" spc="-70" dirty="0" smtClean="0">
                <a:latin typeface="PMingLiU"/>
                <a:cs typeface="PMingLiU"/>
              </a:rPr>
              <a:t> </a:t>
            </a:r>
            <a:r>
              <a:rPr lang="zh-TW" altLang="en-US" sz="2800" spc="-5" dirty="0" smtClean="0">
                <a:latin typeface="PMingLiU"/>
                <a:cs typeface="PMingLiU"/>
              </a:rPr>
              <a:t>有</a:t>
            </a:r>
            <a:r>
              <a:rPr lang="zh-TW" altLang="en-US" sz="2800" spc="-55" dirty="0" smtClean="0">
                <a:latin typeface="PMingLiU"/>
                <a:cs typeface="PMingLiU"/>
              </a:rPr>
              <a:t> </a:t>
            </a:r>
            <a:r>
              <a:rPr lang="zh-TW" altLang="en-US" sz="2800" spc="-5" dirty="0" smtClean="0">
                <a:latin typeface="PMingLiU"/>
                <a:cs typeface="PMingLiU"/>
              </a:rPr>
              <a:t>害</a:t>
            </a:r>
            <a:r>
              <a:rPr lang="zh-TW" altLang="en-US" sz="2800" spc="-55" dirty="0" smtClean="0">
                <a:latin typeface="PMingLiU"/>
                <a:cs typeface="PMingLiU"/>
              </a:rPr>
              <a:t> </a:t>
            </a:r>
            <a:r>
              <a:rPr lang="zh-TW" altLang="en-US" sz="2800" spc="-5" dirty="0" smtClean="0">
                <a:latin typeface="PMingLiU"/>
                <a:cs typeface="PMingLiU"/>
              </a:rPr>
              <a:t>物</a:t>
            </a:r>
            <a:r>
              <a:rPr lang="zh-TW" altLang="en-US" sz="2800" spc="-70" dirty="0" smtClean="0">
                <a:latin typeface="PMingLiU"/>
                <a:cs typeface="PMingLiU"/>
              </a:rPr>
              <a:t> </a:t>
            </a:r>
            <a:r>
              <a:rPr lang="zh-TW" altLang="en-US" sz="2800" spc="-5" dirty="0" smtClean="0">
                <a:latin typeface="PMingLiU"/>
                <a:cs typeface="PMingLiU"/>
              </a:rPr>
              <a:t>」</a:t>
            </a:r>
            <a:r>
              <a:rPr lang="zh-TW" altLang="en-US" sz="2800" spc="-55" dirty="0" smtClean="0">
                <a:latin typeface="PMingLiU"/>
                <a:cs typeface="PMingLiU"/>
              </a:rPr>
              <a:t> </a:t>
            </a:r>
            <a:r>
              <a:rPr lang="zh-TW" altLang="en-US" sz="2800" spc="-5" dirty="0" smtClean="0">
                <a:latin typeface="PMingLiU"/>
                <a:cs typeface="PMingLiU"/>
              </a:rPr>
              <a:t>在</a:t>
            </a:r>
            <a:r>
              <a:rPr lang="zh-TW" altLang="en-US" sz="2800" spc="-55" dirty="0" smtClean="0">
                <a:latin typeface="PMingLiU"/>
                <a:cs typeface="PMingLiU"/>
              </a:rPr>
              <a:t> </a:t>
            </a:r>
            <a:r>
              <a:rPr lang="zh-TW" altLang="en-US" sz="2800" spc="-5" dirty="0" smtClean="0">
                <a:latin typeface="PMingLiU"/>
                <a:cs typeface="PMingLiU"/>
              </a:rPr>
              <a:t>人</a:t>
            </a:r>
            <a:r>
              <a:rPr lang="zh-TW" altLang="en-US" sz="2800" spc="-70" dirty="0" smtClean="0">
                <a:latin typeface="PMingLiU"/>
                <a:cs typeface="PMingLiU"/>
              </a:rPr>
              <a:t> </a:t>
            </a:r>
            <a:r>
              <a:rPr lang="zh-TW" altLang="en-US" sz="2800" spc="-5" dirty="0" smtClean="0">
                <a:latin typeface="PMingLiU"/>
                <a:cs typeface="PMingLiU"/>
              </a:rPr>
              <a:t>體</a:t>
            </a:r>
            <a:r>
              <a:rPr lang="zh-TW" altLang="en-US" sz="2800" spc="-55" dirty="0" smtClean="0">
                <a:latin typeface="PMingLiU"/>
                <a:cs typeface="PMingLiU"/>
              </a:rPr>
              <a:t> </a:t>
            </a:r>
            <a:r>
              <a:rPr lang="zh-TW" altLang="en-US" sz="2800" spc="-5" dirty="0" smtClean="0">
                <a:latin typeface="PMingLiU"/>
                <a:cs typeface="PMingLiU"/>
              </a:rPr>
              <a:t>與</a:t>
            </a:r>
            <a:r>
              <a:rPr lang="zh-TW" altLang="en-US" sz="2800" spc="-55" dirty="0" smtClean="0">
                <a:latin typeface="PMingLiU"/>
                <a:cs typeface="PMingLiU"/>
              </a:rPr>
              <a:t> </a:t>
            </a:r>
            <a:r>
              <a:rPr lang="zh-TW" altLang="en-US" sz="2800" spc="-5" dirty="0" smtClean="0">
                <a:latin typeface="PMingLiU"/>
                <a:cs typeface="PMingLiU"/>
              </a:rPr>
              <a:t>環</a:t>
            </a:r>
            <a:r>
              <a:rPr lang="zh-TW" altLang="en-US" sz="2800" spc="-70" dirty="0" smtClean="0">
                <a:latin typeface="PMingLiU"/>
                <a:cs typeface="PMingLiU"/>
              </a:rPr>
              <a:t> </a:t>
            </a:r>
            <a:r>
              <a:rPr lang="zh-TW" altLang="en-US" sz="2800" spc="-5" dirty="0" smtClean="0">
                <a:latin typeface="PMingLiU"/>
                <a:cs typeface="PMingLiU"/>
              </a:rPr>
              <a:t>境</a:t>
            </a:r>
            <a:r>
              <a:rPr lang="zh-TW" altLang="en-US" sz="2800" spc="-55" dirty="0" smtClean="0">
                <a:latin typeface="PMingLiU"/>
                <a:cs typeface="PMingLiU"/>
              </a:rPr>
              <a:t> </a:t>
            </a:r>
            <a:r>
              <a:rPr lang="zh-TW" altLang="en-US" sz="2800" spc="-5" dirty="0" smtClean="0">
                <a:latin typeface="PMingLiU"/>
                <a:cs typeface="PMingLiU"/>
              </a:rPr>
              <a:t>的</a:t>
            </a:r>
            <a:r>
              <a:rPr lang="zh-TW" altLang="en-US" sz="2800" spc="-55" dirty="0" smtClean="0">
                <a:latin typeface="PMingLiU"/>
                <a:cs typeface="PMingLiU"/>
              </a:rPr>
              <a:t> </a:t>
            </a:r>
            <a:r>
              <a:rPr lang="zh-TW" altLang="en-US" sz="2800" spc="-5" dirty="0" smtClean="0">
                <a:latin typeface="PMingLiU"/>
                <a:cs typeface="PMingLiU"/>
              </a:rPr>
              <a:t>交</a:t>
            </a:r>
            <a:r>
              <a:rPr lang="zh-TW" altLang="en-US" sz="2800" spc="-70" dirty="0" smtClean="0">
                <a:latin typeface="PMingLiU"/>
                <a:cs typeface="PMingLiU"/>
              </a:rPr>
              <a:t> </a:t>
            </a:r>
            <a:r>
              <a:rPr lang="zh-TW" altLang="en-US" sz="2800" spc="-5" dirty="0" smtClean="0">
                <a:latin typeface="PMingLiU"/>
                <a:cs typeface="PMingLiU"/>
              </a:rPr>
              <a:t>界</a:t>
            </a:r>
            <a:r>
              <a:rPr lang="zh-TW" altLang="en-US" sz="2800" spc="-55" dirty="0" smtClean="0">
                <a:latin typeface="PMingLiU"/>
                <a:cs typeface="PMingLiU"/>
              </a:rPr>
              <a:t> </a:t>
            </a:r>
            <a:r>
              <a:rPr lang="zh-TW" altLang="en-US" sz="2800" spc="-5" dirty="0" smtClean="0">
                <a:latin typeface="PMingLiU"/>
                <a:cs typeface="PMingLiU"/>
              </a:rPr>
              <a:t>面</a:t>
            </a:r>
            <a:endParaRPr lang="zh-TW" altLang="en-US" sz="2800" dirty="0" smtClean="0">
              <a:latin typeface="PMingLiU"/>
              <a:cs typeface="PMingLiU"/>
            </a:endParaRPr>
          </a:p>
          <a:p>
            <a:pPr marL="354965" marR="5080" algn="just">
              <a:lnSpc>
                <a:spcPct val="100000"/>
              </a:lnSpc>
              <a:spcBef>
                <a:spcPts val="20"/>
              </a:spcBef>
            </a:pPr>
            <a:r>
              <a:rPr lang="zh-TW" altLang="en-US" sz="2800" spc="30" dirty="0" smtClean="0">
                <a:latin typeface="PMingLiU"/>
                <a:cs typeface="PMingLiU"/>
              </a:rPr>
              <a:t>（</a:t>
            </a:r>
            <a:r>
              <a:rPr lang="en-US" sz="2800" spc="30" dirty="0" smtClean="0">
                <a:latin typeface="Tahoma"/>
                <a:cs typeface="Tahoma"/>
              </a:rPr>
              <a:t>boundaries</a:t>
            </a:r>
            <a:r>
              <a:rPr lang="en-US" sz="2800" spc="30" dirty="0" smtClean="0">
                <a:latin typeface="PMingLiU"/>
                <a:cs typeface="PMingLiU"/>
              </a:rPr>
              <a:t>）</a:t>
            </a:r>
            <a:r>
              <a:rPr lang="zh-TW" altLang="en-US" sz="2800" spc="30" dirty="0" smtClean="0">
                <a:latin typeface="PMingLiU"/>
                <a:cs typeface="PMingLiU"/>
              </a:rPr>
              <a:t>出現。以</a:t>
            </a:r>
            <a:r>
              <a:rPr lang="en-US" sz="2800" spc="30" dirty="0" smtClean="0">
                <a:latin typeface="Tahoma"/>
                <a:cs typeface="Tahoma"/>
              </a:rPr>
              <a:t>intake </a:t>
            </a:r>
            <a:r>
              <a:rPr lang="zh-TW" altLang="en-US" sz="2800" spc="15" dirty="0" smtClean="0">
                <a:latin typeface="PMingLiU"/>
                <a:cs typeface="PMingLiU"/>
              </a:rPr>
              <a:t>或</a:t>
            </a:r>
            <a:r>
              <a:rPr lang="en-US" sz="2800" spc="15" dirty="0" smtClean="0">
                <a:latin typeface="Tahoma"/>
                <a:cs typeface="Tahoma"/>
              </a:rPr>
              <a:t>uptake</a:t>
            </a:r>
            <a:r>
              <a:rPr lang="zh-TW" altLang="en-US" sz="2800" spc="50" dirty="0" smtClean="0">
                <a:latin typeface="PMingLiU"/>
                <a:cs typeface="PMingLiU"/>
              </a:rPr>
              <a:t>誇越界面真正進入人體，使有害物的部分</a:t>
            </a:r>
            <a:r>
              <a:rPr lang="zh-TW" altLang="en-US" sz="2800" spc="55" dirty="0" smtClean="0">
                <a:latin typeface="PMingLiU"/>
                <a:cs typeface="PMingLiU"/>
              </a:rPr>
              <a:t>量（孰稱的內劑量，</a:t>
            </a:r>
            <a:r>
              <a:rPr lang="en-US" sz="2800" spc="55" dirty="0" smtClean="0">
                <a:latin typeface="Tahoma"/>
                <a:cs typeface="Tahoma"/>
              </a:rPr>
              <a:t>internal </a:t>
            </a:r>
            <a:r>
              <a:rPr lang="en-US" sz="2800" spc="45" dirty="0" smtClean="0">
                <a:latin typeface="Tahoma"/>
                <a:cs typeface="Tahoma"/>
              </a:rPr>
              <a:t>dose</a:t>
            </a:r>
            <a:r>
              <a:rPr lang="en-US" sz="2800" spc="45" dirty="0" smtClean="0">
                <a:latin typeface="PMingLiU"/>
                <a:cs typeface="PMingLiU"/>
              </a:rPr>
              <a:t>）</a:t>
            </a:r>
            <a:r>
              <a:rPr lang="zh-TW" altLang="en-US" sz="2800" spc="45" dirty="0" smtClean="0">
                <a:latin typeface="PMingLiU"/>
                <a:cs typeface="PMingLiU"/>
              </a:rPr>
              <a:t>在體</a:t>
            </a:r>
            <a:r>
              <a:rPr lang="zh-TW" altLang="en-US" sz="2800" spc="40" dirty="0" smtClean="0">
                <a:latin typeface="PMingLiU"/>
                <a:cs typeface="PMingLiU"/>
              </a:rPr>
              <a:t>內的主要作用處（</a:t>
            </a:r>
            <a:r>
              <a:rPr lang="en-US" sz="2800" spc="40" dirty="0" smtClean="0">
                <a:latin typeface="Tahoma"/>
                <a:cs typeface="Tahoma"/>
              </a:rPr>
              <a:t>site </a:t>
            </a:r>
            <a:r>
              <a:rPr lang="en-US" sz="2800" dirty="0" smtClean="0">
                <a:latin typeface="Tahoma"/>
                <a:cs typeface="Tahoma"/>
              </a:rPr>
              <a:t>of </a:t>
            </a:r>
            <a:r>
              <a:rPr lang="en-US" sz="2800" spc="15" dirty="0" smtClean="0">
                <a:latin typeface="Tahoma"/>
                <a:cs typeface="Tahoma"/>
              </a:rPr>
              <a:t>action</a:t>
            </a:r>
            <a:r>
              <a:rPr lang="en-US" sz="2800" spc="15" dirty="0" smtClean="0">
                <a:latin typeface="PMingLiU"/>
                <a:cs typeface="PMingLiU"/>
              </a:rPr>
              <a:t>）</a:t>
            </a:r>
            <a:r>
              <a:rPr lang="zh-TW" altLang="en-US" sz="2800" spc="15" dirty="0" smtClean="0">
                <a:latin typeface="PMingLiU"/>
                <a:cs typeface="PMingLiU"/>
              </a:rPr>
              <a:t>造成效</a:t>
            </a:r>
            <a:r>
              <a:rPr lang="zh-TW" altLang="en-US" sz="2800" spc="-5" dirty="0" smtClean="0">
                <a:latin typeface="PMingLiU"/>
                <a:cs typeface="PMingLiU"/>
              </a:rPr>
              <a:t>應</a:t>
            </a:r>
            <a:r>
              <a:rPr lang="en-US" altLang="zh-TW" sz="2800" spc="-5" dirty="0" smtClean="0">
                <a:latin typeface="Tahoma"/>
                <a:cs typeface="Tahoma"/>
              </a:rPr>
              <a:t>(</a:t>
            </a:r>
            <a:r>
              <a:rPr lang="en-US" sz="2800" spc="-5" dirty="0" smtClean="0">
                <a:latin typeface="Tahoma"/>
                <a:cs typeface="Tahoma"/>
              </a:rPr>
              <a:t>effects)</a:t>
            </a:r>
            <a:r>
              <a:rPr lang="en-US" sz="2800" spc="-5" dirty="0" smtClean="0">
                <a:latin typeface="PMingLiU"/>
                <a:cs typeface="PMingLiU"/>
              </a:rPr>
              <a:t>。</a:t>
            </a:r>
            <a:endParaRPr lang="en-US" sz="2800" dirty="0" smtClean="0">
              <a:latin typeface="PMingLiU"/>
              <a:cs typeface="PMingLiU"/>
            </a:endParaRPr>
          </a:p>
          <a:p>
            <a:endParaRPr lang="zh-TW" altLang="en-US" dirty="0"/>
          </a:p>
        </p:txBody>
      </p:sp>
      <p:grpSp>
        <p:nvGrpSpPr>
          <p:cNvPr id="3" name="群組 2"/>
          <p:cNvGrpSpPr/>
          <p:nvPr/>
        </p:nvGrpSpPr>
        <p:grpSpPr>
          <a:xfrm>
            <a:off x="2546985" y="3789040"/>
            <a:ext cx="4050029" cy="2614398"/>
            <a:chOff x="4114800" y="3886200"/>
            <a:chExt cx="4050029" cy="2614398"/>
          </a:xfrm>
        </p:grpSpPr>
        <p:sp>
          <p:nvSpPr>
            <p:cNvPr id="4" name="object 4"/>
            <p:cNvSpPr txBox="1"/>
            <p:nvPr/>
          </p:nvSpPr>
          <p:spPr>
            <a:xfrm>
              <a:off x="5486400" y="3886200"/>
              <a:ext cx="1284605" cy="404598"/>
            </a:xfrm>
            <a:prstGeom prst="rect">
              <a:avLst/>
            </a:prstGeom>
            <a:solidFill>
              <a:srgbClr val="00CC99"/>
            </a:solidFill>
          </p:spPr>
          <p:txBody>
            <a:bodyPr vert="horz" wrap="square" lIns="0" tIns="34925" rIns="0" bIns="0" rtlCol="0">
              <a:spAutoFit/>
            </a:bodyPr>
            <a:lstStyle/>
            <a:p>
              <a:pPr marL="90805" algn="ctr">
                <a:lnSpc>
                  <a:spcPct val="100000"/>
                </a:lnSpc>
                <a:spcBef>
                  <a:spcPts val="275"/>
                </a:spcBef>
              </a:pPr>
              <a:r>
                <a:rPr sz="2400" dirty="0">
                  <a:latin typeface="Times New Roman"/>
                  <a:cs typeface="Times New Roman"/>
                </a:rPr>
                <a:t>exposure</a:t>
              </a:r>
            </a:p>
          </p:txBody>
        </p:sp>
        <p:sp>
          <p:nvSpPr>
            <p:cNvPr id="5" name="object 5"/>
            <p:cNvSpPr txBox="1"/>
            <p:nvPr/>
          </p:nvSpPr>
          <p:spPr>
            <a:xfrm>
              <a:off x="5410200" y="4419600"/>
              <a:ext cx="1470025" cy="404598"/>
            </a:xfrm>
            <a:prstGeom prst="rect">
              <a:avLst/>
            </a:prstGeom>
            <a:solidFill>
              <a:srgbClr val="CCCCFF"/>
            </a:solidFill>
          </p:spPr>
          <p:txBody>
            <a:bodyPr vert="horz" wrap="square" lIns="0" tIns="34925" rIns="0" bIns="0" rtlCol="0">
              <a:spAutoFit/>
            </a:bodyPr>
            <a:lstStyle/>
            <a:p>
              <a:pPr marL="90805" algn="ctr">
                <a:lnSpc>
                  <a:spcPct val="100000"/>
                </a:lnSpc>
                <a:spcBef>
                  <a:spcPts val="275"/>
                </a:spcBef>
              </a:pPr>
              <a:r>
                <a:rPr sz="2400" dirty="0">
                  <a:latin typeface="Times New Roman"/>
                  <a:cs typeface="Times New Roman"/>
                </a:rPr>
                <a:t>absorption</a:t>
              </a:r>
            </a:p>
          </p:txBody>
        </p:sp>
        <p:sp>
          <p:nvSpPr>
            <p:cNvPr id="6" name="object 6"/>
            <p:cNvSpPr txBox="1"/>
            <p:nvPr/>
          </p:nvSpPr>
          <p:spPr>
            <a:xfrm>
              <a:off x="4114800" y="4953000"/>
              <a:ext cx="4050029" cy="404598"/>
            </a:xfrm>
            <a:prstGeom prst="rect">
              <a:avLst/>
            </a:prstGeom>
            <a:solidFill>
              <a:srgbClr val="99CCFF"/>
            </a:solidFill>
          </p:spPr>
          <p:txBody>
            <a:bodyPr vert="horz" wrap="square" lIns="0" tIns="34925" rIns="0" bIns="0" rtlCol="0">
              <a:spAutoFit/>
            </a:bodyPr>
            <a:lstStyle/>
            <a:p>
              <a:pPr marL="90805" algn="ctr">
                <a:lnSpc>
                  <a:spcPct val="100000"/>
                </a:lnSpc>
                <a:spcBef>
                  <a:spcPts val="275"/>
                </a:spcBef>
              </a:pPr>
              <a:r>
                <a:rPr sz="2400" dirty="0">
                  <a:latin typeface="Times New Roman"/>
                  <a:cs typeface="Times New Roman"/>
                </a:rPr>
                <a:t>Distribution and</a:t>
              </a:r>
              <a:r>
                <a:rPr sz="2400" spc="-85" dirty="0">
                  <a:latin typeface="Times New Roman"/>
                  <a:cs typeface="Times New Roman"/>
                </a:rPr>
                <a:t> </a:t>
              </a:r>
              <a:r>
                <a:rPr sz="2400" spc="-5" dirty="0">
                  <a:latin typeface="Times New Roman"/>
                  <a:cs typeface="Times New Roman"/>
                </a:rPr>
                <a:t>transformation</a:t>
              </a:r>
              <a:endParaRPr sz="2400" dirty="0">
                <a:latin typeface="Times New Roman"/>
                <a:cs typeface="Times New Roman"/>
              </a:endParaRPr>
            </a:p>
          </p:txBody>
        </p:sp>
        <p:sp>
          <p:nvSpPr>
            <p:cNvPr id="7" name="object 7"/>
            <p:cNvSpPr txBox="1"/>
            <p:nvPr/>
          </p:nvSpPr>
          <p:spPr>
            <a:xfrm>
              <a:off x="4724400" y="5562600"/>
              <a:ext cx="2924175" cy="404598"/>
            </a:xfrm>
            <a:prstGeom prst="rect">
              <a:avLst/>
            </a:prstGeom>
            <a:solidFill>
              <a:srgbClr val="FFFF66"/>
            </a:solidFill>
          </p:spPr>
          <p:txBody>
            <a:bodyPr vert="horz" wrap="square" lIns="0" tIns="34925" rIns="0" bIns="0" rtlCol="0">
              <a:spAutoFit/>
            </a:bodyPr>
            <a:lstStyle/>
            <a:p>
              <a:pPr marL="90805" algn="ctr">
                <a:lnSpc>
                  <a:spcPct val="100000"/>
                </a:lnSpc>
                <a:spcBef>
                  <a:spcPts val="275"/>
                </a:spcBef>
                <a:tabLst>
                  <a:tab pos="1773555" algn="l"/>
                </a:tabLst>
              </a:pPr>
              <a:r>
                <a:rPr sz="2400" spc="-40" dirty="0">
                  <a:latin typeface="Times New Roman"/>
                  <a:cs typeface="Times New Roman"/>
                </a:rPr>
                <a:t>Target</a:t>
              </a:r>
              <a:r>
                <a:rPr sz="2400" spc="-30" dirty="0">
                  <a:latin typeface="Times New Roman"/>
                  <a:cs typeface="Times New Roman"/>
                </a:rPr>
                <a:t> </a:t>
              </a:r>
              <a:r>
                <a:rPr sz="2400" spc="-10" dirty="0">
                  <a:latin typeface="Times New Roman"/>
                  <a:cs typeface="Times New Roman"/>
                </a:rPr>
                <a:t>organ	</a:t>
              </a:r>
              <a:r>
                <a:rPr sz="2400" dirty="0">
                  <a:latin typeface="Times New Roman"/>
                  <a:cs typeface="Times New Roman"/>
                </a:rPr>
                <a:t>or</a:t>
              </a:r>
              <a:r>
                <a:rPr sz="2400" spc="-95" dirty="0">
                  <a:latin typeface="Times New Roman"/>
                  <a:cs typeface="Times New Roman"/>
                </a:rPr>
                <a:t> </a:t>
              </a:r>
              <a:r>
                <a:rPr sz="2400" dirty="0">
                  <a:latin typeface="Times New Roman"/>
                  <a:cs typeface="Times New Roman"/>
                </a:rPr>
                <a:t>tissue</a:t>
              </a:r>
            </a:p>
          </p:txBody>
        </p:sp>
        <p:sp>
          <p:nvSpPr>
            <p:cNvPr id="8" name="object 8"/>
            <p:cNvSpPr txBox="1"/>
            <p:nvPr/>
          </p:nvSpPr>
          <p:spPr>
            <a:xfrm>
              <a:off x="5715000" y="6096000"/>
              <a:ext cx="995680" cy="404598"/>
            </a:xfrm>
            <a:prstGeom prst="rect">
              <a:avLst/>
            </a:prstGeom>
            <a:solidFill>
              <a:srgbClr val="FF3300"/>
            </a:solidFill>
          </p:spPr>
          <p:txBody>
            <a:bodyPr vert="horz" wrap="square" lIns="0" tIns="34925" rIns="0" bIns="0" rtlCol="0">
              <a:spAutoFit/>
            </a:bodyPr>
            <a:lstStyle/>
            <a:p>
              <a:pPr marL="90805" algn="ctr">
                <a:lnSpc>
                  <a:spcPct val="100000"/>
                </a:lnSpc>
                <a:spcBef>
                  <a:spcPts val="275"/>
                </a:spcBef>
              </a:pPr>
              <a:r>
                <a:rPr sz="2400" spc="-10" dirty="0">
                  <a:latin typeface="Times New Roman"/>
                  <a:cs typeface="Times New Roman"/>
                </a:rPr>
                <a:t>effects</a:t>
              </a:r>
              <a:endParaRPr sz="2400" dirty="0">
                <a:latin typeface="Times New Roman"/>
                <a:cs typeface="Times New Roman"/>
              </a:endParaRPr>
            </a:p>
          </p:txBody>
        </p:sp>
      </p:grpSp>
      <p:sp>
        <p:nvSpPr>
          <p:cNvPr id="11" name="投影片編號版面配置區 10"/>
          <p:cNvSpPr>
            <a:spLocks noGrp="1"/>
          </p:cNvSpPr>
          <p:nvPr>
            <p:ph type="sldNum" sz="quarter" idx="12"/>
          </p:nvPr>
        </p:nvSpPr>
        <p:spPr/>
        <p:txBody>
          <a:bodyPr/>
          <a:lstStyle/>
          <a:p>
            <a:fld id="{A36E6B7E-3405-4ABC-8F0A-11CAAA034E4E}" type="slidenum">
              <a:rPr lang="zh-TW" altLang="en-US" smtClean="0"/>
              <a:pPr/>
              <a:t>55</a:t>
            </a:fld>
            <a:endParaRPr lang="zh-TW" altLang="en-US" dirty="0"/>
          </a:p>
        </p:txBody>
      </p:sp>
    </p:spTree>
    <p:extLst>
      <p:ext uri="{BB962C8B-B14F-4D97-AF65-F5344CB8AC3E}">
        <p14:creationId xmlns:p14="http://schemas.microsoft.com/office/powerpoint/2010/main" val="2316966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2313" y="3933056"/>
            <a:ext cx="7772400" cy="1362075"/>
          </a:xfrm>
        </p:spPr>
        <p:txBody>
          <a:bodyPr/>
          <a:lstStyle/>
          <a:p>
            <a:r>
              <a:rPr lang="zh-TW" altLang="en-US" dirty="0" smtClean="0"/>
              <a:t>貳、</a:t>
            </a:r>
            <a:r>
              <a:rPr lang="zh-TW" altLang="en-US" dirty="0"/>
              <a:t>學術機構化學品管理系統之功能與特性</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56</a:t>
            </a:fld>
            <a:endParaRPr lang="zh-TW" altLang="en-US" dirty="0"/>
          </a:p>
        </p:txBody>
      </p:sp>
    </p:spTree>
    <p:extLst>
      <p:ext uri="{BB962C8B-B14F-4D97-AF65-F5344CB8AC3E}">
        <p14:creationId xmlns:p14="http://schemas.microsoft.com/office/powerpoint/2010/main" val="25866905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99602" y="116632"/>
            <a:ext cx="8435280" cy="1143000"/>
          </a:xfrm>
        </p:spPr>
        <p:txBody>
          <a:bodyPr/>
          <a:lstStyle/>
          <a:p>
            <a:r>
              <a:rPr lang="zh-TW" altLang="en-US" sz="3200" dirty="0">
                <a:solidFill>
                  <a:srgbClr val="C00000"/>
                </a:solidFill>
                <a:latin typeface="標楷體" panose="03000509000000000000" pitchFamily="65" charset="-120"/>
                <a:ea typeface="標楷體" panose="03000509000000000000" pitchFamily="65" charset="-120"/>
              </a:rPr>
              <a:t>學術機構化學品管理系統常見之功能項目</a:t>
            </a:r>
          </a:p>
        </p:txBody>
      </p:sp>
      <p:sp>
        <p:nvSpPr>
          <p:cNvPr id="4" name="內容版面配置區 3"/>
          <p:cNvSpPr>
            <a:spLocks noGrp="1"/>
          </p:cNvSpPr>
          <p:nvPr>
            <p:ph idx="1"/>
          </p:nvPr>
        </p:nvSpPr>
        <p:spPr>
          <a:xfrm>
            <a:off x="467544" y="1340768"/>
            <a:ext cx="8229600" cy="4525963"/>
          </a:xfrm>
        </p:spPr>
        <p:txBody>
          <a:bodyPr>
            <a:normAutofit lnSpcReduction="10000"/>
          </a:bodyPr>
          <a:lstStyle/>
          <a:p>
            <a:pPr>
              <a:lnSpc>
                <a:spcPct val="130000"/>
              </a:lnSpc>
              <a:spcBef>
                <a:spcPts val="0"/>
              </a:spcBef>
            </a:pPr>
            <a:r>
              <a:rPr lang="zh-TW" altLang="en-US" sz="2800" dirty="0">
                <a:latin typeface="標楷體" panose="03000509000000000000" pitchFamily="65" charset="-120"/>
                <a:ea typeface="標楷體" panose="03000509000000000000" pitchFamily="65" charset="-120"/>
              </a:rPr>
              <a:t>基本資料維護</a:t>
            </a:r>
            <a:endParaRPr lang="en-US" altLang="zh-TW" sz="2800"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sz="2400" dirty="0">
                <a:latin typeface="標楷體" panose="03000509000000000000" pitchFamily="65" charset="-120"/>
                <a:ea typeface="標楷體" panose="03000509000000000000" pitchFamily="65" charset="-120"/>
              </a:rPr>
              <a:t>學校、系所、人事、校區、實驗室權限、化學品設定等資本資料維護與調整</a:t>
            </a:r>
            <a:endParaRPr lang="en-US" altLang="zh-TW" sz="2400"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800" dirty="0">
                <a:latin typeface="標楷體" panose="03000509000000000000" pitchFamily="65" charset="-120"/>
                <a:ea typeface="標楷體" panose="03000509000000000000" pitchFamily="65" charset="-120"/>
              </a:rPr>
              <a:t>化學品管理</a:t>
            </a:r>
            <a:endParaRPr lang="en-US" altLang="zh-TW" sz="2800"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sz="2400" dirty="0">
                <a:latin typeface="標楷體" panose="03000509000000000000" pitchFamily="65" charset="-120"/>
                <a:ea typeface="標楷體" panose="03000509000000000000" pitchFamily="65" charset="-120"/>
              </a:rPr>
              <a:t>化學品身分管理：危險物、有害物、毒性化學物質、先驅性化學品等</a:t>
            </a:r>
            <a:endParaRPr lang="en-US" altLang="zh-TW" sz="2400"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sz="2400" dirty="0">
                <a:latin typeface="標楷體" panose="03000509000000000000" pitchFamily="65" charset="-120"/>
                <a:ea typeface="標楷體" panose="03000509000000000000" pitchFamily="65" charset="-120"/>
              </a:rPr>
              <a:t>化學品異動管理：新增、減量、調撥、分裝、報廢</a:t>
            </a:r>
            <a:endParaRPr lang="en-US" altLang="zh-TW" sz="2400" dirty="0">
              <a:latin typeface="標楷體" panose="03000509000000000000" pitchFamily="65" charset="-120"/>
              <a:ea typeface="標楷體" panose="03000509000000000000" pitchFamily="65" charset="-120"/>
            </a:endParaRPr>
          </a:p>
          <a:p>
            <a:pPr>
              <a:lnSpc>
                <a:spcPct val="130000"/>
              </a:lnSpc>
              <a:spcBef>
                <a:spcPts val="0"/>
              </a:spcBef>
            </a:pPr>
            <a:r>
              <a:rPr lang="zh-TW" altLang="en-US" sz="2800" dirty="0">
                <a:latin typeface="標楷體" panose="03000509000000000000" pitchFamily="65" charset="-120"/>
                <a:ea typeface="標楷體" panose="03000509000000000000" pitchFamily="65" charset="-120"/>
              </a:rPr>
              <a:t>報表區</a:t>
            </a:r>
            <a:endParaRPr lang="en-US" altLang="zh-TW" sz="2800"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sz="2400" dirty="0">
                <a:latin typeface="標楷體" panose="03000509000000000000" pitchFamily="65" charset="-120"/>
                <a:ea typeface="標楷體" panose="03000509000000000000" pitchFamily="65" charset="-120"/>
              </a:rPr>
              <a:t>化學品清單、總量、消耗量等資訊查詢</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57</a:t>
            </a:fld>
            <a:endParaRPr lang="zh-TW" altLang="en-US" dirty="0"/>
          </a:p>
        </p:txBody>
      </p:sp>
    </p:spTree>
    <p:extLst>
      <p:ext uri="{BB962C8B-B14F-4D97-AF65-F5344CB8AC3E}">
        <p14:creationId xmlns:p14="http://schemas.microsoft.com/office/powerpoint/2010/main" val="2150845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188640"/>
            <a:ext cx="8856984" cy="1143000"/>
          </a:xfrm>
        </p:spPr>
        <p:txBody>
          <a:bodyPr/>
          <a:lstStyle/>
          <a:p>
            <a:r>
              <a:rPr lang="zh-TW" altLang="en-US" sz="3200" dirty="0">
                <a:solidFill>
                  <a:srgbClr val="C00000"/>
                </a:solidFill>
                <a:latin typeface="標楷體" panose="03000509000000000000" pitchFamily="65" charset="-120"/>
                <a:ea typeface="標楷體" panose="03000509000000000000" pitchFamily="65" charset="-120"/>
              </a:rPr>
              <a:t>學術機構化學品管理系統常見之功能項目</a:t>
            </a:r>
          </a:p>
        </p:txBody>
      </p:sp>
      <p:sp>
        <p:nvSpPr>
          <p:cNvPr id="4" name="內容版面配置區 3"/>
          <p:cNvSpPr>
            <a:spLocks noGrp="1"/>
          </p:cNvSpPr>
          <p:nvPr>
            <p:ph idx="1"/>
          </p:nvPr>
        </p:nvSpPr>
        <p:spPr>
          <a:xfrm>
            <a:off x="467544" y="1196752"/>
            <a:ext cx="8229600" cy="4997152"/>
          </a:xfrm>
        </p:spPr>
        <p:txBody>
          <a:bodyPr/>
          <a:lstStyle/>
          <a:p>
            <a:pPr>
              <a:lnSpc>
                <a:spcPct val="130000"/>
              </a:lnSpc>
              <a:spcBef>
                <a:spcPts val="0"/>
              </a:spcBef>
            </a:pPr>
            <a:r>
              <a:rPr lang="zh-TW" altLang="en-US" dirty="0">
                <a:latin typeface="標楷體" panose="03000509000000000000" pitchFamily="65" charset="-120"/>
                <a:ea typeface="標楷體" panose="03000509000000000000" pitchFamily="65" charset="-120"/>
              </a:rPr>
              <a:t>廠商與事業單位運作許可</a:t>
            </a:r>
          </a:p>
          <a:p>
            <a:pPr lvl="1">
              <a:lnSpc>
                <a:spcPct val="130000"/>
              </a:lnSpc>
              <a:spcBef>
                <a:spcPts val="0"/>
              </a:spcBef>
            </a:pPr>
            <a:r>
              <a:rPr lang="zh-TW" altLang="en-US" dirty="0">
                <a:latin typeface="標楷體" panose="03000509000000000000" pitchFamily="65" charset="-120"/>
                <a:ea typeface="標楷體" panose="03000509000000000000" pitchFamily="65" charset="-120"/>
              </a:rPr>
              <a:t>查詢化學品供應商販賣許可證號與學校運作許可證字號</a:t>
            </a:r>
            <a:endParaRPr lang="en-US" altLang="zh-TW" dirty="0">
              <a:latin typeface="標楷體" panose="03000509000000000000" pitchFamily="65" charset="-120"/>
              <a:ea typeface="標楷體" panose="03000509000000000000" pitchFamily="65" charset="-120"/>
            </a:endParaRPr>
          </a:p>
          <a:p>
            <a:pPr>
              <a:lnSpc>
                <a:spcPct val="130000"/>
              </a:lnSpc>
              <a:spcBef>
                <a:spcPts val="0"/>
              </a:spcBef>
            </a:pPr>
            <a:r>
              <a:rPr lang="zh-TW" altLang="en-US" dirty="0">
                <a:latin typeface="標楷體" panose="03000509000000000000" pitchFamily="65" charset="-120"/>
                <a:ea typeface="標楷體" panose="03000509000000000000" pitchFamily="65" charset="-120"/>
              </a:rPr>
              <a:t>緊急應變管理</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緊急應變器材與儲存點查詢與異動</a:t>
            </a:r>
            <a:endParaRPr lang="en-US" altLang="zh-TW" dirty="0">
              <a:latin typeface="標楷體" panose="03000509000000000000" pitchFamily="65" charset="-120"/>
              <a:ea typeface="標楷體" panose="03000509000000000000" pitchFamily="65" charset="-120"/>
            </a:endParaRPr>
          </a:p>
          <a:p>
            <a:pPr>
              <a:lnSpc>
                <a:spcPct val="130000"/>
              </a:lnSpc>
              <a:spcBef>
                <a:spcPts val="0"/>
              </a:spcBef>
            </a:pPr>
            <a:r>
              <a:rPr lang="zh-TW" altLang="en-US" dirty="0">
                <a:latin typeface="標楷體" panose="03000509000000000000" pitchFamily="65" charset="-120"/>
                <a:ea typeface="標楷體" panose="03000509000000000000" pitchFamily="65" charset="-120"/>
              </a:rPr>
              <a:t>申報</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管理人員經由管理系統直接向主管機關申報化學物質消耗、存量等應申報事項</a:t>
            </a:r>
            <a:endParaRPr lang="en-US" altLang="zh-TW"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58</a:t>
            </a:fld>
            <a:endParaRPr lang="zh-TW" altLang="en-US" dirty="0"/>
          </a:p>
        </p:txBody>
      </p:sp>
    </p:spTree>
    <p:extLst>
      <p:ext uri="{BB962C8B-B14F-4D97-AF65-F5344CB8AC3E}">
        <p14:creationId xmlns:p14="http://schemas.microsoft.com/office/powerpoint/2010/main" val="7030349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80742" y="116632"/>
            <a:ext cx="8435280" cy="1143000"/>
          </a:xfrm>
        </p:spPr>
        <p:txBody>
          <a:bodyPr/>
          <a:lstStyle/>
          <a:p>
            <a:r>
              <a:rPr lang="zh-TW" altLang="en-US" sz="3200" dirty="0">
                <a:solidFill>
                  <a:srgbClr val="C00000"/>
                </a:solidFill>
                <a:latin typeface="標楷體" panose="03000509000000000000" pitchFamily="65" charset="-120"/>
                <a:ea typeface="標楷體" panose="03000509000000000000" pitchFamily="65" charset="-120"/>
              </a:rPr>
              <a:t>學術機構化學品管理系統常見之功能項目</a:t>
            </a:r>
          </a:p>
        </p:txBody>
      </p:sp>
      <p:sp>
        <p:nvSpPr>
          <p:cNvPr id="4" name="內容版面配置區 3"/>
          <p:cNvSpPr>
            <a:spLocks noGrp="1"/>
          </p:cNvSpPr>
          <p:nvPr>
            <p:ph idx="1"/>
          </p:nvPr>
        </p:nvSpPr>
        <p:spPr>
          <a:xfrm>
            <a:off x="457200" y="1417638"/>
            <a:ext cx="8229600" cy="4708525"/>
          </a:xfrm>
        </p:spPr>
        <p:txBody>
          <a:bodyPr>
            <a:normAutofit fontScale="92500" lnSpcReduction="10000"/>
          </a:bodyPr>
          <a:lstStyle/>
          <a:p>
            <a:pPr>
              <a:lnSpc>
                <a:spcPct val="130000"/>
              </a:lnSpc>
              <a:spcBef>
                <a:spcPts val="0"/>
              </a:spcBef>
            </a:pPr>
            <a:r>
              <a:rPr lang="zh-TW" altLang="en-US" dirty="0">
                <a:latin typeface="標楷體" panose="03000509000000000000" pitchFamily="65" charset="-120"/>
                <a:ea typeface="標楷體" panose="03000509000000000000" pitchFamily="65" charset="-120"/>
              </a:rPr>
              <a:t>參考資料</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itchFamily="65" charset="-120"/>
                <a:ea typeface="標楷體" pitchFamily="65" charset="-120"/>
              </a:rPr>
              <a:t>危害性化學品標示及通識規則、法規探討區</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訓練教材、宣導及諮詢服務區</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公佈欄</a:t>
            </a:r>
            <a:endParaRPr lang="en-US" altLang="zh-TW" dirty="0">
              <a:latin typeface="標楷體" panose="03000509000000000000" pitchFamily="65" charset="-120"/>
              <a:ea typeface="標楷體" panose="03000509000000000000" pitchFamily="65" charset="-120"/>
            </a:endParaRPr>
          </a:p>
          <a:p>
            <a:pPr>
              <a:lnSpc>
                <a:spcPct val="130000"/>
              </a:lnSpc>
              <a:spcBef>
                <a:spcPts val="0"/>
              </a:spcBef>
            </a:pPr>
            <a:r>
              <a:rPr lang="zh-TW" altLang="en-US" dirty="0">
                <a:latin typeface="標楷體" panose="03000509000000000000" pitchFamily="65" charset="-120"/>
                <a:ea typeface="標楷體" panose="03000509000000000000" pitchFamily="65" charset="-120"/>
              </a:rPr>
              <a:t>操作說明</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以電子檔或動畫說明管理系統之操作方式</a:t>
            </a:r>
            <a:endParaRPr lang="en-US" altLang="zh-TW" dirty="0">
              <a:latin typeface="標楷體" panose="03000509000000000000" pitchFamily="65" charset="-120"/>
              <a:ea typeface="標楷體" panose="03000509000000000000" pitchFamily="65" charset="-120"/>
            </a:endParaRPr>
          </a:p>
          <a:p>
            <a:pPr>
              <a:lnSpc>
                <a:spcPct val="130000"/>
              </a:lnSpc>
              <a:spcBef>
                <a:spcPts val="0"/>
              </a:spcBef>
            </a:pPr>
            <a:r>
              <a:rPr lang="zh-TW" altLang="en-US" dirty="0">
                <a:latin typeface="標楷體" panose="03000509000000000000" pitchFamily="65" charset="-120"/>
                <a:ea typeface="標楷體" panose="03000509000000000000" pitchFamily="65" charset="-120"/>
              </a:rPr>
              <a:t>請購</a:t>
            </a:r>
            <a:endParaRPr lang="en-US" altLang="zh-TW" dirty="0">
              <a:latin typeface="標楷體" panose="03000509000000000000" pitchFamily="65" charset="-120"/>
              <a:ea typeface="標楷體" panose="03000509000000000000" pitchFamily="65" charset="-120"/>
            </a:endParaRPr>
          </a:p>
          <a:p>
            <a:pPr lvl="1">
              <a:lnSpc>
                <a:spcPct val="130000"/>
              </a:lnSpc>
              <a:spcBef>
                <a:spcPts val="0"/>
              </a:spcBef>
            </a:pPr>
            <a:r>
              <a:rPr lang="zh-TW" altLang="en-US" dirty="0">
                <a:latin typeface="標楷體" panose="03000509000000000000" pitchFamily="65" charset="-120"/>
                <a:ea typeface="標楷體" panose="03000509000000000000" pitchFamily="65" charset="-120"/>
              </a:rPr>
              <a:t>與請購系統連結，實驗室直接經由管理系統採購化學品，或由供應商填寫相關資料</a:t>
            </a: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59</a:t>
            </a:fld>
            <a:endParaRPr lang="zh-TW" altLang="en-US" dirty="0"/>
          </a:p>
        </p:txBody>
      </p:sp>
    </p:spTree>
    <p:extLst>
      <p:ext uri="{BB962C8B-B14F-4D97-AF65-F5344CB8AC3E}">
        <p14:creationId xmlns:p14="http://schemas.microsoft.com/office/powerpoint/2010/main" val="101891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壹、化學品</a:t>
            </a:r>
            <a:r>
              <a:rPr lang="zh-TW" altLang="en-US" dirty="0" smtClean="0"/>
              <a:t>管理之相關法令</a:t>
            </a:r>
            <a:endParaRPr lang="zh-TW" altLang="en-US" dirty="0"/>
          </a:p>
        </p:txBody>
      </p:sp>
      <p:sp>
        <p:nvSpPr>
          <p:cNvPr id="5" name="文字版面配置區 4"/>
          <p:cNvSpPr>
            <a:spLocks noGrp="1"/>
          </p:cNvSpPr>
          <p:nvPr>
            <p:ph type="body" idx="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6</a:t>
            </a:fld>
            <a:endParaRPr lang="zh-TW" altLang="en-US" dirty="0"/>
          </a:p>
        </p:txBody>
      </p:sp>
    </p:spTree>
    <p:extLst>
      <p:ext uri="{BB962C8B-B14F-4D97-AF65-F5344CB8AC3E}">
        <p14:creationId xmlns:p14="http://schemas.microsoft.com/office/powerpoint/2010/main" val="3461368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7715200" cy="1143000"/>
          </a:xfrm>
        </p:spPr>
        <p:txBody>
          <a:bodyPr/>
          <a:lstStyle/>
          <a:p>
            <a:r>
              <a:rPr lang="zh-TW" altLang="en-US" dirty="0"/>
              <a:t>資料來源</a:t>
            </a:r>
          </a:p>
        </p:txBody>
      </p:sp>
      <p:sp>
        <p:nvSpPr>
          <p:cNvPr id="3" name="內容版面配置區 2"/>
          <p:cNvSpPr>
            <a:spLocks noGrp="1"/>
          </p:cNvSpPr>
          <p:nvPr>
            <p:ph idx="1"/>
          </p:nvPr>
        </p:nvSpPr>
        <p:spPr>
          <a:xfrm>
            <a:off x="457200" y="1052736"/>
            <a:ext cx="8435280" cy="5239484"/>
          </a:xfrm>
        </p:spPr>
        <p:txBody>
          <a:bodyPr>
            <a:normAutofit fontScale="92500" lnSpcReduction="10000"/>
          </a:bodyPr>
          <a:lstStyle/>
          <a:p>
            <a:r>
              <a:rPr lang="zh-TW" altLang="en-US" dirty="0">
                <a:latin typeface="標楷體" panose="03000509000000000000" pitchFamily="65" charset="-120"/>
                <a:ea typeface="標楷體" panose="03000509000000000000" pitchFamily="65" charset="-120"/>
              </a:rPr>
              <a:t>編撰者：台灣職業衛生</a:t>
            </a:r>
            <a:r>
              <a:rPr lang="zh-TW" altLang="en-US" dirty="0" smtClean="0">
                <a:latin typeface="標楷體" panose="03000509000000000000" pitchFamily="65" charset="-120"/>
                <a:ea typeface="標楷體" panose="03000509000000000000" pitchFamily="65" charset="-120"/>
              </a:rPr>
              <a:t>學會許逸洋研究員</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rPr>
              <a:t>編修</a:t>
            </a:r>
            <a:r>
              <a:rPr lang="zh-TW" altLang="en-US" dirty="0" smtClean="0">
                <a:latin typeface="標楷體" panose="03000509000000000000" pitchFamily="65" charset="-120"/>
              </a:rPr>
              <a:t>者：長榮大學團隊</a:t>
            </a:r>
            <a:r>
              <a:rPr lang="en-US" altLang="zh-TW" dirty="0" smtClean="0">
                <a:latin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劉立文</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參考</a:t>
            </a:r>
            <a:r>
              <a:rPr lang="zh-TW" altLang="en-US" dirty="0">
                <a:latin typeface="標楷體" panose="03000509000000000000" pitchFamily="65" charset="-120"/>
                <a:ea typeface="標楷體" panose="03000509000000000000" pitchFamily="65" charset="-120"/>
              </a:rPr>
              <a:t>資料：</a:t>
            </a:r>
            <a:endParaRPr lang="en-US" altLang="zh-TW" dirty="0">
              <a:latin typeface="標楷體" panose="03000509000000000000" pitchFamily="65" charset="-120"/>
              <a:ea typeface="標楷體" panose="03000509000000000000" pitchFamily="65" charset="-120"/>
            </a:endParaRPr>
          </a:p>
          <a:p>
            <a:pPr marL="514350" indent="-514350">
              <a:lnSpc>
                <a:spcPts val="2800"/>
              </a:lnSpc>
              <a:spcBef>
                <a:spcPts val="0"/>
              </a:spcBef>
              <a:buNone/>
              <a:tabLst>
                <a:tab pos="609600" algn="l"/>
              </a:tabLst>
            </a:pPr>
            <a:r>
              <a:rPr lang="en-US" altLang="zh-TW" sz="2000" b="1" dirty="0">
                <a:latin typeface="標楷體" panose="03000509000000000000" pitchFamily="65" charset="-120"/>
                <a:ea typeface="標楷體" panose="03000509000000000000" pitchFamily="65" charset="-120"/>
                <a:cs typeface="標楷體" pitchFamily="18" charset="0"/>
              </a:rPr>
              <a:t>1.</a:t>
            </a:r>
            <a:r>
              <a:rPr lang="zh-TW" altLang="en-US" sz="2000" b="1" dirty="0">
                <a:latin typeface="標楷體" panose="03000509000000000000" pitchFamily="65" charset="-120"/>
                <a:ea typeface="標楷體" panose="03000509000000000000" pitchFamily="65" charset="-120"/>
                <a:cs typeface="標楷體" pitchFamily="18" charset="0"/>
              </a:rPr>
              <a:t>職業安全衛生</a:t>
            </a:r>
            <a:r>
              <a:rPr lang="zh-TW" altLang="en-US" sz="2000" b="1" dirty="0" smtClean="0">
                <a:latin typeface="標楷體" panose="03000509000000000000" pitchFamily="65" charset="-120"/>
                <a:ea typeface="標楷體" panose="03000509000000000000" pitchFamily="65" charset="-120"/>
                <a:cs typeface="標楷體" pitchFamily="18" charset="0"/>
              </a:rPr>
              <a:t>法令</a:t>
            </a:r>
            <a:endParaRPr lang="en-US" altLang="zh-TW" sz="2000" b="1" dirty="0" smtClean="0">
              <a:latin typeface="標楷體" panose="03000509000000000000" pitchFamily="65" charset="-120"/>
              <a:ea typeface="標楷體" panose="03000509000000000000" pitchFamily="65" charset="-120"/>
              <a:cs typeface="標楷體" pitchFamily="18" charset="0"/>
            </a:endParaRP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2.</a:t>
            </a:r>
            <a:r>
              <a:rPr lang="zh-TW" altLang="en-US" sz="2000" b="1" dirty="0" smtClean="0">
                <a:latin typeface="標楷體" panose="03000509000000000000" pitchFamily="65" charset="-120"/>
                <a:ea typeface="標楷體" panose="03000509000000000000" pitchFamily="65" charset="-120"/>
              </a:rPr>
              <a:t>職安署</a:t>
            </a:r>
            <a:r>
              <a:rPr lang="en-US" altLang="zh-TW" sz="2000" b="1" dirty="0" smtClean="0">
                <a:latin typeface="標楷體" panose="03000509000000000000" pitchFamily="65" charset="-120"/>
                <a:ea typeface="標楷體" panose="03000509000000000000" pitchFamily="65" charset="-120"/>
              </a:rPr>
              <a:t>104</a:t>
            </a:r>
            <a:r>
              <a:rPr lang="zh-TW" altLang="en-US" sz="2000" b="1" dirty="0" smtClean="0">
                <a:latin typeface="標楷體" panose="03000509000000000000" pitchFamily="65" charset="-120"/>
                <a:ea typeface="標楷體" panose="03000509000000000000" pitchFamily="65" charset="-120"/>
              </a:rPr>
              <a:t>年危害通識及分級管理宣導說明會教材</a:t>
            </a:r>
            <a:endParaRPr lang="en-US" altLang="zh-TW" sz="2000" b="1" dirty="0" smtClean="0">
              <a:latin typeface="標楷體" panose="03000509000000000000" pitchFamily="65" charset="-120"/>
              <a:ea typeface="標楷體" panose="03000509000000000000" pitchFamily="65" charset="-120"/>
            </a:endParaRP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3.</a:t>
            </a:r>
            <a:r>
              <a:rPr lang="zh-TW" altLang="en-US" sz="2000" b="1" dirty="0">
                <a:latin typeface="標楷體" panose="03000509000000000000" pitchFamily="65" charset="-120"/>
                <a:ea typeface="標楷體" panose="03000509000000000000" pitchFamily="65" charset="-120"/>
              </a:rPr>
              <a:t>職安署</a:t>
            </a:r>
            <a:r>
              <a:rPr lang="en-US" altLang="zh-TW" sz="2000" b="1" dirty="0">
                <a:latin typeface="標楷體" panose="03000509000000000000" pitchFamily="65" charset="-120"/>
                <a:ea typeface="標楷體" panose="03000509000000000000" pitchFamily="65" charset="-120"/>
              </a:rPr>
              <a:t>105</a:t>
            </a:r>
            <a:r>
              <a:rPr lang="zh-TW" altLang="en-US" sz="2000" b="1" dirty="0">
                <a:latin typeface="標楷體" panose="03000509000000000000" pitchFamily="65" charset="-120"/>
                <a:ea typeface="標楷體" panose="03000509000000000000" pitchFamily="65" charset="-120"/>
              </a:rPr>
              <a:t>年危害性化學品評估及分級管理介紹教材</a:t>
            </a: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4.</a:t>
            </a:r>
            <a:r>
              <a:rPr lang="en-US" altLang="zh-TW" sz="2000" b="1" dirty="0" smtClean="0">
                <a:latin typeface="標楷體" panose="03000509000000000000" pitchFamily="65" charset="-120"/>
                <a:ea typeface="標楷體" panose="03000509000000000000" pitchFamily="65" charset="-120"/>
                <a:cs typeface="Yu Gothic"/>
              </a:rPr>
              <a:t>106</a:t>
            </a:r>
            <a:r>
              <a:rPr lang="zh-TW" altLang="en-US" sz="2000" b="1" dirty="0">
                <a:latin typeface="標楷體" panose="03000509000000000000" pitchFamily="65" charset="-120"/>
                <a:ea typeface="標楷體" panose="03000509000000000000" pitchFamily="65" charset="-120"/>
                <a:cs typeface="Yu Gothic"/>
              </a:rPr>
              <a:t>年</a:t>
            </a:r>
            <a:r>
              <a:rPr lang="zh-TW" altLang="en-US" sz="2000" b="1" dirty="0" smtClean="0">
                <a:latin typeface="標楷體" panose="03000509000000000000" pitchFamily="65" charset="-120"/>
                <a:ea typeface="標楷體" panose="03000509000000000000" pitchFamily="65" charset="-120"/>
                <a:cs typeface="Yu Gothic"/>
              </a:rPr>
              <a:t>環保署毒性</a:t>
            </a:r>
            <a:r>
              <a:rPr lang="zh-TW" altLang="en-US" sz="2000" b="1" dirty="0">
                <a:latin typeface="標楷體" panose="03000509000000000000" pitchFamily="65" charset="-120"/>
                <a:ea typeface="標楷體" panose="03000509000000000000" pitchFamily="65" charset="-120"/>
                <a:cs typeface="Yu Gothic"/>
              </a:rPr>
              <a:t>化學物質登記申報系統操作</a:t>
            </a:r>
            <a:r>
              <a:rPr lang="zh-TW" altLang="en-US" sz="2000" b="1" dirty="0" smtClean="0">
                <a:latin typeface="標楷體" panose="03000509000000000000" pitchFamily="65" charset="-120"/>
                <a:ea typeface="標楷體" panose="03000509000000000000" pitchFamily="65" charset="-120"/>
                <a:cs typeface="Yu Gothic"/>
              </a:rPr>
              <a:t>說明教材</a:t>
            </a:r>
            <a:endParaRPr lang="en-US" altLang="zh-TW" sz="2000" b="1" dirty="0" smtClean="0">
              <a:latin typeface="標楷體" panose="03000509000000000000" pitchFamily="65" charset="-120"/>
              <a:ea typeface="標楷體" panose="03000509000000000000" pitchFamily="65" charset="-120"/>
              <a:cs typeface="Yu Gothic"/>
            </a:endParaRP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rPr>
              <a:t>5.</a:t>
            </a:r>
            <a:r>
              <a:rPr lang="zh-TW" altLang="en-US" sz="2000" b="1" dirty="0">
                <a:latin typeface="標楷體" panose="03000509000000000000" pitchFamily="65" charset="-120"/>
                <a:ea typeface="標楷體" panose="03000509000000000000" pitchFamily="65" charset="-120"/>
                <a:cs typeface="Yu Gothic"/>
              </a:rPr>
              <a:t>經濟部工業局</a:t>
            </a:r>
            <a:r>
              <a:rPr lang="en-US" altLang="zh-TW" sz="2000" b="1" dirty="0" smtClean="0">
                <a:latin typeface="標楷體" panose="03000509000000000000" pitchFamily="65" charset="-120"/>
                <a:ea typeface="標楷體" panose="03000509000000000000" pitchFamily="65" charset="-120"/>
                <a:cs typeface="Yu Gothic"/>
              </a:rPr>
              <a:t>106</a:t>
            </a:r>
            <a:r>
              <a:rPr lang="zh-TW" altLang="en-US" sz="2000" b="1" dirty="0" smtClean="0">
                <a:latin typeface="標楷體" panose="03000509000000000000" pitchFamily="65" charset="-120"/>
                <a:ea typeface="標楷體" panose="03000509000000000000" pitchFamily="65" charset="-120"/>
                <a:cs typeface="Yu Gothic"/>
              </a:rPr>
              <a:t>年「先驅化學品工業原料之種類、管理 辦法、系統介紹及實驗室管控作業」 </a:t>
            </a:r>
            <a:r>
              <a:rPr lang="zh-TW" altLang="en-US" sz="2000" b="1" dirty="0">
                <a:latin typeface="標楷體" panose="03000509000000000000" pitchFamily="65" charset="-120"/>
                <a:ea typeface="標楷體" panose="03000509000000000000" pitchFamily="65" charset="-120"/>
                <a:cs typeface="Yu Gothic"/>
              </a:rPr>
              <a:t>講義</a:t>
            </a: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6.</a:t>
            </a:r>
            <a:r>
              <a:rPr lang="zh-TW" altLang="en-US" sz="2000" b="1" dirty="0" smtClean="0">
                <a:latin typeface="標楷體" panose="03000509000000000000" pitchFamily="65" charset="-120"/>
                <a:ea typeface="標楷體" panose="03000509000000000000" pitchFamily="65" charset="-120"/>
                <a:cs typeface="標楷體" pitchFamily="18" charset="0"/>
              </a:rPr>
              <a:t>毒品</a:t>
            </a:r>
            <a:r>
              <a:rPr lang="zh-TW" altLang="en-US" sz="2000" b="1" dirty="0">
                <a:latin typeface="標楷體" panose="03000509000000000000" pitchFamily="65" charset="-120"/>
                <a:ea typeface="標楷體" panose="03000509000000000000" pitchFamily="65" charset="-120"/>
                <a:cs typeface="標楷體" pitchFamily="18" charset="0"/>
              </a:rPr>
              <a:t>防制危害</a:t>
            </a:r>
            <a:r>
              <a:rPr lang="zh-TW" altLang="en-US" sz="2000" b="1" dirty="0" smtClean="0">
                <a:latin typeface="標楷體" panose="03000509000000000000" pitchFamily="65" charset="-120"/>
                <a:ea typeface="標楷體" panose="03000509000000000000" pitchFamily="65" charset="-120"/>
                <a:cs typeface="標楷體" pitchFamily="18" charset="0"/>
              </a:rPr>
              <a:t>條例</a:t>
            </a:r>
            <a:endParaRPr lang="en-US" altLang="zh-TW" sz="2000" b="1" dirty="0" smtClean="0">
              <a:latin typeface="標楷體" panose="03000509000000000000" pitchFamily="65" charset="-120"/>
              <a:ea typeface="標楷體" panose="03000509000000000000" pitchFamily="65" charset="-120"/>
              <a:cs typeface="標楷體" pitchFamily="18" charset="0"/>
            </a:endParaRP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7.</a:t>
            </a:r>
            <a:r>
              <a:rPr lang="zh-TW" altLang="en-US" sz="2000" b="1" dirty="0" smtClean="0">
                <a:latin typeface="標楷體" panose="03000509000000000000" pitchFamily="65" charset="-120"/>
                <a:ea typeface="標楷體" panose="03000509000000000000" pitchFamily="65" charset="-120"/>
                <a:cs typeface="標楷體" pitchFamily="18" charset="0"/>
              </a:rPr>
              <a:t>教育部實驗室安全衛生知能檢定中心講義</a:t>
            </a:r>
            <a:r>
              <a:rPr lang="en-US" altLang="zh-TW" sz="2000" b="1" dirty="0" smtClean="0">
                <a:latin typeface="標楷體" panose="03000509000000000000" pitchFamily="65" charset="-120"/>
                <a:ea typeface="標楷體" panose="03000509000000000000" pitchFamily="65" charset="-120"/>
                <a:cs typeface="標楷體" pitchFamily="18" charset="0"/>
              </a:rPr>
              <a:t>--</a:t>
            </a:r>
            <a:r>
              <a:rPr lang="zh-TW" altLang="en-US" sz="2000" b="1" dirty="0" smtClean="0">
                <a:latin typeface="標楷體" panose="03000509000000000000" pitchFamily="65" charset="-120"/>
                <a:ea typeface="標楷體" panose="03000509000000000000" pitchFamily="65" charset="-120"/>
                <a:cs typeface="標楷體" pitchFamily="18" charset="0"/>
              </a:rPr>
              <a:t>化學性危害，林嘉明教授</a:t>
            </a:r>
            <a:endParaRPr lang="en-US" altLang="zh-CN" sz="2000" b="1" dirty="0">
              <a:latin typeface="標楷體" panose="03000509000000000000" pitchFamily="65" charset="-120"/>
              <a:ea typeface="標楷體" panose="03000509000000000000" pitchFamily="65" charset="-120"/>
              <a:cs typeface="標楷體" pitchFamily="18" charset="0"/>
            </a:endParaRPr>
          </a:p>
          <a:p>
            <a:pPr marL="514350" indent="-514350">
              <a:lnSpc>
                <a:spcPts val="2800"/>
              </a:lnSpc>
              <a:spcBef>
                <a:spcPts val="0"/>
              </a:spcBef>
              <a:buNone/>
              <a:tabLst>
                <a:tab pos="609600" algn="l"/>
              </a:tabLst>
            </a:pPr>
            <a:r>
              <a:rPr lang="en-US" altLang="zh-TW" sz="2000" b="1" dirty="0" smtClean="0">
                <a:latin typeface="標楷體" panose="03000509000000000000" pitchFamily="65" charset="-120"/>
                <a:ea typeface="標楷體" panose="03000509000000000000" pitchFamily="65" charset="-120"/>
                <a:cs typeface="標楷體" pitchFamily="18" charset="0"/>
              </a:rPr>
              <a:t>8.</a:t>
            </a:r>
            <a:r>
              <a:rPr lang="zh-TW" altLang="en-US" sz="2000" b="1" dirty="0">
                <a:latin typeface="標楷體" panose="03000509000000000000" pitchFamily="65" charset="-120"/>
                <a:ea typeface="標楷體" panose="03000509000000000000" pitchFamily="65" charset="-120"/>
                <a:cs typeface="標楷體" pitchFamily="18" charset="0"/>
              </a:rPr>
              <a:t>教育部化學品管理與申報系統</a:t>
            </a:r>
            <a:r>
              <a:rPr lang="zh-TW" altLang="en-US" sz="2000" b="1" dirty="0" smtClean="0">
                <a:latin typeface="標楷體" panose="03000509000000000000" pitchFamily="65" charset="-120"/>
                <a:ea typeface="標楷體" panose="03000509000000000000" pitchFamily="65" charset="-120"/>
                <a:cs typeface="標楷體" pitchFamily="18" charset="0"/>
              </a:rPr>
              <a:t>網站</a:t>
            </a:r>
            <a:r>
              <a:rPr lang="en-US" altLang="zh-TW" sz="2000" b="1" dirty="0" smtClean="0">
                <a:latin typeface="標楷體" panose="03000509000000000000" pitchFamily="65" charset="-120"/>
                <a:ea typeface="標楷體" panose="03000509000000000000" pitchFamily="65" charset="-120"/>
                <a:cs typeface="標楷體" pitchFamily="18" charset="0"/>
              </a:rPr>
              <a:t>—http</a:t>
            </a:r>
            <a:r>
              <a:rPr lang="en-US" altLang="zh-TW" sz="2000" b="1" dirty="0">
                <a:latin typeface="標楷體" panose="03000509000000000000" pitchFamily="65" charset="-120"/>
                <a:ea typeface="標楷體" panose="03000509000000000000" pitchFamily="65" charset="-120"/>
                <a:cs typeface="標楷體" pitchFamily="18" charset="0"/>
              </a:rPr>
              <a:t>://chem.moe.edu.tw</a:t>
            </a:r>
            <a:r>
              <a:rPr lang="en-US" altLang="zh-TW" sz="2000" b="1" dirty="0" smtClean="0">
                <a:latin typeface="標楷體" panose="03000509000000000000" pitchFamily="65" charset="-120"/>
                <a:ea typeface="標楷體" panose="03000509000000000000" pitchFamily="65" charset="-120"/>
                <a:cs typeface="標楷體" pitchFamily="18" charset="0"/>
              </a:rPr>
              <a:t>/</a:t>
            </a:r>
          </a:p>
          <a:p>
            <a:pPr marL="514350" indent="-514350">
              <a:lnSpc>
                <a:spcPts val="2800"/>
              </a:lnSpc>
              <a:spcBef>
                <a:spcPts val="0"/>
              </a:spcBef>
              <a:buNone/>
              <a:tabLst>
                <a:tab pos="609600" algn="l"/>
              </a:tabLst>
            </a:pPr>
            <a:endParaRPr lang="en-US" altLang="zh-TW" sz="2000" b="1" dirty="0">
              <a:latin typeface="標楷體" panose="03000509000000000000" pitchFamily="65" charset="-120"/>
              <a:ea typeface="標楷體" panose="03000509000000000000" pitchFamily="65" charset="-120"/>
              <a:cs typeface="標楷體" pitchFamily="18" charset="0"/>
            </a:endParaRPr>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60</a:t>
            </a:fld>
            <a:endParaRPr lang="zh-TW" altLang="en-US" dirty="0"/>
          </a:p>
        </p:txBody>
      </p:sp>
    </p:spTree>
    <p:extLst>
      <p:ext uri="{BB962C8B-B14F-4D97-AF65-F5344CB8AC3E}">
        <p14:creationId xmlns:p14="http://schemas.microsoft.com/office/powerpoint/2010/main" val="1459037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規劃設計時即應考量可能的危害</a:t>
            </a:r>
            <a:r>
              <a:rPr lang="en-US" altLang="zh-TW" dirty="0" smtClean="0"/>
              <a:t>—</a:t>
            </a:r>
            <a:r>
              <a:rPr lang="zh-TW" altLang="en-US" dirty="0" smtClean="0"/>
              <a:t>職業</a:t>
            </a:r>
            <a:r>
              <a:rPr lang="zh-TW" altLang="en-US" dirty="0"/>
              <a:t>安全衛生法</a:t>
            </a:r>
            <a:r>
              <a:rPr lang="en-US" altLang="zh-TW" sz="2000" dirty="0"/>
              <a:t>(</a:t>
            </a:r>
            <a:r>
              <a:rPr lang="zh-TW" altLang="en-US" sz="2000" dirty="0"/>
              <a:t>勞動部</a:t>
            </a:r>
            <a:r>
              <a:rPr lang="en-US" altLang="zh-TW" sz="2000" dirty="0"/>
              <a:t>)</a:t>
            </a:r>
            <a:endParaRPr lang="zh-TW" altLang="en-US" sz="2000" dirty="0"/>
          </a:p>
        </p:txBody>
      </p:sp>
      <p:sp>
        <p:nvSpPr>
          <p:cNvPr id="3" name="內容版面配置區 2"/>
          <p:cNvSpPr>
            <a:spLocks noGrp="1"/>
          </p:cNvSpPr>
          <p:nvPr>
            <p:ph idx="1"/>
          </p:nvPr>
        </p:nvSpPr>
        <p:spPr/>
        <p:txBody>
          <a:bodyPr>
            <a:normAutofit lnSpcReduction="10000"/>
          </a:bodyPr>
          <a:lstStyle/>
          <a:p>
            <a:pPr>
              <a:lnSpc>
                <a:spcPct val="130000"/>
              </a:lnSpc>
              <a:spcBef>
                <a:spcPts val="0"/>
              </a:spcBef>
            </a:pPr>
            <a:r>
              <a:rPr lang="zh-TW" altLang="en-US" sz="2800" b="0" dirty="0"/>
              <a:t>第 </a:t>
            </a:r>
            <a:r>
              <a:rPr lang="en-US" altLang="zh-TW" sz="2800" b="0" dirty="0"/>
              <a:t>5 </a:t>
            </a:r>
            <a:r>
              <a:rPr lang="zh-TW" altLang="en-US" sz="2800" b="0" dirty="0"/>
              <a:t>條  雇主使勞工從事工作，</a:t>
            </a:r>
            <a:r>
              <a:rPr lang="zh-TW" altLang="en-US" sz="2800" u="sng" dirty="0">
                <a:solidFill>
                  <a:srgbClr val="002060"/>
                </a:solidFill>
              </a:rPr>
              <a:t>應在合理可行範圍內</a:t>
            </a:r>
            <a:r>
              <a:rPr lang="zh-TW" altLang="en-US" sz="2800" b="0" dirty="0"/>
              <a:t>，採取必要之預防設備或措施，使勞工免於發生職業災害。</a:t>
            </a:r>
          </a:p>
          <a:p>
            <a:pPr>
              <a:lnSpc>
                <a:spcPct val="130000"/>
              </a:lnSpc>
              <a:spcBef>
                <a:spcPts val="0"/>
              </a:spcBef>
            </a:pPr>
            <a:r>
              <a:rPr lang="zh-TW" altLang="en-US" sz="2800" b="0" dirty="0"/>
              <a:t>機械、設備、器具、</a:t>
            </a:r>
            <a:r>
              <a:rPr lang="zh-TW" altLang="en-US" sz="2800" u="sng" dirty="0">
                <a:solidFill>
                  <a:srgbClr val="FF0000"/>
                </a:solidFill>
              </a:rPr>
              <a:t>原料</a:t>
            </a:r>
            <a:r>
              <a:rPr lang="zh-TW" altLang="en-US" sz="2800" b="0" dirty="0"/>
              <a:t>、</a:t>
            </a:r>
            <a:r>
              <a:rPr lang="zh-TW" altLang="en-US" sz="2800" u="sng" dirty="0">
                <a:solidFill>
                  <a:srgbClr val="FF0000"/>
                </a:solidFill>
              </a:rPr>
              <a:t>材料</a:t>
            </a:r>
            <a:r>
              <a:rPr lang="zh-TW" altLang="en-US" sz="2800" b="0" dirty="0"/>
              <a:t>等物件之設計、製造或輸入者及工程之設計或施工者，應於設計、製造、輸入或施工規劃階段實施</a:t>
            </a:r>
            <a:r>
              <a:rPr lang="zh-TW" altLang="en-US" sz="2800" u="sng" dirty="0">
                <a:solidFill>
                  <a:srgbClr val="002060"/>
                </a:solidFill>
              </a:rPr>
              <a:t>風險評估</a:t>
            </a:r>
            <a:r>
              <a:rPr lang="zh-TW" altLang="en-US" sz="2800" b="0" dirty="0"/>
              <a:t>，致力防止此等物件於使用或工程施工時，發生職業災害。</a:t>
            </a:r>
          </a:p>
          <a:p>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7</a:t>
            </a:fld>
            <a:endParaRPr lang="zh-TW" altLang="en-US" dirty="0"/>
          </a:p>
        </p:txBody>
      </p:sp>
    </p:spTree>
    <p:extLst>
      <p:ext uri="{BB962C8B-B14F-4D97-AF65-F5344CB8AC3E}">
        <p14:creationId xmlns:p14="http://schemas.microsoft.com/office/powerpoint/2010/main" val="285069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化學品危害通識措施</a:t>
            </a:r>
            <a:r>
              <a:rPr lang="en-US" altLang="zh-TW" dirty="0" smtClean="0"/>
              <a:t/>
            </a:r>
            <a:br>
              <a:rPr lang="en-US" altLang="zh-TW" dirty="0" smtClean="0"/>
            </a:br>
            <a:r>
              <a:rPr lang="en-US" altLang="zh-TW" dirty="0" smtClean="0"/>
              <a:t>—</a:t>
            </a:r>
            <a:r>
              <a:rPr lang="zh-TW" altLang="en-US" dirty="0" smtClean="0"/>
              <a:t>職業</a:t>
            </a:r>
            <a:r>
              <a:rPr lang="zh-TW" altLang="en-US" dirty="0"/>
              <a:t>安全衛生法</a:t>
            </a:r>
            <a:r>
              <a:rPr lang="en-US" altLang="zh-TW" sz="2000" dirty="0"/>
              <a:t>(</a:t>
            </a:r>
            <a:r>
              <a:rPr lang="zh-TW" altLang="en-US" sz="2000" dirty="0"/>
              <a:t>勞動部</a:t>
            </a:r>
            <a:r>
              <a:rPr lang="en-US" altLang="zh-TW" sz="2000" dirty="0"/>
              <a:t>)</a:t>
            </a:r>
            <a:endParaRPr lang="zh-TW" altLang="en-US" dirty="0"/>
          </a:p>
        </p:txBody>
      </p:sp>
      <p:sp>
        <p:nvSpPr>
          <p:cNvPr id="3" name="內容版面配置區 2"/>
          <p:cNvSpPr>
            <a:spLocks noGrp="1"/>
          </p:cNvSpPr>
          <p:nvPr>
            <p:ph idx="1"/>
          </p:nvPr>
        </p:nvSpPr>
        <p:spPr/>
        <p:txBody>
          <a:bodyPr/>
          <a:lstStyle/>
          <a:p>
            <a:pPr marL="450850" indent="-450850">
              <a:lnSpc>
                <a:spcPct val="150000"/>
              </a:lnSpc>
            </a:pPr>
            <a:r>
              <a:rPr lang="zh-TW" altLang="en-US" dirty="0">
                <a:latin typeface="+mn-ea"/>
              </a:rPr>
              <a:t>第</a:t>
            </a:r>
            <a:r>
              <a:rPr lang="en-US" altLang="zh-TW" dirty="0">
                <a:latin typeface="+mn-ea"/>
              </a:rPr>
              <a:t>10</a:t>
            </a:r>
            <a:r>
              <a:rPr lang="zh-TW" altLang="en-US" dirty="0">
                <a:latin typeface="+mn-ea"/>
              </a:rPr>
              <a:t>條 雇主</a:t>
            </a:r>
            <a:r>
              <a:rPr lang="en-US" altLang="zh-TW" dirty="0">
                <a:latin typeface="+mn-ea"/>
              </a:rPr>
              <a:t>(</a:t>
            </a:r>
            <a:r>
              <a:rPr lang="zh-TW" altLang="en-US" dirty="0">
                <a:latin typeface="+mn-ea"/>
              </a:rPr>
              <a:t>自營作業者亦同</a:t>
            </a:r>
            <a:r>
              <a:rPr lang="en-US" altLang="zh-TW" dirty="0">
                <a:latin typeface="+mn-ea"/>
              </a:rPr>
              <a:t>)</a:t>
            </a:r>
            <a:r>
              <a:rPr lang="zh-TW" altLang="en-US" dirty="0">
                <a:latin typeface="+mn-ea"/>
              </a:rPr>
              <a:t>對於具有</a:t>
            </a:r>
            <a:r>
              <a:rPr lang="zh-TW" altLang="en-US" u="sng" dirty="0">
                <a:solidFill>
                  <a:srgbClr val="C00000"/>
                </a:solidFill>
                <a:latin typeface="+mn-ea"/>
              </a:rPr>
              <a:t>危害性之化學品</a:t>
            </a:r>
            <a:r>
              <a:rPr lang="zh-TW" altLang="en-US" dirty="0">
                <a:latin typeface="+mn-ea"/>
              </a:rPr>
              <a:t>，應予</a:t>
            </a:r>
            <a:r>
              <a:rPr lang="zh-TW" altLang="en-US" u="sng" dirty="0">
                <a:solidFill>
                  <a:srgbClr val="002060"/>
                </a:solidFill>
                <a:latin typeface="+mn-ea"/>
              </a:rPr>
              <a:t>標示</a:t>
            </a:r>
            <a:r>
              <a:rPr lang="zh-TW" altLang="en-US" dirty="0">
                <a:latin typeface="+mn-ea"/>
              </a:rPr>
              <a:t>、製備</a:t>
            </a:r>
            <a:r>
              <a:rPr lang="zh-TW" altLang="en-US" u="sng" dirty="0">
                <a:solidFill>
                  <a:srgbClr val="C00000"/>
                </a:solidFill>
                <a:latin typeface="+mn-ea"/>
              </a:rPr>
              <a:t>清單</a:t>
            </a:r>
            <a:r>
              <a:rPr lang="zh-TW" altLang="en-US" dirty="0">
                <a:latin typeface="+mn-ea"/>
              </a:rPr>
              <a:t>及揭示</a:t>
            </a:r>
            <a:r>
              <a:rPr lang="zh-TW" altLang="en-US" u="sng" dirty="0">
                <a:solidFill>
                  <a:srgbClr val="002060"/>
                </a:solidFill>
                <a:latin typeface="+mn-ea"/>
              </a:rPr>
              <a:t>安全資料表</a:t>
            </a:r>
            <a:r>
              <a:rPr lang="zh-TW" altLang="en-US" dirty="0">
                <a:latin typeface="+mn-ea"/>
              </a:rPr>
              <a:t>，並採取必要之通識措施。</a:t>
            </a:r>
            <a:endParaRPr lang="en-US" altLang="zh-TW" dirty="0">
              <a:latin typeface="+mn-ea"/>
            </a:endParaRPr>
          </a:p>
          <a:p>
            <a:pPr marL="450850" indent="-450850">
              <a:lnSpc>
                <a:spcPct val="150000"/>
              </a:lnSpc>
            </a:pPr>
            <a:r>
              <a:rPr lang="zh-TW" altLang="en-US" dirty="0">
                <a:latin typeface="+mn-ea"/>
              </a:rPr>
              <a:t>違反之罰則：處新臺幣三萬元以上三十萬元以下罰鍰。</a:t>
            </a:r>
          </a:p>
          <a:p>
            <a:endParaRPr lang="zh-TW" altLang="en-US" dirty="0"/>
          </a:p>
        </p:txBody>
      </p:sp>
      <p:sp>
        <p:nvSpPr>
          <p:cNvPr id="6" name="投影片編號版面配置區 5"/>
          <p:cNvSpPr>
            <a:spLocks noGrp="1"/>
          </p:cNvSpPr>
          <p:nvPr>
            <p:ph type="sldNum" sz="quarter" idx="12"/>
          </p:nvPr>
        </p:nvSpPr>
        <p:spPr/>
        <p:txBody>
          <a:bodyPr/>
          <a:lstStyle/>
          <a:p>
            <a:fld id="{A36E6B7E-3405-4ABC-8F0A-11CAAA034E4E}" type="slidenum">
              <a:rPr lang="zh-TW" altLang="en-US" smtClean="0"/>
              <a:pPr/>
              <a:t>8</a:t>
            </a:fld>
            <a:endParaRPr lang="zh-TW" altLang="en-US" dirty="0"/>
          </a:p>
        </p:txBody>
      </p:sp>
    </p:spTree>
    <p:extLst>
      <p:ext uri="{BB962C8B-B14F-4D97-AF65-F5344CB8AC3E}">
        <p14:creationId xmlns:p14="http://schemas.microsoft.com/office/powerpoint/2010/main" val="227550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b="0" u="sng" dirty="0" smtClean="0">
                <a:hlinkClick r:id="rId3"/>
              </a:rPr>
              <a:t>危害性化學品標示及通識規則</a:t>
            </a:r>
            <a:endParaRPr lang="zh-TW" altLang="en-US" dirty="0"/>
          </a:p>
        </p:txBody>
      </p:sp>
      <p:sp>
        <p:nvSpPr>
          <p:cNvPr id="14339" name="Rectangle 3"/>
          <p:cNvSpPr>
            <a:spLocks noGrp="1" noChangeArrowheads="1"/>
          </p:cNvSpPr>
          <p:nvPr>
            <p:ph type="body" idx="1"/>
          </p:nvPr>
        </p:nvSpPr>
        <p:spPr/>
        <p:txBody>
          <a:bodyPr/>
          <a:lstStyle/>
          <a:p>
            <a:pPr>
              <a:lnSpc>
                <a:spcPct val="90000"/>
              </a:lnSpc>
            </a:pPr>
            <a:r>
              <a:rPr lang="zh-TW" altLang="en-US" sz="2800" dirty="0" smtClean="0"/>
              <a:t>中華民國</a:t>
            </a:r>
            <a:r>
              <a:rPr lang="en-US" altLang="zh-TW" sz="2800" dirty="0" smtClean="0"/>
              <a:t>103</a:t>
            </a:r>
            <a:r>
              <a:rPr lang="zh-TW" altLang="en-US" sz="2800" dirty="0" smtClean="0"/>
              <a:t>年</a:t>
            </a:r>
            <a:r>
              <a:rPr lang="en-US" altLang="zh-TW" sz="2800" dirty="0" smtClean="0"/>
              <a:t>6</a:t>
            </a:r>
            <a:r>
              <a:rPr lang="zh-TW" altLang="en-US" sz="2800" dirty="0" smtClean="0"/>
              <a:t>月</a:t>
            </a:r>
            <a:r>
              <a:rPr lang="en-US" altLang="zh-TW" sz="2800" dirty="0" smtClean="0"/>
              <a:t>27</a:t>
            </a:r>
            <a:r>
              <a:rPr lang="zh-TW" altLang="en-US" sz="2800" dirty="0" smtClean="0"/>
              <a:t>日</a:t>
            </a:r>
            <a:endParaRPr lang="zh-TW" altLang="en-US" sz="2800" dirty="0"/>
          </a:p>
          <a:p>
            <a:pPr>
              <a:lnSpc>
                <a:spcPct val="90000"/>
              </a:lnSpc>
            </a:pPr>
            <a:r>
              <a:rPr lang="zh-TW" altLang="en-US" sz="2800" dirty="0" smtClean="0"/>
              <a:t>內容：全文 </a:t>
            </a:r>
            <a:r>
              <a:rPr lang="en-US" altLang="zh-TW" sz="2800" dirty="0" smtClean="0"/>
              <a:t>23 </a:t>
            </a:r>
            <a:r>
              <a:rPr lang="zh-TW" altLang="en-US" sz="2800" dirty="0" smtClean="0"/>
              <a:t>條</a:t>
            </a:r>
            <a:endParaRPr lang="zh-TW" altLang="en-US" sz="2800" dirty="0"/>
          </a:p>
          <a:p>
            <a:pPr>
              <a:lnSpc>
                <a:spcPct val="90000"/>
              </a:lnSpc>
              <a:buFont typeface="Wingdings" pitchFamily="2" charset="2"/>
              <a:buNone/>
            </a:pPr>
            <a:r>
              <a:rPr lang="zh-TW" altLang="en-US" sz="2800" dirty="0"/>
              <a:t>    第一章總則</a:t>
            </a:r>
          </a:p>
          <a:p>
            <a:pPr>
              <a:lnSpc>
                <a:spcPct val="90000"/>
              </a:lnSpc>
              <a:buFont typeface="Wingdings" pitchFamily="2" charset="2"/>
              <a:buNone/>
            </a:pPr>
            <a:r>
              <a:rPr lang="zh-TW" altLang="en-US" sz="2800" dirty="0"/>
              <a:t>    第二章標示</a:t>
            </a:r>
          </a:p>
          <a:p>
            <a:pPr>
              <a:lnSpc>
                <a:spcPct val="90000"/>
              </a:lnSpc>
              <a:buFont typeface="Wingdings" pitchFamily="2" charset="2"/>
              <a:buNone/>
            </a:pPr>
            <a:r>
              <a:rPr lang="zh-TW" altLang="en-US" sz="2800" dirty="0"/>
              <a:t>    第三</a:t>
            </a:r>
            <a:r>
              <a:rPr lang="zh-TW" altLang="en-US" sz="2800" dirty="0" smtClean="0"/>
              <a:t>章安全資料表、清單、揭示及通識措施</a:t>
            </a:r>
            <a:endParaRPr lang="zh-TW" altLang="en-US" sz="2800" dirty="0"/>
          </a:p>
          <a:p>
            <a:pPr>
              <a:lnSpc>
                <a:spcPct val="90000"/>
              </a:lnSpc>
              <a:buFont typeface="Wingdings" pitchFamily="2" charset="2"/>
              <a:buNone/>
            </a:pPr>
            <a:r>
              <a:rPr lang="zh-TW" altLang="en-US" sz="2800" dirty="0"/>
              <a:t>    第四章附則</a:t>
            </a:r>
          </a:p>
          <a:p>
            <a:pPr>
              <a:lnSpc>
                <a:spcPct val="90000"/>
              </a:lnSpc>
            </a:pPr>
            <a:endParaRPr lang="zh-TW" altLang="en-US" sz="2800" dirty="0"/>
          </a:p>
          <a:p>
            <a:pPr>
              <a:lnSpc>
                <a:spcPct val="90000"/>
              </a:lnSpc>
            </a:pPr>
            <a:endParaRPr lang="zh-TW" altLang="en-US" sz="2800" dirty="0"/>
          </a:p>
          <a:p>
            <a:pPr>
              <a:lnSpc>
                <a:spcPct val="90000"/>
              </a:lnSpc>
            </a:pPr>
            <a:endParaRPr lang="en-US" altLang="zh-TW" sz="2800" dirty="0"/>
          </a:p>
        </p:txBody>
      </p:sp>
      <p:sp>
        <p:nvSpPr>
          <p:cNvPr id="14340" name="Text Box 4"/>
          <p:cNvSpPr txBox="1">
            <a:spLocks noChangeArrowheads="1"/>
          </p:cNvSpPr>
          <p:nvPr/>
        </p:nvSpPr>
        <p:spPr bwMode="auto">
          <a:xfrm>
            <a:off x="4643438" y="4096761"/>
            <a:ext cx="2698175" cy="1815882"/>
          </a:xfrm>
          <a:prstGeom prst="rect">
            <a:avLst/>
          </a:prstGeom>
          <a:noFill/>
          <a:ln w="9525">
            <a:noFill/>
            <a:miter lim="800000"/>
            <a:headEnd/>
            <a:tailEnd/>
          </a:ln>
          <a:effectLst/>
        </p:spPr>
        <p:txBody>
          <a:bodyPr wrap="none">
            <a:spAutoFit/>
          </a:bodyPr>
          <a:lstStyle/>
          <a:p>
            <a:r>
              <a:rPr lang="en-US" altLang="zh-TW" sz="2800" dirty="0" smtClean="0">
                <a:latin typeface="DFKai-SB" charset="0"/>
                <a:ea typeface="DFKai-SB" charset="0"/>
                <a:cs typeface="DFKai-SB" charset="0"/>
              </a:rPr>
              <a:t>‧</a:t>
            </a:r>
            <a:r>
              <a:rPr lang="zh-TW" altLang="en-US" sz="2800" dirty="0" smtClean="0">
                <a:latin typeface="DFKai-SB" charset="0"/>
                <a:ea typeface="DFKai-SB" charset="0"/>
                <a:cs typeface="DFKai-SB" charset="0"/>
              </a:rPr>
              <a:t>安全</a:t>
            </a:r>
            <a:r>
              <a:rPr lang="zh-TW" altLang="en-US" sz="2800" dirty="0">
                <a:latin typeface="DFKai-SB" charset="0"/>
                <a:ea typeface="DFKai-SB" charset="0"/>
                <a:cs typeface="DFKai-SB" charset="0"/>
              </a:rPr>
              <a:t>資料表</a:t>
            </a:r>
          </a:p>
          <a:p>
            <a:r>
              <a:rPr lang="en-US" altLang="zh-TW" sz="2800" dirty="0">
                <a:latin typeface="DFKai-SB" charset="0"/>
                <a:ea typeface="DFKai-SB" charset="0"/>
                <a:cs typeface="DFKai-SB" charset="0"/>
              </a:rPr>
              <a:t>‧</a:t>
            </a:r>
            <a:r>
              <a:rPr lang="zh-TW" altLang="en-US" sz="2800" dirty="0">
                <a:latin typeface="DFKai-SB" charset="0"/>
                <a:ea typeface="DFKai-SB" charset="0"/>
                <a:cs typeface="DFKai-SB" charset="0"/>
              </a:rPr>
              <a:t>危害通識計畫</a:t>
            </a:r>
          </a:p>
          <a:p>
            <a:r>
              <a:rPr lang="en-US" altLang="zh-TW" sz="2800" dirty="0">
                <a:latin typeface="DFKai-SB" charset="0"/>
                <a:ea typeface="DFKai-SB" charset="0"/>
                <a:cs typeface="DFKai-SB" charset="0"/>
              </a:rPr>
              <a:t>‧</a:t>
            </a:r>
            <a:r>
              <a:rPr lang="zh-TW" altLang="en-US" sz="2800" dirty="0">
                <a:latin typeface="DFKai-SB" charset="0"/>
                <a:ea typeface="DFKai-SB" charset="0"/>
                <a:cs typeface="DFKai-SB" charset="0"/>
              </a:rPr>
              <a:t>危害物質清單</a:t>
            </a:r>
          </a:p>
          <a:p>
            <a:r>
              <a:rPr lang="en-US" altLang="zh-TW" sz="2800" dirty="0">
                <a:latin typeface="DFKai-SB" charset="0"/>
                <a:ea typeface="DFKai-SB" charset="0"/>
                <a:cs typeface="DFKai-SB" charset="0"/>
              </a:rPr>
              <a:t>‧</a:t>
            </a:r>
            <a:r>
              <a:rPr lang="zh-TW" altLang="en-US" sz="2800" dirty="0">
                <a:latin typeface="DFKai-SB" charset="0"/>
                <a:ea typeface="DFKai-SB" charset="0"/>
                <a:cs typeface="DFKai-SB" charset="0"/>
              </a:rPr>
              <a:t>教育訓練</a:t>
            </a:r>
          </a:p>
        </p:txBody>
      </p:sp>
      <p:sp>
        <p:nvSpPr>
          <p:cNvPr id="14342" name="AutoShape 6"/>
          <p:cNvSpPr>
            <a:spLocks noChangeArrowheads="1"/>
          </p:cNvSpPr>
          <p:nvPr/>
        </p:nvSpPr>
        <p:spPr bwMode="auto">
          <a:xfrm>
            <a:off x="3708400" y="4724400"/>
            <a:ext cx="935038" cy="576263"/>
          </a:xfrm>
          <a:prstGeom prst="rightArrow">
            <a:avLst>
              <a:gd name="adj1" fmla="val 50000"/>
              <a:gd name="adj2" fmla="val 40565"/>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4343" name="Rectangle 7"/>
          <p:cNvSpPr>
            <a:spLocks noChangeArrowheads="1"/>
          </p:cNvSpPr>
          <p:nvPr/>
        </p:nvSpPr>
        <p:spPr bwMode="auto">
          <a:xfrm>
            <a:off x="4787900" y="4112418"/>
            <a:ext cx="3024188" cy="1800225"/>
          </a:xfrm>
          <a:prstGeom prst="rect">
            <a:avLst/>
          </a:prstGeom>
          <a:noFill/>
          <a:ln w="38100">
            <a:solidFill>
              <a:schemeClr val="tx1"/>
            </a:solidFill>
            <a:miter lim="800000"/>
            <a:headEnd/>
            <a:tailEnd/>
          </a:ln>
          <a:effectLst/>
        </p:spPr>
        <p:txBody>
          <a:bodyPr wrap="none" anchor="ctr"/>
          <a:lstStyle/>
          <a:p>
            <a:endParaRPr lang="zh-TW" altLang="en-US"/>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9</a:t>
            </a:fld>
            <a:endParaRPr lang="zh-TW" altLang="en-US" dirty="0"/>
          </a:p>
        </p:txBody>
      </p:sp>
    </p:spTree>
    <p:extLst>
      <p:ext uri="{BB962C8B-B14F-4D97-AF65-F5344CB8AC3E}">
        <p14:creationId xmlns:p14="http://schemas.microsoft.com/office/powerpoint/2010/main" val="307014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5524</Words>
  <Application>Microsoft Office PowerPoint</Application>
  <PresentationFormat>如螢幕大小 (4:3)</PresentationFormat>
  <Paragraphs>714</Paragraphs>
  <Slides>60</Slides>
  <Notes>17</Notes>
  <HiddenSlides>0</HiddenSlides>
  <MMClips>0</MMClips>
  <ScaleCrop>false</ScaleCrop>
  <HeadingPairs>
    <vt:vector size="4" baseType="variant">
      <vt:variant>
        <vt:lpstr>佈景主題</vt:lpstr>
      </vt:variant>
      <vt:variant>
        <vt:i4>1</vt:i4>
      </vt:variant>
      <vt:variant>
        <vt:lpstr>投影片標題</vt:lpstr>
      </vt:variant>
      <vt:variant>
        <vt:i4>60</vt:i4>
      </vt:variant>
    </vt:vector>
  </HeadingPairs>
  <TitlesOfParts>
    <vt:vector size="61" baseType="lpstr">
      <vt:lpstr>Office 佈景主題</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勞工安全衛生法立法緣起</vt:lpstr>
      <vt:lpstr>乙醚溶液加熱引起火災事件</vt:lpstr>
      <vt:lpstr>壹、化學品管理之相關法令</vt:lpstr>
      <vt:lpstr>規劃設計時即應考量可能的危害—職業安全衛生法(勞動部)</vt:lpstr>
      <vt:lpstr>化學品危害通識措施 —職業安全衛生法(勞動部)</vt:lpstr>
      <vt:lpstr>危害性化學品標示及通識規則</vt:lpstr>
      <vt:lpstr>PowerPoint 簡報</vt:lpstr>
      <vt:lpstr>危害性化學品評估及分級管理辦法</vt:lpstr>
      <vt:lpstr>職安法中有關化學品的附屬法規</vt:lpstr>
      <vt:lpstr>危害性化學品評估及分級管理辦法</vt:lpstr>
      <vt:lpstr>不適用化學品分級管理的範圍</vt:lpstr>
      <vt:lpstr>有容許暴露標準（PEL）化學品</vt:lpstr>
      <vt:lpstr>有容許暴露標準（PEL）化學品</vt:lpstr>
      <vt:lpstr>依監測辦法應監測化學品</vt:lpstr>
      <vt:lpstr>有PEL化學品之風險分級與管理</vt:lpstr>
      <vt:lpstr>作成紀錄留存備查</vt:lpstr>
      <vt:lpstr>建立作業場所分級管理清單</vt:lpstr>
      <vt:lpstr>化學品作業環境監測計畫 —職業安全衛生法(勞動部)</vt:lpstr>
      <vt:lpstr>使用化學品應實施作業環境監測之規定</vt:lpstr>
      <vt:lpstr>毒性化學物質(行政院環境保護署)</vt:lpstr>
      <vt:lpstr>環保署毒性化學物質登記申報系統 HTTP://flora2.epa.gov.tw/MainSite/Index.aspx</vt:lpstr>
      <vt:lpstr>申報方式</vt:lpstr>
      <vt:lpstr>毒品危害防制條例 (經濟部)</vt:lpstr>
      <vt:lpstr>毒性化學物質申報運作申報時間說明</vt:lpstr>
      <vt:lpstr>先驅性化學品</vt:lpstr>
      <vt:lpstr>先驅化學品工業原料管理項目及重點</vt:lpstr>
      <vt:lpstr>先驅化學品工業原料管制現況</vt:lpstr>
      <vt:lpstr>先驅化學品工業原料管制現況</vt:lpstr>
      <vt:lpstr>校園製造毒品</vt:lpstr>
      <vt:lpstr>甲類先驅化學品申報作業</vt:lpstr>
      <vt:lpstr>甲類先驅化學品申報作業(續)</vt:lpstr>
      <vt:lpstr>實驗室內部管控作業</vt:lpstr>
      <vt:lpstr>劑量—時間影響毒性</vt:lpstr>
      <vt:lpstr>暴露反應</vt:lpstr>
      <vt:lpstr>生物效應（Biological effects, 健康效應）</vt:lpstr>
      <vt:lpstr>健康效應</vt:lpstr>
      <vt:lpstr>化學(危害)在空氣中存在的性狀</vt:lpstr>
      <vt:lpstr>    粉塵(Dust)</vt:lpstr>
      <vt:lpstr>    霧滴(Mist)</vt:lpstr>
      <vt:lpstr>    燻煙(Fume)</vt:lpstr>
      <vt:lpstr>   油性氣膠(Oil Aerosol)</vt:lpstr>
      <vt:lpstr>PowerPoint 簡報</vt:lpstr>
      <vt:lpstr>    氣體(Gas)</vt:lpstr>
      <vt:lpstr>    蒸氣(Vapor)</vt:lpstr>
      <vt:lpstr>空氣中有害物容許濃度</vt:lpstr>
      <vt:lpstr>八小時日時量平均容許濃度</vt:lpstr>
      <vt:lpstr>短時間時量平均容許濃度</vt:lpstr>
      <vt:lpstr>最高容許濃度(Ceiling)</vt:lpstr>
      <vt:lpstr>「皮」字註記(skin notation) 「瘤」字註記(cancer notation)</vt:lpstr>
      <vt:lpstr>化學危害暴露的控制-基本原則</vt:lpstr>
      <vt:lpstr>化學危害暴露的控制-個人防護</vt:lpstr>
      <vt:lpstr>由「暴露」到「生物效應」的產生</vt:lpstr>
      <vt:lpstr>貳、學術機構化學品管理系統之功能與特性</vt:lpstr>
      <vt:lpstr>學術機構化學品管理系統常見之功能項目</vt:lpstr>
      <vt:lpstr>學術機構化學品管理系統常見之功能項目</vt:lpstr>
      <vt:lpstr>學術機構化學品管理系統常見之功能項目</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48</cp:revision>
  <dcterms:created xsi:type="dcterms:W3CDTF">2017-04-04T09:35:48Z</dcterms:created>
  <dcterms:modified xsi:type="dcterms:W3CDTF">2018-07-11T06:49:00Z</dcterms:modified>
</cp:coreProperties>
</file>