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354" r:id="rId2"/>
    <p:sldId id="355" r:id="rId3"/>
    <p:sldId id="263" r:id="rId4"/>
    <p:sldId id="264" r:id="rId5"/>
    <p:sldId id="265" r:id="rId6"/>
    <p:sldId id="267" r:id="rId7"/>
    <p:sldId id="268" r:id="rId8"/>
    <p:sldId id="270" r:id="rId9"/>
    <p:sldId id="272" r:id="rId10"/>
    <p:sldId id="274" r:id="rId11"/>
    <p:sldId id="275" r:id="rId12"/>
    <p:sldId id="277" r:id="rId13"/>
    <p:sldId id="278" r:id="rId14"/>
    <p:sldId id="279" r:id="rId15"/>
    <p:sldId id="280" r:id="rId16"/>
    <p:sldId id="281" r:id="rId17"/>
    <p:sldId id="283" r:id="rId18"/>
    <p:sldId id="284" r:id="rId19"/>
    <p:sldId id="285" r:id="rId20"/>
    <p:sldId id="286" r:id="rId21"/>
    <p:sldId id="293" r:id="rId22"/>
    <p:sldId id="294" r:id="rId23"/>
    <p:sldId id="296" r:id="rId24"/>
    <p:sldId id="297" r:id="rId25"/>
    <p:sldId id="298" r:id="rId26"/>
    <p:sldId id="299" r:id="rId27"/>
    <p:sldId id="300" r:id="rId28"/>
    <p:sldId id="301" r:id="rId29"/>
    <p:sldId id="303" r:id="rId30"/>
    <p:sldId id="304" r:id="rId31"/>
    <p:sldId id="305" r:id="rId32"/>
    <p:sldId id="306" r:id="rId33"/>
    <p:sldId id="307" r:id="rId34"/>
    <p:sldId id="308" r:id="rId35"/>
    <p:sldId id="309" r:id="rId36"/>
    <p:sldId id="311" r:id="rId37"/>
    <p:sldId id="313" r:id="rId38"/>
    <p:sldId id="315" r:id="rId39"/>
    <p:sldId id="318" r:id="rId40"/>
    <p:sldId id="319" r:id="rId41"/>
    <p:sldId id="324" r:id="rId42"/>
    <p:sldId id="325" r:id="rId43"/>
    <p:sldId id="326" r:id="rId44"/>
    <p:sldId id="327" r:id="rId45"/>
    <p:sldId id="328" r:id="rId46"/>
    <p:sldId id="329" r:id="rId47"/>
    <p:sldId id="330" r:id="rId48"/>
    <p:sldId id="332" r:id="rId49"/>
    <p:sldId id="333" r:id="rId50"/>
    <p:sldId id="334" r:id="rId51"/>
    <p:sldId id="335" r:id="rId52"/>
    <p:sldId id="336" r:id="rId53"/>
    <p:sldId id="337" r:id="rId54"/>
    <p:sldId id="339" r:id="rId55"/>
    <p:sldId id="340" r:id="rId56"/>
    <p:sldId id="341" r:id="rId57"/>
    <p:sldId id="342" r:id="rId58"/>
    <p:sldId id="343" r:id="rId59"/>
    <p:sldId id="344" r:id="rId60"/>
    <p:sldId id="345" r:id="rId61"/>
    <p:sldId id="346" r:id="rId62"/>
    <p:sldId id="347" r:id="rId63"/>
    <p:sldId id="348" r:id="rId64"/>
    <p:sldId id="349" r:id="rId65"/>
    <p:sldId id="350" r:id="rId66"/>
    <p:sldId id="351" r:id="rId67"/>
    <p:sldId id="352" r:id="rId68"/>
    <p:sldId id="353" r:id="rId6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1"/>
  </p:normalViewPr>
  <p:slideViewPr>
    <p:cSldViewPr>
      <p:cViewPr>
        <p:scale>
          <a:sx n="60" d="100"/>
          <a:sy n="60" d="100"/>
        </p:scale>
        <p:origin x="-3084" y="-112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image" Target="../media/image8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 Id="rId5" Type="http://schemas.openxmlformats.org/officeDocument/2006/relationships/image" Target="../media/image90.wmf"/><Relationship Id="rId4" Type="http://schemas.openxmlformats.org/officeDocument/2006/relationships/image" Target="../media/image8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標楷體" panose="03000509000000000000" pitchFamily="65" charset="-120"/>
              </a:defRPr>
            </a:lvl1pPr>
          </a:lstStyle>
          <a:p>
            <a:endParaRPr lang="zh-TW" altLang="en-US" dirty="0"/>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標楷體" panose="03000509000000000000" pitchFamily="65" charset="-120"/>
              </a:defRPr>
            </a:lvl1pPr>
          </a:lstStyle>
          <a:p>
            <a:fld id="{5A8767ED-7600-4CEB-A97D-B8C094C1CB4B}" type="datetimeFigureOut">
              <a:rPr lang="zh-TW" altLang="en-US" smtClean="0"/>
              <a:pPr/>
              <a:t>2018/7/11</a:t>
            </a:fld>
            <a:endParaRPr lang="zh-TW" altLang="en-US" dirty="0"/>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dirty="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標楷體" panose="03000509000000000000" pitchFamily="65" charset="-120"/>
              </a:defRPr>
            </a:lvl1pPr>
          </a:lstStyle>
          <a:p>
            <a:fld id="{42A9114D-2A06-434D-8397-A0458236F01F}" type="slidenum">
              <a:rPr lang="zh-TW" altLang="en-US" smtClean="0"/>
              <a:pPr/>
              <a:t>‹#›</a:t>
            </a:fld>
            <a:endParaRPr lang="zh-TW" altLang="en-US" dirty="0"/>
          </a:p>
        </p:txBody>
      </p:sp>
    </p:spTree>
    <p:extLst>
      <p:ext uri="{BB962C8B-B14F-4D97-AF65-F5344CB8AC3E}">
        <p14:creationId xmlns:p14="http://schemas.microsoft.com/office/powerpoint/2010/main" val="2100068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標楷體" panose="03000509000000000000" pitchFamily="65" charset="-120"/>
        <a:cs typeface="+mn-cs"/>
      </a:defRPr>
    </a:lvl1pPr>
    <a:lvl2pPr marL="457200" algn="l" defTabSz="914400" rtl="0" eaLnBrk="1" latinLnBrk="0" hangingPunct="1">
      <a:defRPr sz="1200" kern="1200">
        <a:solidFill>
          <a:schemeClr val="tx1"/>
        </a:solidFill>
        <a:latin typeface="+mn-lt"/>
        <a:ea typeface="標楷體" panose="03000509000000000000" pitchFamily="65" charset="-120"/>
        <a:cs typeface="+mn-cs"/>
      </a:defRPr>
    </a:lvl2pPr>
    <a:lvl3pPr marL="914400" algn="l" defTabSz="914400" rtl="0" eaLnBrk="1" latinLnBrk="0" hangingPunct="1">
      <a:defRPr sz="1200" kern="1200">
        <a:solidFill>
          <a:schemeClr val="tx1"/>
        </a:solidFill>
        <a:latin typeface="+mn-lt"/>
        <a:ea typeface="標楷體" panose="03000509000000000000" pitchFamily="65" charset="-120"/>
        <a:cs typeface="+mn-cs"/>
      </a:defRPr>
    </a:lvl3pPr>
    <a:lvl4pPr marL="1371600" algn="l" defTabSz="914400" rtl="0" eaLnBrk="1" latinLnBrk="0" hangingPunct="1">
      <a:defRPr sz="1200" kern="1200">
        <a:solidFill>
          <a:schemeClr val="tx1"/>
        </a:solidFill>
        <a:latin typeface="+mn-lt"/>
        <a:ea typeface="標楷體" panose="03000509000000000000" pitchFamily="65" charset="-120"/>
        <a:cs typeface="+mn-cs"/>
      </a:defRPr>
    </a:lvl4pPr>
    <a:lvl5pPr marL="1828800" algn="l" defTabSz="914400" rtl="0" eaLnBrk="1" latinLnBrk="0" hangingPunct="1">
      <a:defRPr sz="1200" kern="1200">
        <a:solidFill>
          <a:schemeClr val="tx1"/>
        </a:solidFill>
        <a:latin typeface="+mn-lt"/>
        <a:ea typeface="標楷體" panose="03000509000000000000" pitchFamily="65"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3224066-8E7F-4E59-AC94-FA63FA7F706E}" type="slidenum">
              <a:rPr lang="en-US" altLang="zh-TW" smtClean="0">
                <a:solidFill>
                  <a:srgbClr val="000000"/>
                </a:solidFill>
              </a:rPr>
              <a:pPr/>
              <a:t>3</a:t>
            </a:fld>
            <a:endParaRPr lang="en-US" altLang="zh-TW" dirty="0" smtClean="0">
              <a:solidFill>
                <a:srgbClr val="000000"/>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1200" b="1" i="0" u="none" strike="noStrike" kern="1200" dirty="0" smtClean="0">
                <a:solidFill>
                  <a:schemeClr val="tx1"/>
                </a:solidFill>
                <a:effectLst/>
                <a:latin typeface="Arial" charset="0"/>
                <a:cs typeface="+mn-cs"/>
              </a:rPr>
              <a:t>20160325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sz="1200" b="1" i="0" u="none" strike="noStrike" kern="1200" dirty="0" smtClean="0">
                <a:solidFill>
                  <a:schemeClr val="tx1"/>
                </a:solidFill>
                <a:effectLst/>
                <a:latin typeface="Arial" charset="0"/>
                <a:cs typeface="+mn-cs"/>
              </a:rPr>
              <a:t>※</a:t>
            </a:r>
            <a:r>
              <a:rPr kumimoji="1" lang="zh-TW" altLang="en-US" sz="1200" b="1" i="0" u="none" strike="noStrike" kern="1200" dirty="0" smtClean="0">
                <a:solidFill>
                  <a:schemeClr val="tx1"/>
                </a:solidFill>
                <a:effectLst/>
                <a:latin typeface="Arial" charset="0"/>
                <a:cs typeface="+mn-cs"/>
              </a:rPr>
              <a:t>通過培訓營認證教師使用此教材授課之教學說明：</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zh-TW" sz="1200" b="1" kern="1200" dirty="0" smtClean="0">
              <a:solidFill>
                <a:srgbClr val="CC0000"/>
              </a:solidFill>
              <a:latin typeface="Times New Roman" panose="02020603050405020304" pitchFamily="18" charset="0"/>
              <a:cs typeface="Times New Roman" panose="02020603050405020304" pitchFamily="18" charset="0"/>
            </a:endParaRPr>
          </a:p>
          <a:p>
            <a:pPr marL="0" indent="0" algn="l" eaLnBrk="1" hangingPunct="1">
              <a:lnSpc>
                <a:spcPct val="125000"/>
              </a:lnSpc>
              <a:buFont typeface="Arial" pitchFamily="34" charset="0"/>
              <a:buChar char="•"/>
            </a:pPr>
            <a:r>
              <a:rPr kumimoji="1" lang="zh-TW" altLang="zh-TW" sz="1200" b="0" i="0" u="none" strike="noStrike" kern="1200" dirty="0" smtClean="0">
                <a:solidFill>
                  <a:schemeClr val="tx1"/>
                </a:solidFill>
                <a:effectLst/>
                <a:latin typeface="Arial" charset="0"/>
                <a:cs typeface="+mn-cs"/>
              </a:rPr>
              <a:t>初階</a:t>
            </a:r>
            <a:r>
              <a:rPr kumimoji="1" lang="en-US" altLang="zh-TW" sz="1200" b="0" i="0" u="none" strike="noStrike" kern="1200" dirty="0" smtClean="0">
                <a:solidFill>
                  <a:schemeClr val="tx1"/>
                </a:solidFill>
                <a:effectLst/>
                <a:latin typeface="Arial" charset="0"/>
                <a:cs typeface="+mn-cs"/>
              </a:rPr>
              <a:t>(</a:t>
            </a:r>
            <a:r>
              <a:rPr kumimoji="1" lang="zh-TW" altLang="zh-TW" sz="1200" b="0" i="0" u="none" strike="noStrike" kern="1200" dirty="0" smtClean="0">
                <a:solidFill>
                  <a:schemeClr val="tx1"/>
                </a:solidFill>
                <a:effectLst/>
                <a:latin typeface="Arial" charset="0"/>
                <a:cs typeface="+mn-cs"/>
              </a:rPr>
              <a:t>國民中小學</a:t>
            </a:r>
            <a:r>
              <a:rPr kumimoji="1" lang="en-US" altLang="zh-TW" sz="1200" b="0" i="0" u="none" strike="noStrike" kern="1200" dirty="0" smtClean="0">
                <a:solidFill>
                  <a:schemeClr val="tx1"/>
                </a:solidFill>
                <a:effectLst/>
                <a:latin typeface="Arial" charset="0"/>
                <a:cs typeface="+mn-cs"/>
              </a:rPr>
              <a:t>)</a:t>
            </a:r>
            <a:r>
              <a:rPr kumimoji="1" lang="zh-TW" altLang="en-US" sz="1200" b="0" i="0" u="none" strike="noStrike" kern="1200" dirty="0" smtClean="0">
                <a:solidFill>
                  <a:schemeClr val="tx1"/>
                </a:solidFill>
                <a:effectLst/>
                <a:latin typeface="Arial" charset="0"/>
                <a:cs typeface="+mn-cs"/>
              </a:rPr>
              <a:t>：</a:t>
            </a:r>
            <a:r>
              <a:rPr kumimoji="1" lang="en-US" altLang="zh-TW" sz="1200" b="0" i="0" u="none" strike="noStrike" kern="1200" dirty="0" smtClean="0">
                <a:solidFill>
                  <a:schemeClr val="tx1"/>
                </a:solidFill>
                <a:effectLst/>
                <a:latin typeface="Arial" charset="0"/>
                <a:cs typeface="+mn-cs"/>
              </a:rPr>
              <a:t>p4-6, p8, p10, p12, p15, p18, p21, p23-25, p33-37, p39-42, p44-46, p54-58, p65-68, p72-76, p79-89</a:t>
            </a:r>
          </a:p>
          <a:p>
            <a:pPr marL="0" indent="0" algn="l" eaLnBrk="1" hangingPunct="1">
              <a:lnSpc>
                <a:spcPct val="125000"/>
              </a:lnSpc>
              <a:buFont typeface="Arial" pitchFamily="34" charset="0"/>
              <a:buChar char="•"/>
            </a:pPr>
            <a:endParaRPr kumimoji="1" lang="en-US" altLang="zh-TW" sz="1200" b="0" i="0" u="none" strike="noStrike" kern="1200" baseline="0" dirty="0" smtClean="0">
              <a:solidFill>
                <a:schemeClr val="tx1"/>
              </a:solidFill>
              <a:effectLst/>
              <a:latin typeface="Arial" charset="0"/>
              <a:cs typeface="+mn-cs"/>
            </a:endParaRPr>
          </a:p>
          <a:p>
            <a:pPr marL="0" indent="0" algn="l" eaLnBrk="1" hangingPunct="1">
              <a:lnSpc>
                <a:spcPct val="125000"/>
              </a:lnSpc>
              <a:buFont typeface="Arial" pitchFamily="34" charset="0"/>
              <a:buChar char="•"/>
            </a:pPr>
            <a:r>
              <a:rPr kumimoji="1" lang="zh-TW" altLang="zh-TW" sz="1200" b="0" i="0" u="none" strike="noStrike" kern="1200" dirty="0" smtClean="0">
                <a:solidFill>
                  <a:schemeClr val="tx1"/>
                </a:solidFill>
                <a:effectLst/>
                <a:latin typeface="Arial" charset="0"/>
                <a:cs typeface="+mn-cs"/>
              </a:rPr>
              <a:t>中階</a:t>
            </a:r>
            <a:r>
              <a:rPr kumimoji="1" lang="en-US" altLang="zh-TW" sz="1200" b="0" i="0" u="none" strike="noStrike" kern="1200" dirty="0" smtClean="0">
                <a:solidFill>
                  <a:schemeClr val="tx1"/>
                </a:solidFill>
                <a:effectLst/>
                <a:latin typeface="Arial" charset="0"/>
                <a:cs typeface="+mn-cs"/>
              </a:rPr>
              <a:t>(</a:t>
            </a:r>
            <a:r>
              <a:rPr kumimoji="1" lang="zh-TW" altLang="zh-TW" sz="1200" b="0" i="0" u="none" strike="noStrike" kern="1200" dirty="0" smtClean="0">
                <a:solidFill>
                  <a:schemeClr val="tx1"/>
                </a:solidFill>
                <a:effectLst/>
                <a:latin typeface="Arial" charset="0"/>
                <a:cs typeface="+mn-cs"/>
              </a:rPr>
              <a:t>高中</a:t>
            </a:r>
            <a:r>
              <a:rPr kumimoji="1" lang="en-US" altLang="zh-TW" sz="1200" b="0" i="0" u="none" strike="noStrike" kern="1200" dirty="0" smtClean="0">
                <a:solidFill>
                  <a:schemeClr val="tx1"/>
                </a:solidFill>
                <a:effectLst/>
                <a:latin typeface="Arial" charset="0"/>
                <a:cs typeface="+mn-cs"/>
              </a:rPr>
              <a:t>/</a:t>
            </a:r>
            <a:r>
              <a:rPr kumimoji="1" lang="zh-TW" altLang="zh-TW" sz="1200" b="0" i="0" u="none" strike="noStrike" kern="1200" dirty="0" smtClean="0">
                <a:solidFill>
                  <a:schemeClr val="tx1"/>
                </a:solidFill>
                <a:effectLst/>
                <a:latin typeface="Arial" charset="0"/>
                <a:cs typeface="+mn-cs"/>
              </a:rPr>
              <a:t>工</a:t>
            </a:r>
            <a:r>
              <a:rPr kumimoji="1" lang="en-US" altLang="zh-TW" sz="1200" b="0" i="0" u="none" strike="noStrike" kern="1200" dirty="0" smtClean="0">
                <a:solidFill>
                  <a:schemeClr val="tx1"/>
                </a:solidFill>
                <a:effectLst/>
                <a:latin typeface="Arial" charset="0"/>
                <a:cs typeface="+mn-cs"/>
              </a:rPr>
              <a:t>/</a:t>
            </a:r>
            <a:r>
              <a:rPr kumimoji="1" lang="zh-TW" altLang="zh-TW" sz="1200" b="0" i="0" u="none" strike="noStrike" kern="1200" dirty="0" smtClean="0">
                <a:solidFill>
                  <a:schemeClr val="tx1"/>
                </a:solidFill>
                <a:effectLst/>
                <a:latin typeface="Arial" charset="0"/>
                <a:cs typeface="+mn-cs"/>
              </a:rPr>
              <a:t>職</a:t>
            </a:r>
            <a:r>
              <a:rPr kumimoji="1" lang="zh-TW" altLang="en-US" sz="1200" b="0" i="0" u="none" strike="noStrike" kern="1200" dirty="0" smtClean="0">
                <a:solidFill>
                  <a:schemeClr val="tx1"/>
                </a:solidFill>
                <a:effectLst/>
                <a:latin typeface="Arial" charset="0"/>
                <a:cs typeface="+mn-cs"/>
              </a:rPr>
              <a:t>：</a:t>
            </a:r>
            <a:r>
              <a:rPr kumimoji="1" lang="en-US" altLang="zh-TW" sz="1200" b="0" i="0" u="none" strike="noStrike" kern="1200" dirty="0" smtClean="0">
                <a:solidFill>
                  <a:schemeClr val="tx1"/>
                </a:solidFill>
                <a:effectLst/>
                <a:latin typeface="Arial" charset="0"/>
                <a:cs typeface="+mn-cs"/>
              </a:rPr>
              <a:t>p4-6, p8-21, p23-31, p33-37, p39-42, p44-46, p54-63, p65-70, p72-76, p79-89</a:t>
            </a:r>
          </a:p>
          <a:p>
            <a:pPr marL="0" indent="0" algn="l" eaLnBrk="1" hangingPunct="1">
              <a:lnSpc>
                <a:spcPct val="125000"/>
              </a:lnSpc>
              <a:buFont typeface="Arial" pitchFamily="34" charset="0"/>
              <a:buChar char="•"/>
            </a:pPr>
            <a:endParaRPr kumimoji="1" lang="en-US" altLang="zh-TW" sz="1200" b="0" i="0" u="none" strike="noStrike" kern="1200" dirty="0" smtClean="0">
              <a:solidFill>
                <a:schemeClr val="tx1"/>
              </a:solidFill>
              <a:effectLst/>
              <a:latin typeface="Arial" charset="0"/>
              <a:cs typeface="+mn-cs"/>
            </a:endParaRPr>
          </a:p>
          <a:p>
            <a:pPr marL="0" indent="0" algn="l" eaLnBrk="1" hangingPunct="1">
              <a:lnSpc>
                <a:spcPct val="125000"/>
              </a:lnSpc>
              <a:buFont typeface="Arial" pitchFamily="34" charset="0"/>
              <a:buChar char="•"/>
            </a:pPr>
            <a:r>
              <a:rPr kumimoji="1" lang="zh-TW" altLang="zh-TW" sz="1200" b="0" i="0" u="none" strike="noStrike" kern="1200" dirty="0" smtClean="0">
                <a:solidFill>
                  <a:schemeClr val="tx1"/>
                </a:solidFill>
                <a:effectLst/>
                <a:latin typeface="Arial" charset="0"/>
                <a:cs typeface="+mn-cs"/>
              </a:rPr>
              <a:t>進階</a:t>
            </a:r>
            <a:r>
              <a:rPr kumimoji="1" lang="en-US" altLang="zh-TW" sz="1200" b="0" i="0" u="none" strike="noStrike" kern="1200" dirty="0" smtClean="0">
                <a:solidFill>
                  <a:schemeClr val="tx1"/>
                </a:solidFill>
                <a:effectLst/>
                <a:latin typeface="Arial" charset="0"/>
                <a:cs typeface="+mn-cs"/>
              </a:rPr>
              <a:t>(</a:t>
            </a:r>
            <a:r>
              <a:rPr kumimoji="1" lang="zh-TW" altLang="zh-TW" sz="1200" b="0" i="0" u="none" strike="noStrike" kern="1200" dirty="0" smtClean="0">
                <a:solidFill>
                  <a:schemeClr val="tx1"/>
                </a:solidFill>
                <a:effectLst/>
                <a:latin typeface="Arial" charset="0"/>
                <a:cs typeface="+mn-cs"/>
              </a:rPr>
              <a:t>大專校院</a:t>
            </a:r>
            <a:r>
              <a:rPr kumimoji="1" lang="en-US" altLang="zh-TW" sz="1200" b="0" i="0" u="none" strike="noStrike" kern="1200" dirty="0" smtClean="0">
                <a:solidFill>
                  <a:schemeClr val="tx1"/>
                </a:solidFill>
                <a:effectLst/>
                <a:latin typeface="Arial" charset="0"/>
                <a:cs typeface="+mn-cs"/>
              </a:rPr>
              <a:t>)</a:t>
            </a:r>
            <a:r>
              <a:rPr kumimoji="1" lang="zh-TW" altLang="en-US" sz="1200" b="0" i="0" u="none" strike="noStrike" kern="1200" dirty="0" smtClean="0">
                <a:solidFill>
                  <a:schemeClr val="tx1"/>
                </a:solidFill>
                <a:effectLst/>
                <a:latin typeface="Arial" charset="0"/>
                <a:cs typeface="+mn-cs"/>
              </a:rPr>
              <a:t>：</a:t>
            </a:r>
            <a:r>
              <a:rPr kumimoji="1" lang="en-US" altLang="zh-TW" sz="1200" b="0" i="0" u="none" strike="noStrike" kern="1200" dirty="0" smtClean="0">
                <a:solidFill>
                  <a:schemeClr val="tx1"/>
                </a:solidFill>
                <a:effectLst/>
                <a:latin typeface="Arial" charset="0"/>
                <a:cs typeface="+mn-cs"/>
              </a:rPr>
              <a:t>p4-6, p8-21, p23-31, p33-47, p49-63, p65-70, p72-77, p79-89</a:t>
            </a:r>
            <a:endParaRPr kumimoji="1" lang="zh-TW" altLang="zh-TW" sz="1200" b="0" i="0" u="none" strike="noStrike" kern="1200" dirty="0" smtClean="0">
              <a:solidFill>
                <a:schemeClr val="tx1"/>
              </a:solidFill>
              <a:effectLst/>
              <a:latin typeface="Arial" charset="0"/>
              <a:cs typeface="+mn-cs"/>
            </a:endParaRPr>
          </a:p>
        </p:txBody>
      </p:sp>
    </p:spTree>
    <p:extLst>
      <p:ext uri="{BB962C8B-B14F-4D97-AF65-F5344CB8AC3E}">
        <p14:creationId xmlns:p14="http://schemas.microsoft.com/office/powerpoint/2010/main" val="3259415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了解游離輻射暴露可造成之急</a:t>
            </a:r>
            <a:r>
              <a:rPr lang="zh-TW" altLang="en-US" sz="1200" dirty="0" smtClean="0"/>
              <a:t>性全身效應</a:t>
            </a:r>
          </a:p>
          <a:p>
            <a:endParaRPr lang="en-US" altLang="zh-TW" dirty="0" smtClean="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12</a:t>
            </a:fld>
            <a:endParaRPr lang="zh-TW" altLang="en-US" dirty="0"/>
          </a:p>
        </p:txBody>
      </p:sp>
    </p:spTree>
    <p:extLst>
      <p:ext uri="{BB962C8B-B14F-4D97-AF65-F5344CB8AC3E}">
        <p14:creationId xmlns:p14="http://schemas.microsoft.com/office/powerpoint/2010/main" val="2719226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了解游離輻射暴露可造成之</a:t>
            </a:r>
            <a:r>
              <a:rPr lang="zh-TW" altLang="en-US" sz="1200" dirty="0" smtClean="0"/>
              <a:t>局部或遲延效應</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13</a:t>
            </a:fld>
            <a:endParaRPr lang="zh-TW" altLang="en-US" dirty="0"/>
          </a:p>
        </p:txBody>
      </p:sp>
    </p:spTree>
    <p:extLst>
      <p:ext uri="{BB962C8B-B14F-4D97-AF65-F5344CB8AC3E}">
        <p14:creationId xmlns:p14="http://schemas.microsoft.com/office/powerpoint/2010/main" val="3616200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r>
              <a:rPr lang="zh-TW" altLang="en-US" dirty="0" smtClean="0"/>
              <a:t>了解物理性危害因子</a:t>
            </a:r>
            <a:r>
              <a:rPr lang="en-US" altLang="zh-TW" dirty="0" smtClean="0"/>
              <a:t>-</a:t>
            </a:r>
            <a:r>
              <a:rPr lang="zh-TW" altLang="en-US" dirty="0" smtClean="0"/>
              <a:t>非游離輻射</a:t>
            </a:r>
            <a:endParaRPr lang="en-US" altLang="zh-TW" dirty="0" smtClean="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14</a:t>
            </a:fld>
            <a:endParaRPr lang="zh-TW" altLang="en-US" dirty="0"/>
          </a:p>
        </p:txBody>
      </p:sp>
    </p:spTree>
    <p:extLst>
      <p:ext uri="{BB962C8B-B14F-4D97-AF65-F5344CB8AC3E}">
        <p14:creationId xmlns:p14="http://schemas.microsoft.com/office/powerpoint/2010/main" val="2826293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r>
              <a:rPr lang="zh-TW" altLang="en-US" dirty="0" smtClean="0"/>
              <a:t>了解非游離輻射危害中紫外線與紅外線所形成之健康傷害</a:t>
            </a:r>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zh-TW" altLang="en-US" dirty="0" smtClean="0">
                <a:latin typeface="Times New Roman" pitchFamily="18" charset="0"/>
                <a:cs typeface="Times New Roman" pitchFamily="18" charset="0"/>
              </a:rPr>
              <a:t>紫外線所產生的健康危害程度與種類取決於紫外線的波長。</a:t>
            </a:r>
          </a:p>
          <a:p>
            <a:r>
              <a:rPr lang="zh-TW" altLang="en-US" dirty="0" smtClean="0">
                <a:latin typeface="Times New Roman" pitchFamily="18" charset="0"/>
                <a:cs typeface="Times New Roman" pitchFamily="18" charset="0"/>
              </a:rPr>
              <a:t>就穿透皮膚的程度而言，波長在</a:t>
            </a:r>
            <a:r>
              <a:rPr lang="en-US" altLang="zh-TW" dirty="0" smtClean="0">
                <a:latin typeface="Times New Roman" pitchFamily="18" charset="0"/>
                <a:cs typeface="Times New Roman" pitchFamily="18" charset="0"/>
              </a:rPr>
              <a:t>315–400 nm</a:t>
            </a:r>
            <a:r>
              <a:rPr lang="zh-TW" altLang="en-US" dirty="0" smtClean="0">
                <a:latin typeface="Times New Roman" pitchFamily="18" charset="0"/>
                <a:cs typeface="Times New Roman" pitchFamily="18" charset="0"/>
              </a:rPr>
              <a:t>的近紫外線部份對皮膚的穿透力最大，可達皮膚的真皮層，常使皮膚曬黑，損傷彈性纖維，長期會造成皮膚老化，亦可能誘發皮膚癌。此段波長的紫外線也同時會造成角膜炎、白內障、以及眼球水晶體之眩光等生理危害。</a:t>
            </a:r>
          </a:p>
          <a:p>
            <a:r>
              <a:rPr lang="zh-TW" altLang="en-US" dirty="0" smtClean="0">
                <a:latin typeface="Times New Roman" pitchFamily="18" charset="0"/>
                <a:cs typeface="Times New Roman" pitchFamily="18" charset="0"/>
              </a:rPr>
              <a:t>波長在</a:t>
            </a:r>
            <a:r>
              <a:rPr lang="en-US" altLang="zh-TW" dirty="0" smtClean="0">
                <a:latin typeface="Times New Roman" pitchFamily="18" charset="0"/>
                <a:cs typeface="Times New Roman" pitchFamily="18" charset="0"/>
              </a:rPr>
              <a:t>280–315 nm</a:t>
            </a:r>
            <a:r>
              <a:rPr lang="zh-TW" altLang="en-US" dirty="0" smtClean="0">
                <a:latin typeface="Times New Roman" pitchFamily="18" charset="0"/>
                <a:cs typeface="Times New Roman" pitchFamily="18" charset="0"/>
              </a:rPr>
              <a:t>的紫外線雖然只到達皮膚的表皮，但會讓皮膚紅腫、脫皮、曬黑，是曬傷的罪魁禍首，也可能導致角膜炎、結膜炎、白內障、皮膚紅斑、皮膚癌等疾病。</a:t>
            </a:r>
          </a:p>
          <a:p>
            <a:endParaRPr lang="zh-TW" altLang="en-US" dirty="0" smtClean="0">
              <a:latin typeface="Times New Roman" pitchFamily="18" charset="0"/>
              <a:cs typeface="Times New Roman" pitchFamily="18" charset="0"/>
            </a:endParaRPr>
          </a:p>
          <a:p>
            <a:r>
              <a:rPr lang="zh-TW" altLang="en-US" dirty="0" smtClean="0">
                <a:latin typeface="Times New Roman" pitchFamily="18" charset="0"/>
                <a:cs typeface="Times New Roman" pitchFamily="18" charset="0"/>
              </a:rPr>
              <a:t>光照性角膜炎</a:t>
            </a:r>
          </a:p>
          <a:p>
            <a:r>
              <a:rPr lang="zh-TW" altLang="en-US" dirty="0" smtClean="0">
                <a:latin typeface="Times New Roman" pitchFamily="18" charset="0"/>
                <a:cs typeface="Times New Roman" pitchFamily="18" charset="0"/>
              </a:rPr>
              <a:t>又稱為「紫外線眼炎」，是指因為暴露於</a:t>
            </a:r>
            <a:r>
              <a:rPr lang="en-US" altLang="zh-TW" dirty="0" smtClean="0">
                <a:latin typeface="Times New Roman" pitchFamily="18" charset="0"/>
                <a:cs typeface="Times New Roman" pitchFamily="18" charset="0"/>
              </a:rPr>
              <a:t>UVB </a:t>
            </a:r>
            <a:r>
              <a:rPr lang="zh-TW" altLang="en-US" dirty="0" smtClean="0">
                <a:latin typeface="Times New Roman" pitchFamily="18" charset="0"/>
                <a:cs typeface="Times New Roman" pitchFamily="18" charset="0"/>
              </a:rPr>
              <a:t>或 </a:t>
            </a:r>
            <a:r>
              <a:rPr lang="en-US" altLang="zh-TW" dirty="0" smtClean="0">
                <a:latin typeface="Times New Roman" pitchFamily="18" charset="0"/>
                <a:cs typeface="Times New Roman" pitchFamily="18" charset="0"/>
              </a:rPr>
              <a:t>UVC</a:t>
            </a:r>
            <a:r>
              <a:rPr lang="zh-TW" altLang="en-US" dirty="0" smtClean="0">
                <a:latin typeface="Times New Roman" pitchFamily="18" charset="0"/>
                <a:cs typeface="Times New Roman" pitchFamily="18" charset="0"/>
              </a:rPr>
              <a:t>而造成角膜及結膜的淺層炎症反應。光照性眼炎多因電焊工作時未配戴防護鏡或圍觀電焊所引起，電焊會產生大量波長</a:t>
            </a:r>
            <a:r>
              <a:rPr lang="en-US" altLang="zh-TW" dirty="0" smtClean="0">
                <a:latin typeface="Times New Roman" pitchFamily="18" charset="0"/>
                <a:cs typeface="Times New Roman" pitchFamily="18" charset="0"/>
              </a:rPr>
              <a:t>210 </a:t>
            </a:r>
            <a:r>
              <a:rPr lang="zh-TW" altLang="en-US" dirty="0" smtClean="0">
                <a:latin typeface="Times New Roman" pitchFamily="18" charset="0"/>
                <a:cs typeface="Times New Roman" pitchFamily="18" charset="0"/>
              </a:rPr>
              <a:t>至</a:t>
            </a:r>
            <a:r>
              <a:rPr lang="en-US" altLang="zh-TW" dirty="0" smtClean="0">
                <a:latin typeface="Times New Roman" pitchFamily="18" charset="0"/>
                <a:cs typeface="Times New Roman" pitchFamily="18" charset="0"/>
              </a:rPr>
              <a:t>320</a:t>
            </a:r>
            <a:r>
              <a:rPr lang="zh-TW" altLang="en-US" dirty="0" smtClean="0">
                <a:latin typeface="Times New Roman" pitchFamily="18" charset="0"/>
                <a:cs typeface="Times New Roman" pitchFamily="18" charset="0"/>
              </a:rPr>
              <a:t> </a:t>
            </a:r>
            <a:r>
              <a:rPr lang="en-US" altLang="zh-TW" dirty="0" smtClean="0">
                <a:latin typeface="Times New Roman" pitchFamily="18" charset="0"/>
                <a:cs typeface="Times New Roman" pitchFamily="18" charset="0"/>
              </a:rPr>
              <a:t>nm</a:t>
            </a:r>
            <a:r>
              <a:rPr lang="zh-TW" altLang="en-US" dirty="0" smtClean="0">
                <a:latin typeface="Times New Roman" pitchFamily="18" charset="0"/>
                <a:cs typeface="Times New Roman" pitchFamily="18" charset="0"/>
              </a:rPr>
              <a:t>高能量的紫外線，若無適當的保護，角結膜表皮細胞的核蛋白吸收此能量會使細胞受到傷害，且於數小時後逐漸死亡。在雪地活動者，需注意乾淨的新雪可會反射高達</a:t>
            </a:r>
            <a:r>
              <a:rPr lang="en-US" altLang="zh-TW" dirty="0" smtClean="0">
                <a:latin typeface="Times New Roman" pitchFamily="18" charset="0"/>
                <a:cs typeface="Times New Roman" pitchFamily="18" charset="0"/>
              </a:rPr>
              <a:t>85%</a:t>
            </a:r>
            <a:r>
              <a:rPr lang="zh-TW" altLang="en-US" dirty="0" smtClean="0">
                <a:latin typeface="Times New Roman" pitchFamily="18" charset="0"/>
                <a:cs typeface="Times New Roman" pitchFamily="18" charset="0"/>
              </a:rPr>
              <a:t>的紫外線，此種反射的紫外線，若無特別的防護，極易使眼睛受傷，而這就是所謂的</a:t>
            </a:r>
            <a:r>
              <a:rPr lang="en-US" altLang="zh-TW"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雪盲</a:t>
            </a:r>
            <a:r>
              <a:rPr lang="en-US" altLang="zh-TW"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a:t>
            </a:r>
          </a:p>
          <a:p>
            <a:r>
              <a:rPr lang="zh-TW" altLang="en-US" dirty="0" smtClean="0">
                <a:latin typeface="Times New Roman" pitchFamily="18" charset="0"/>
                <a:cs typeface="Times New Roman" pitchFamily="18" charset="0"/>
              </a:rPr>
              <a:t>在沙漠和海邊沙灘也會有類似的情形，只不過其反射率約為</a:t>
            </a:r>
            <a:r>
              <a:rPr lang="en-US" altLang="zh-TW" dirty="0" smtClean="0">
                <a:latin typeface="Times New Roman" pitchFamily="18" charset="0"/>
                <a:cs typeface="Times New Roman" pitchFamily="18" charset="0"/>
              </a:rPr>
              <a:t>17%</a:t>
            </a:r>
            <a:r>
              <a:rPr lang="zh-TW" altLang="en-US" dirty="0" smtClean="0">
                <a:latin typeface="Times New Roman" pitchFamily="18" charset="0"/>
                <a:cs typeface="Times New Roman" pitchFamily="18" charset="0"/>
              </a:rPr>
              <a:t>；至於一般的土壤地面，反射率更降到約為</a:t>
            </a:r>
            <a:r>
              <a:rPr lang="en-US" altLang="zh-TW" dirty="0" smtClean="0">
                <a:latin typeface="Times New Roman" pitchFamily="18" charset="0"/>
                <a:cs typeface="Times New Roman" pitchFamily="18" charset="0"/>
              </a:rPr>
              <a:t>2.5%</a:t>
            </a:r>
            <a:r>
              <a:rPr lang="zh-TW" altLang="en-US" dirty="0" smtClean="0">
                <a:latin typeface="Times New Roman" pitchFamily="18" charset="0"/>
                <a:cs typeface="Times New Roman" pitchFamily="18" charset="0"/>
              </a:rPr>
              <a:t>，因此農夫等田野工作者，並不至於遭到如雪盲般的傷害。光照性眼炎的主要成因是，由於受到紫外線的照射，造成角膜上皮細胞破皮脫落，其症狀通常是出現在受到紫外線照射後的</a:t>
            </a:r>
            <a:r>
              <a:rPr lang="en-US" altLang="zh-TW" dirty="0" smtClean="0">
                <a:latin typeface="Times New Roman" pitchFamily="18" charset="0"/>
                <a:cs typeface="Times New Roman" pitchFamily="18" charset="0"/>
              </a:rPr>
              <a:t>2</a:t>
            </a:r>
            <a:r>
              <a:rPr lang="zh-TW" altLang="en-US" dirty="0" smtClean="0">
                <a:latin typeface="Times New Roman" pitchFamily="18" charset="0"/>
                <a:cs typeface="Times New Roman" pitchFamily="18" charset="0"/>
              </a:rPr>
              <a:t>至</a:t>
            </a:r>
            <a:r>
              <a:rPr lang="en-US" altLang="zh-TW" dirty="0" smtClean="0">
                <a:latin typeface="Times New Roman" pitchFamily="18" charset="0"/>
                <a:cs typeface="Times New Roman" pitchFamily="18" charset="0"/>
              </a:rPr>
              <a:t>12 </a:t>
            </a:r>
            <a:r>
              <a:rPr lang="zh-TW" altLang="en-US" dirty="0" smtClean="0">
                <a:latin typeface="Times New Roman" pitchFamily="18" charset="0"/>
                <a:cs typeface="Times New Roman" pitchFamily="18" charset="0"/>
              </a:rPr>
              <a:t>小時內，突然發生畏光、流淚、異物感、灼熱感、劇痛、眼瞼痙攣、睜不開眼等症狀，同時合併視力減退、看燈光周圍有光暈或彩環；而且往往是白天沒有症狀，在半夜睡眠中突然痛醒。</a:t>
            </a:r>
          </a:p>
          <a:p>
            <a:endParaRPr lang="en-US" altLang="zh-TW" dirty="0" smtClean="0">
              <a:latin typeface="Times New Roman" pitchFamily="18" charset="0"/>
              <a:cs typeface="Times New Roman" pitchFamily="18" charset="0"/>
            </a:endParaRPr>
          </a:p>
          <a:p>
            <a:r>
              <a:rPr lang="zh-TW" altLang="en-US" dirty="0" smtClean="0">
                <a:latin typeface="Times New Roman" pitchFamily="18" charset="0"/>
                <a:cs typeface="Times New Roman" pitchFamily="18" charset="0"/>
              </a:rPr>
              <a:t>曾有研究針對紅外線以及紅外線和紫外線共同作用對皮膚的影響，得到兩個 結論。首先，由紅外線所造成的影響與紫外線很類似，如真皮彈性缺乏、皮膚癌等。再者，紅外線會對</a:t>
            </a:r>
            <a:r>
              <a:rPr lang="en-US" altLang="zh-TW" dirty="0" smtClean="0">
                <a:latin typeface="Times New Roman" pitchFamily="18" charset="0"/>
                <a:cs typeface="Times New Roman" pitchFamily="18" charset="0"/>
              </a:rPr>
              <a:t>UVB</a:t>
            </a:r>
            <a:r>
              <a:rPr lang="zh-TW" altLang="en-US" dirty="0" smtClean="0">
                <a:latin typeface="Times New Roman" pitchFamily="18" charset="0"/>
                <a:cs typeface="Times New Roman" pitchFamily="18" charset="0"/>
              </a:rPr>
              <a:t>所造成的傷害有加成作用，就如同</a:t>
            </a:r>
            <a:r>
              <a:rPr lang="en-US" altLang="zh-TW" dirty="0" smtClean="0">
                <a:latin typeface="Times New Roman" pitchFamily="18" charset="0"/>
                <a:cs typeface="Times New Roman" pitchFamily="18" charset="0"/>
              </a:rPr>
              <a:t>UVA</a:t>
            </a:r>
            <a:r>
              <a:rPr lang="zh-TW" altLang="en-US" dirty="0" smtClean="0">
                <a:latin typeface="Times New Roman" pitchFamily="18" charset="0"/>
                <a:cs typeface="Times New Roman" pitchFamily="18" charset="0"/>
              </a:rPr>
              <a:t>對 </a:t>
            </a:r>
            <a:r>
              <a:rPr lang="en-US" altLang="zh-TW" dirty="0" smtClean="0">
                <a:latin typeface="Times New Roman" pitchFamily="18" charset="0"/>
                <a:cs typeface="Times New Roman" pitchFamily="18" charset="0"/>
              </a:rPr>
              <a:t>UVB</a:t>
            </a:r>
            <a:r>
              <a:rPr lang="zh-TW" altLang="en-US" dirty="0" smtClean="0">
                <a:latin typeface="Times New Roman" pitchFamily="18" charset="0"/>
                <a:cs typeface="Times New Roman" pitchFamily="18" charset="0"/>
              </a:rPr>
              <a:t>的加成。長期暴露於較高溫度之下被認為會造成癌症病灶增加，動 物實驗顯示，暴露 於紅外線或</a:t>
            </a:r>
            <a:r>
              <a:rPr lang="en-US" altLang="zh-TW" dirty="0" smtClean="0">
                <a:latin typeface="Times New Roman" pitchFamily="18" charset="0"/>
                <a:cs typeface="Times New Roman" pitchFamily="18" charset="0"/>
              </a:rPr>
              <a:t>UVB</a:t>
            </a:r>
            <a:r>
              <a:rPr lang="zh-TW" altLang="en-US" dirty="0" smtClean="0">
                <a:latin typeface="Times New Roman" pitchFamily="18" charset="0"/>
                <a:cs typeface="Times New Roman" pitchFamily="18" charset="0"/>
              </a:rPr>
              <a:t> </a:t>
            </a:r>
            <a:r>
              <a:rPr lang="en-US" altLang="zh-TW" dirty="0" smtClean="0">
                <a:latin typeface="Times New Roman" pitchFamily="18" charset="0"/>
                <a:cs typeface="Times New Roman" pitchFamily="18" charset="0"/>
              </a:rPr>
              <a:t>4~5 </a:t>
            </a:r>
            <a:r>
              <a:rPr lang="zh-TW" altLang="en-US" dirty="0" smtClean="0">
                <a:latin typeface="Times New Roman" pitchFamily="18" charset="0"/>
                <a:cs typeface="Times New Roman" pitchFamily="18" charset="0"/>
              </a:rPr>
              <a:t>週，所造成的真皮損傷，兩者並無二致，雖然紅外線所造成彈性破壞在形態上有所不同。在臨床上的研究顯示，暴露於紫外線或紅外線之下均可見 到皮膚發紅及微血管血流增加。當同時給予低劑量的紅外線及紫外線時，其影響是加成的。所以不管是體外試驗或臨床上均顯示，紅外線對於陽光性損傷的影響極大，可單獨作用，也可與紫外線加成作用。因此一般人除了要防護紫外線，對紅外線也應該小心。要保護皮膚免受紅外線破壞有兩種方式，一是外用的物理性防護，另一是內服的生化活性防護。物理性防護作用在阻隔最大多數的紅外線到達皮膚，這可由二氧化鈦或二氧化鋯來 達成。塗上含有二氧化鈦的防曬霜可減少皮膚發紅及降低微血管血流，此種作用的大小與濃度有關。 紅外線引起的皮膚損害是會造成發炎中介物如前列素 </a:t>
            </a:r>
            <a:r>
              <a:rPr lang="en-US" altLang="zh-TW" dirty="0" smtClean="0">
                <a:latin typeface="Times New Roman" pitchFamily="18" charset="0"/>
                <a:cs typeface="Times New Roman" pitchFamily="18" charset="0"/>
              </a:rPr>
              <a:t>E2 </a:t>
            </a:r>
            <a:r>
              <a:rPr lang="zh-TW" altLang="en-US" dirty="0" smtClean="0">
                <a:latin typeface="Times New Roman" pitchFamily="18" charset="0"/>
                <a:cs typeface="Times New Roman" pitchFamily="18" charset="0"/>
              </a:rPr>
              <a:t>及干擾素 </a:t>
            </a:r>
            <a:r>
              <a:rPr lang="en-US" altLang="zh-TW" dirty="0" smtClean="0">
                <a:latin typeface="Times New Roman" pitchFamily="18" charset="0"/>
                <a:cs typeface="Times New Roman" pitchFamily="18" charset="0"/>
              </a:rPr>
              <a:t>1α</a:t>
            </a:r>
            <a:r>
              <a:rPr lang="zh-TW" altLang="en-US" dirty="0" smtClean="0">
                <a:latin typeface="Times New Roman" pitchFamily="18" charset="0"/>
                <a:cs typeface="Times New Roman" pitchFamily="18" charset="0"/>
              </a:rPr>
              <a:t>的增加 ，而根據報告顯示抗氧化物可以預防此種發炎現象，因此可以對抗紅外線所造成的皮膚變化。另外，紅外線也可使得角質層的脂肪破壞，使得保護機轉降低。 抗氧化物可以對抗這種破壞，而對皮膚有所助益。 但目前市面上，都只針對</a:t>
            </a:r>
            <a:r>
              <a:rPr lang="en-US" altLang="zh-TW" dirty="0" smtClean="0">
                <a:latin typeface="Times New Roman" pitchFamily="18" charset="0"/>
                <a:cs typeface="Times New Roman" pitchFamily="18" charset="0"/>
              </a:rPr>
              <a:t>UVA</a:t>
            </a:r>
            <a:r>
              <a:rPr lang="zh-TW" altLang="en-US" dirty="0" smtClean="0">
                <a:latin typeface="Times New Roman" pitchFamily="18" charset="0"/>
                <a:cs typeface="Times New Roman" pitchFamily="18" charset="0"/>
              </a:rPr>
              <a:t>及</a:t>
            </a:r>
            <a:r>
              <a:rPr lang="en-US" altLang="zh-TW" dirty="0" smtClean="0">
                <a:latin typeface="Times New Roman" pitchFamily="18" charset="0"/>
                <a:cs typeface="Times New Roman" pitchFamily="18" charset="0"/>
              </a:rPr>
              <a:t>UVB</a:t>
            </a:r>
            <a:r>
              <a:rPr lang="zh-TW" altLang="en-US" dirty="0" smtClean="0">
                <a:latin typeface="Times New Roman" pitchFamily="18" charset="0"/>
                <a:cs typeface="Times New Roman" pitchFamily="18" charset="0"/>
              </a:rPr>
              <a:t>，而有不同</a:t>
            </a:r>
            <a:r>
              <a:rPr lang="en-US" altLang="zh-TW" dirty="0" smtClean="0">
                <a:latin typeface="Times New Roman" pitchFamily="18" charset="0"/>
                <a:cs typeface="Times New Roman" pitchFamily="18" charset="0"/>
              </a:rPr>
              <a:t>PA</a:t>
            </a:r>
            <a:r>
              <a:rPr lang="zh-TW" altLang="en-US" dirty="0" smtClean="0">
                <a:latin typeface="Times New Roman" pitchFamily="18" charset="0"/>
                <a:cs typeface="Times New Roman" pitchFamily="18" charset="0"/>
              </a:rPr>
              <a:t>值及防曬係數。希望有一天防曬霜的製造，也能測定對於紅外線的保護值 ，使民眾完全免除陽光的傷害。這有賴於美容工業的進步，知悉如何應用現在使用的成分，或以後發明的更佳 陽光防護物質，才能達到此目的。</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15</a:t>
            </a:fld>
            <a:endParaRPr lang="zh-TW" altLang="en-US" dirty="0"/>
          </a:p>
        </p:txBody>
      </p:sp>
    </p:spTree>
    <p:extLst>
      <p:ext uri="{BB962C8B-B14F-4D97-AF65-F5344CB8AC3E}">
        <p14:creationId xmlns:p14="http://schemas.microsoft.com/office/powerpoint/2010/main" val="307731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了解非游離輻射危害中微波與射頻輻射所形成之健康傷害</a:t>
            </a:r>
            <a:endParaRPr lang="en-US" altLang="zh-TW" dirty="0" smtClean="0">
              <a:latin typeface="Times New Roman" pitchFamily="18" charset="0"/>
              <a:cs typeface="Times New Roman"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16</a:t>
            </a:fld>
            <a:endParaRPr lang="zh-TW" altLang="en-US" dirty="0"/>
          </a:p>
        </p:txBody>
      </p:sp>
    </p:spTree>
    <p:extLst>
      <p:ext uri="{BB962C8B-B14F-4D97-AF65-F5344CB8AC3E}">
        <p14:creationId xmlns:p14="http://schemas.microsoft.com/office/powerpoint/2010/main" val="4150685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r>
              <a:rPr lang="zh-TW" altLang="en-US" dirty="0" smtClean="0"/>
              <a:t>了解化學物質之危害辨識</a:t>
            </a:r>
            <a:endParaRPr lang="en-US" altLang="zh-TW" dirty="0" smtClean="0">
              <a:latin typeface="Times New Roman" pitchFamily="18" charset="0"/>
              <a:cs typeface="Times New Roman"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17</a:t>
            </a:fld>
            <a:endParaRPr lang="zh-TW" altLang="en-US" dirty="0"/>
          </a:p>
        </p:txBody>
      </p:sp>
    </p:spTree>
    <p:extLst>
      <p:ext uri="{BB962C8B-B14F-4D97-AF65-F5344CB8AC3E}">
        <p14:creationId xmlns:p14="http://schemas.microsoft.com/office/powerpoint/2010/main" val="2524777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r>
              <a:rPr lang="zh-TW" altLang="en-US" dirty="0" smtClean="0"/>
              <a:t>了解化學物質之管制措施與機制</a:t>
            </a:r>
            <a:endParaRPr lang="en-US" altLang="zh-TW" dirty="0" smtClean="0">
              <a:latin typeface="Times New Roman" pitchFamily="18" charset="0"/>
              <a:cs typeface="Times New Roman"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18</a:t>
            </a:fld>
            <a:endParaRPr lang="zh-TW" altLang="en-US" dirty="0"/>
          </a:p>
        </p:txBody>
      </p:sp>
    </p:spTree>
    <p:extLst>
      <p:ext uri="{BB962C8B-B14F-4D97-AF65-F5344CB8AC3E}">
        <p14:creationId xmlns:p14="http://schemas.microsoft.com/office/powerpoint/2010/main" val="4210169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r>
              <a:rPr lang="zh-TW" altLang="en-US" dirty="0" smtClean="0"/>
              <a:t>了解化學物質之容器標示內容</a:t>
            </a:r>
            <a:endParaRPr lang="en-US" altLang="zh-TW" dirty="0" smtClean="0">
              <a:latin typeface="Times New Roman" pitchFamily="18" charset="0"/>
              <a:cs typeface="Times New Roman"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19</a:t>
            </a:fld>
            <a:endParaRPr lang="zh-TW" altLang="en-US" dirty="0"/>
          </a:p>
        </p:txBody>
      </p:sp>
    </p:spTree>
    <p:extLst>
      <p:ext uri="{BB962C8B-B14F-4D97-AF65-F5344CB8AC3E}">
        <p14:creationId xmlns:p14="http://schemas.microsoft.com/office/powerpoint/2010/main" val="739483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r>
              <a:rPr lang="zh-TW" altLang="en-US" dirty="0" smtClean="0"/>
              <a:t>了解化學物質容器標示之危害圖式與標示方式</a:t>
            </a:r>
            <a:endParaRPr lang="en-US" altLang="zh-TW" dirty="0" smtClean="0"/>
          </a:p>
          <a:p>
            <a:endParaRPr lang="en-US" altLang="zh-TW" dirty="0" smtClean="0">
              <a:latin typeface="Times New Roman" panose="02020603050405020304" pitchFamily="18" charset="0"/>
              <a:cs typeface="Times New Roman" panose="02020603050405020304" pitchFamily="18" charset="0"/>
            </a:endParaRPr>
          </a:p>
          <a:p>
            <a:r>
              <a:rPr lang="en-US" altLang="zh-TW" dirty="0" smtClean="0">
                <a:latin typeface="Times New Roman" panose="02020603050405020304" pitchFamily="18" charset="0"/>
                <a:cs typeface="Times New Roman" panose="02020603050405020304" pitchFamily="18" charset="0"/>
              </a:rPr>
              <a:t>9</a:t>
            </a:r>
            <a:r>
              <a:rPr lang="zh-TW" altLang="en-US" dirty="0" smtClean="0">
                <a:latin typeface="Times New Roman" panose="02020603050405020304" pitchFamily="18" charset="0"/>
                <a:cs typeface="Times New Roman" panose="02020603050405020304" pitchFamily="18" charset="0"/>
              </a:rPr>
              <a:t>種化學物質容器標示之標準危害圖示符號包括：</a:t>
            </a:r>
            <a:endParaRPr lang="en-US" altLang="zh-TW" dirty="0" smtClean="0">
              <a:latin typeface="Times New Roman" panose="02020603050405020304" pitchFamily="18" charset="0"/>
              <a:cs typeface="Times New Roman" panose="02020603050405020304" pitchFamily="18" charset="0"/>
            </a:endParaRPr>
          </a:p>
          <a:p>
            <a:endParaRPr lang="en-US" altLang="zh-TW" dirty="0" smtClean="0">
              <a:latin typeface="Times New Roman" panose="02020603050405020304" pitchFamily="18" charset="0"/>
              <a:cs typeface="Times New Roman" panose="02020603050405020304" pitchFamily="18" charset="0"/>
            </a:endParaRPr>
          </a:p>
          <a:p>
            <a:r>
              <a:rPr lang="zh-TW" altLang="en-US" dirty="0" smtClean="0">
                <a:latin typeface="Times New Roman" panose="02020603050405020304" pitchFamily="18" charset="0"/>
                <a:cs typeface="Times New Roman" panose="02020603050405020304" pitchFamily="18" charset="0"/>
              </a:rPr>
              <a:t>炸彈：標示爆炸物、自反應物質</a:t>
            </a:r>
            <a:r>
              <a:rPr lang="en-US" altLang="zh-TW" dirty="0" smtClean="0">
                <a:latin typeface="Times New Roman" panose="02020603050405020304" pitchFamily="18" charset="0"/>
                <a:cs typeface="Times New Roman" panose="02020603050405020304" pitchFamily="18" charset="0"/>
              </a:rPr>
              <a:t>A</a:t>
            </a:r>
            <a:r>
              <a:rPr lang="zh-TW" altLang="en-US" dirty="0" smtClean="0">
                <a:latin typeface="Times New Roman" panose="02020603050405020304" pitchFamily="18" charset="0"/>
                <a:cs typeface="Times New Roman" panose="02020603050405020304" pitchFamily="18" charset="0"/>
              </a:rPr>
              <a:t>型及</a:t>
            </a:r>
            <a:r>
              <a:rPr lang="en-US" altLang="zh-TW" dirty="0" smtClean="0">
                <a:latin typeface="Times New Roman" panose="02020603050405020304" pitchFamily="18" charset="0"/>
                <a:cs typeface="Times New Roman" panose="02020603050405020304" pitchFamily="18" charset="0"/>
              </a:rPr>
              <a:t>B</a:t>
            </a:r>
            <a:r>
              <a:rPr lang="zh-TW" altLang="en-US" dirty="0" smtClean="0">
                <a:latin typeface="Times New Roman" panose="02020603050405020304" pitchFamily="18" charset="0"/>
                <a:cs typeface="Times New Roman" panose="02020603050405020304" pitchFamily="18" charset="0"/>
              </a:rPr>
              <a:t>型、有機過氧化物</a:t>
            </a:r>
            <a:r>
              <a:rPr lang="en-US" altLang="zh-TW" dirty="0" smtClean="0">
                <a:latin typeface="Times New Roman" panose="02020603050405020304" pitchFamily="18" charset="0"/>
                <a:cs typeface="Times New Roman" panose="02020603050405020304" pitchFamily="18" charset="0"/>
              </a:rPr>
              <a:t>A</a:t>
            </a:r>
            <a:r>
              <a:rPr lang="zh-TW" altLang="en-US" dirty="0" smtClean="0">
                <a:latin typeface="Times New Roman" panose="02020603050405020304" pitchFamily="18" charset="0"/>
                <a:cs typeface="Times New Roman" panose="02020603050405020304" pitchFamily="18" charset="0"/>
              </a:rPr>
              <a:t>型及</a:t>
            </a:r>
            <a:r>
              <a:rPr lang="en-US" altLang="zh-TW" dirty="0" smtClean="0">
                <a:latin typeface="Times New Roman" panose="02020603050405020304" pitchFamily="18" charset="0"/>
                <a:cs typeface="Times New Roman" panose="02020603050405020304" pitchFamily="18" charset="0"/>
              </a:rPr>
              <a:t>B</a:t>
            </a:r>
            <a:r>
              <a:rPr lang="zh-TW" altLang="en-US" dirty="0" smtClean="0">
                <a:latin typeface="Times New Roman" panose="02020603050405020304" pitchFamily="18" charset="0"/>
                <a:cs typeface="Times New Roman" panose="02020603050405020304" pitchFamily="18" charset="0"/>
              </a:rPr>
              <a:t>型。</a:t>
            </a:r>
            <a:endParaRPr lang="en-US" altLang="zh-TW" dirty="0" smtClean="0">
              <a:latin typeface="Times New Roman" panose="02020603050405020304" pitchFamily="18" charset="0"/>
              <a:cs typeface="Times New Roman" panose="02020603050405020304" pitchFamily="18" charset="0"/>
            </a:endParaRPr>
          </a:p>
          <a:p>
            <a:endParaRPr lang="en-US" altLang="zh-TW" dirty="0" smtClean="0">
              <a:latin typeface="Times New Roman" panose="02020603050405020304" pitchFamily="18" charset="0"/>
              <a:cs typeface="Times New Roman" panose="02020603050405020304" pitchFamily="18" charset="0"/>
            </a:endParaRPr>
          </a:p>
          <a:p>
            <a:r>
              <a:rPr lang="zh-TW" altLang="en-US" dirty="0" smtClean="0">
                <a:latin typeface="Times New Roman" panose="02020603050405020304" pitchFamily="18" charset="0"/>
                <a:cs typeface="Times New Roman" panose="02020603050405020304" pitchFamily="18" charset="0"/>
              </a:rPr>
              <a:t>氣體鋼瓶：標示加壓氣體。</a:t>
            </a:r>
            <a:endParaRPr lang="en-US" altLang="zh-TW" dirty="0" smtClean="0">
              <a:latin typeface="Times New Roman" panose="02020603050405020304" pitchFamily="18" charset="0"/>
              <a:cs typeface="Times New Roman" panose="02020603050405020304" pitchFamily="18" charset="0"/>
            </a:endParaRPr>
          </a:p>
          <a:p>
            <a:endParaRPr lang="en-US" altLang="zh-TW" dirty="0" smtClean="0">
              <a:latin typeface="Times New Roman" panose="02020603050405020304" pitchFamily="18" charset="0"/>
              <a:cs typeface="Times New Roman" panose="02020603050405020304" pitchFamily="18" charset="0"/>
            </a:endParaRPr>
          </a:p>
          <a:p>
            <a:r>
              <a:rPr lang="zh-TW" altLang="en-US" dirty="0" smtClean="0">
                <a:latin typeface="Times New Roman" panose="02020603050405020304" pitchFamily="18" charset="0"/>
                <a:cs typeface="Times New Roman" panose="02020603050405020304" pitchFamily="18" charset="0"/>
              </a:rPr>
              <a:t>火焰：標示易燃氣體、易燃氣膠、易燃液體、易燃固體、自反應物質、有機過氧化物、發火性液體、發火性固體、自熱物質、禁水性物質。</a:t>
            </a:r>
            <a:endParaRPr lang="en-US" altLang="zh-TW"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Times New Roman" panose="02020603050405020304" pitchFamily="18" charset="0"/>
                <a:cs typeface="Times New Roman" panose="02020603050405020304" pitchFamily="18" charset="0"/>
              </a:rPr>
              <a:t>環境：標示水環境之危害物質。</a:t>
            </a:r>
            <a:endParaRPr lang="en-US" altLang="zh-TW"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Times New Roman" panose="02020603050405020304" pitchFamily="18" charset="0"/>
                <a:cs typeface="Times New Roman" panose="02020603050405020304" pitchFamily="18" charset="0"/>
              </a:rPr>
              <a:t>驚嘆號：標示急毒性物質第</a:t>
            </a:r>
            <a:r>
              <a:rPr lang="en-US" altLang="zh-TW" dirty="0" smtClean="0">
                <a:latin typeface="Times New Roman" panose="02020603050405020304" pitchFamily="18" charset="0"/>
                <a:cs typeface="Times New Roman" panose="02020603050405020304" pitchFamily="18" charset="0"/>
              </a:rPr>
              <a:t>4</a:t>
            </a:r>
            <a:r>
              <a:rPr lang="zh-TW" altLang="en-US" dirty="0" smtClean="0">
                <a:latin typeface="Times New Roman" panose="02020603050405020304" pitchFamily="18" charset="0"/>
                <a:cs typeface="Times New Roman" panose="02020603050405020304" pitchFamily="18" charset="0"/>
              </a:rPr>
              <a:t>級、腐蝕</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刺激皮膚物質第</a:t>
            </a:r>
            <a:r>
              <a:rPr lang="en-US" altLang="zh-TW" dirty="0" smtClean="0">
                <a:latin typeface="Times New Roman" panose="02020603050405020304" pitchFamily="18" charset="0"/>
                <a:cs typeface="Times New Roman" panose="02020603050405020304" pitchFamily="18" charset="0"/>
              </a:rPr>
              <a:t>2</a:t>
            </a:r>
            <a:r>
              <a:rPr lang="zh-TW" altLang="en-US" dirty="0" smtClean="0">
                <a:latin typeface="Times New Roman" panose="02020603050405020304" pitchFamily="18" charset="0"/>
                <a:cs typeface="Times New Roman" panose="02020603050405020304" pitchFamily="18" charset="0"/>
              </a:rPr>
              <a:t>級、嚴重損傷</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刺激眼睛物質第</a:t>
            </a:r>
            <a:r>
              <a:rPr lang="en-US" altLang="zh-TW" dirty="0" smtClean="0">
                <a:latin typeface="Times New Roman" panose="02020603050405020304" pitchFamily="18" charset="0"/>
                <a:cs typeface="Times New Roman" panose="02020603050405020304" pitchFamily="18" charset="0"/>
              </a:rPr>
              <a:t>2</a:t>
            </a:r>
            <a:r>
              <a:rPr lang="zh-TW" altLang="en-US" dirty="0" smtClean="0">
                <a:latin typeface="Times New Roman" panose="02020603050405020304" pitchFamily="18" charset="0"/>
                <a:cs typeface="Times New Roman" panose="02020603050405020304" pitchFamily="18" charset="0"/>
              </a:rPr>
              <a:t>級、皮膚過敏物質、特定標的器官系統毒性物質之單一暴露第</a:t>
            </a:r>
            <a:r>
              <a:rPr lang="en-US" altLang="zh-TW" dirty="0" smtClean="0">
                <a:latin typeface="Times New Roman" panose="02020603050405020304" pitchFamily="18" charset="0"/>
                <a:cs typeface="Times New Roman" panose="02020603050405020304" pitchFamily="18" charset="0"/>
              </a:rPr>
              <a:t>3</a:t>
            </a:r>
            <a:r>
              <a:rPr lang="zh-TW" altLang="en-US" dirty="0" smtClean="0">
                <a:latin typeface="Times New Roman" panose="02020603050405020304" pitchFamily="18" charset="0"/>
                <a:cs typeface="Times New Roman" panose="02020603050405020304" pitchFamily="18" charset="0"/>
              </a:rPr>
              <a:t>級。</a:t>
            </a:r>
            <a:endParaRPr lang="en-US" altLang="zh-TW"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Times New Roman" panose="02020603050405020304" pitchFamily="18" charset="0"/>
                <a:cs typeface="Times New Roman" panose="02020603050405020304" pitchFamily="18" charset="0"/>
              </a:rPr>
              <a:t>骷髏頭</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骷髏與兩根交叉骨</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：標示急毒性物質第</a:t>
            </a:r>
            <a:r>
              <a:rPr lang="en-US" altLang="zh-TW" dirty="0" smtClean="0">
                <a:latin typeface="Times New Roman" panose="02020603050405020304" pitchFamily="18" charset="0"/>
                <a:cs typeface="Times New Roman" panose="02020603050405020304" pitchFamily="18" charset="0"/>
              </a:rPr>
              <a:t>1</a:t>
            </a:r>
            <a:r>
              <a:rPr lang="zh-TW" altLang="en-US" dirty="0" smtClean="0">
                <a:latin typeface="Times New Roman" panose="02020603050405020304" pitchFamily="18" charset="0"/>
                <a:cs typeface="Times New Roman" panose="02020603050405020304" pitchFamily="18" charset="0"/>
              </a:rPr>
              <a:t>級至第</a:t>
            </a:r>
            <a:r>
              <a:rPr lang="en-US" altLang="zh-TW" dirty="0" smtClean="0">
                <a:latin typeface="Times New Roman" panose="02020603050405020304" pitchFamily="18" charset="0"/>
                <a:cs typeface="Times New Roman" panose="02020603050405020304" pitchFamily="18" charset="0"/>
              </a:rPr>
              <a:t>3</a:t>
            </a:r>
            <a:r>
              <a:rPr lang="zh-TW" altLang="en-US" dirty="0" smtClean="0">
                <a:latin typeface="Times New Roman" panose="02020603050405020304" pitchFamily="18" charset="0"/>
                <a:cs typeface="Times New Roman" panose="02020603050405020304" pitchFamily="18" charset="0"/>
              </a:rPr>
              <a:t>級。</a:t>
            </a:r>
            <a:endParaRPr lang="en-US" altLang="zh-TW"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Times New Roman" panose="02020603050405020304" pitchFamily="18" charset="0"/>
                <a:cs typeface="Times New Roman" panose="02020603050405020304" pitchFamily="18" charset="0"/>
              </a:rPr>
              <a:t>物質燃燒</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圓圈上一團火焰</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：標示氧化性氣體、氧化性液體、氧化性固體。</a:t>
            </a:r>
            <a:endParaRPr lang="en-US" altLang="zh-TW"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Times New Roman" panose="02020603050405020304" pitchFamily="18" charset="0"/>
                <a:cs typeface="Times New Roman" panose="02020603050405020304" pitchFamily="18" charset="0"/>
              </a:rPr>
              <a:t>腐蝕手及金屬 ：標示金屬腐蝕物、腐蝕</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刺激皮膚物質第</a:t>
            </a:r>
            <a:r>
              <a:rPr lang="en-US" altLang="zh-TW" dirty="0" smtClean="0">
                <a:latin typeface="Times New Roman" panose="02020603050405020304" pitchFamily="18" charset="0"/>
                <a:cs typeface="Times New Roman" panose="02020603050405020304" pitchFamily="18" charset="0"/>
              </a:rPr>
              <a:t>1</a:t>
            </a:r>
            <a:r>
              <a:rPr lang="zh-TW" altLang="en-US" dirty="0" smtClean="0">
                <a:latin typeface="Times New Roman" panose="02020603050405020304" pitchFamily="18" charset="0"/>
                <a:cs typeface="Times New Roman" panose="02020603050405020304" pitchFamily="18" charset="0"/>
              </a:rPr>
              <a:t>級、嚴重損傷</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刺激眼睛物質第</a:t>
            </a:r>
            <a:r>
              <a:rPr lang="en-US" altLang="zh-TW" dirty="0" smtClean="0">
                <a:latin typeface="Times New Roman" panose="02020603050405020304" pitchFamily="18" charset="0"/>
                <a:cs typeface="Times New Roman" panose="02020603050405020304" pitchFamily="18" charset="0"/>
              </a:rPr>
              <a:t>1</a:t>
            </a:r>
            <a:r>
              <a:rPr lang="zh-TW" altLang="en-US" dirty="0" smtClean="0">
                <a:latin typeface="Times New Roman" panose="02020603050405020304" pitchFamily="18" charset="0"/>
                <a:cs typeface="Times New Roman" panose="02020603050405020304" pitchFamily="18" charset="0"/>
              </a:rPr>
              <a:t>級。</a:t>
            </a:r>
            <a:endParaRPr lang="en-US" altLang="zh-TW"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Times New Roman" panose="02020603050405020304" pitchFamily="18" charset="0"/>
                <a:cs typeface="Times New Roman" panose="02020603050405020304" pitchFamily="18" charset="0"/>
              </a:rPr>
              <a:t>人體：標示呼吸道過敏物質、生殖細胞致突變性物質、致癌物質、生殖毒性物質、特定標的器官系統毒性物質之單一暴露第</a:t>
            </a:r>
            <a:r>
              <a:rPr lang="en-US" altLang="zh-TW" dirty="0" smtClean="0">
                <a:latin typeface="Times New Roman" panose="02020603050405020304" pitchFamily="18" charset="0"/>
                <a:cs typeface="Times New Roman" panose="02020603050405020304" pitchFamily="18" charset="0"/>
              </a:rPr>
              <a:t>1</a:t>
            </a:r>
            <a:r>
              <a:rPr lang="zh-TW" altLang="en-US" dirty="0" smtClean="0">
                <a:latin typeface="Times New Roman" panose="02020603050405020304" pitchFamily="18" charset="0"/>
                <a:cs typeface="Times New Roman" panose="02020603050405020304" pitchFamily="18" charset="0"/>
              </a:rPr>
              <a:t>級與第</a:t>
            </a:r>
            <a:r>
              <a:rPr lang="en-US" altLang="zh-TW" dirty="0" smtClean="0">
                <a:latin typeface="Times New Roman" panose="02020603050405020304" pitchFamily="18" charset="0"/>
                <a:cs typeface="Times New Roman" panose="02020603050405020304" pitchFamily="18" charset="0"/>
              </a:rPr>
              <a:t>2</a:t>
            </a:r>
            <a:r>
              <a:rPr lang="zh-TW" altLang="en-US" dirty="0" smtClean="0">
                <a:latin typeface="Times New Roman" panose="02020603050405020304" pitchFamily="18" charset="0"/>
                <a:cs typeface="Times New Roman" panose="02020603050405020304" pitchFamily="18" charset="0"/>
              </a:rPr>
              <a:t>級、特定標的器官系統毒性物質之重複暴露、吸入性危害物質。</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20</a:t>
            </a:fld>
            <a:endParaRPr lang="zh-TW" altLang="en-US" dirty="0"/>
          </a:p>
        </p:txBody>
      </p:sp>
    </p:spTree>
    <p:extLst>
      <p:ext uri="{BB962C8B-B14F-4D97-AF65-F5344CB8AC3E}">
        <p14:creationId xmlns:p14="http://schemas.microsoft.com/office/powerpoint/2010/main" val="2227811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r>
              <a:rPr lang="zh-TW" altLang="en-US" dirty="0" smtClean="0"/>
              <a:t>了解個人防護具之分類與應用</a:t>
            </a:r>
            <a:endParaRPr lang="en-US" altLang="zh-TW" dirty="0" smtClean="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21</a:t>
            </a:fld>
            <a:endParaRPr lang="zh-TW" altLang="en-US" dirty="0"/>
          </a:p>
        </p:txBody>
      </p:sp>
    </p:spTree>
    <p:extLst>
      <p:ext uri="{BB962C8B-B14F-4D97-AF65-F5344CB8AC3E}">
        <p14:creationId xmlns:p14="http://schemas.microsoft.com/office/powerpoint/2010/main" val="3410655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20160325 </a:t>
            </a:r>
            <a:r>
              <a:rPr lang="zh-TW" altLang="en-US" dirty="0" smtClean="0"/>
              <a:t>教學目標</a:t>
            </a:r>
          </a:p>
          <a:p>
            <a:r>
              <a:rPr lang="zh-TW" altLang="en-US" dirty="0" smtClean="0"/>
              <a:t>了解校園安全衛生教育之重要性及意外事故發生之可能嚴重性</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4</a:t>
            </a:fld>
            <a:endParaRPr lang="zh-TW" altLang="en-US" dirty="0"/>
          </a:p>
        </p:txBody>
      </p:sp>
    </p:spTree>
    <p:extLst>
      <p:ext uri="{BB962C8B-B14F-4D97-AF65-F5344CB8AC3E}">
        <p14:creationId xmlns:p14="http://schemas.microsoft.com/office/powerpoint/2010/main" val="2093001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r>
              <a:rPr lang="zh-TW" altLang="en-US" dirty="0" smtClean="0"/>
              <a:t>了解危害評估與控制以及「個人防護具」使用時機</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Times New Roman" panose="02020603050405020304" pitchFamily="18" charset="0"/>
                <a:cs typeface="Times New Roman" panose="02020603050405020304" pitchFamily="18" charset="0"/>
              </a:rPr>
              <a:t>圖為污染物在逸散的過程中，為了防止人員受到暴露所能夠進行的手段與方法，一般可分別從污染源、輸送路徑、以及接受者等三方面著手，並藉著工程控制、行政管理、教育訓練以及個人防護具的使用等方式來達到危害預防的目的。針對污染源的控制方法可包括：替代、製程變更、包圍、隔離、加溼、局部排氣與維護管理等方式；如不能在污染源改善，則在輸送路徑方面則可藉由清掃、整體換氣、增加輸送距離、監視與維護管理等方式來控制。最後透過人員可執行的危害預防方法包括教育訓練、輪班、包圍、個人監測系統、以及維護管理等；個人防護具的使用則是接受者</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工作者防護之最後防線。所以，使用者一旦決定使用個人防護具去預防傷害時，應妥為依預防之目的慎選個人防護具與正確使用，才能有效。</a:t>
            </a:r>
            <a:endParaRPr lang="en-US" altLang="zh-TW"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Times New Roman" panose="02020603050405020304" pitchFamily="18" charset="0"/>
                <a:cs typeface="Times New Roman" panose="02020603050405020304" pitchFamily="18" charset="0"/>
              </a:rPr>
              <a:t>為了避免作業人員產生傷害或發生疾病，對於作業環境中所存在之安全上或衛生上的危害風險都必須加以消除或控制。而對於控制方法的選用上一般是以就源者控制為優先考量。</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latin typeface="Times New Roman" panose="02020603050405020304" pitchFamily="18" charset="0"/>
                <a:cs typeface="Times New Roman" panose="02020603050405020304" pitchFamily="18" charset="0"/>
              </a:rPr>
              <a:t>-</a:t>
            </a:r>
            <a:r>
              <a:rPr lang="zh-TW" altLang="en-US" baseline="0" dirty="0" smtClean="0">
                <a:latin typeface="Times New Roman" panose="02020603050405020304" pitchFamily="18" charset="0"/>
                <a:cs typeface="Times New Roman" panose="02020603050405020304" pitchFamily="18" charset="0"/>
              </a:rPr>
              <a:t> </a:t>
            </a:r>
            <a:r>
              <a:rPr lang="zh-TW" altLang="en-US" dirty="0" smtClean="0">
                <a:latin typeface="Times New Roman" panose="02020603050405020304" pitchFamily="18" charset="0"/>
                <a:cs typeface="Times New Roman" panose="02020603050405020304" pitchFamily="18" charset="0"/>
              </a:rPr>
              <a:t>危害預防方法的優先順序：工程控制 </a:t>
            </a:r>
            <a:r>
              <a:rPr lang="en-US" altLang="zh-TW" dirty="0" smtClean="0">
                <a:latin typeface="Times New Roman" panose="02020603050405020304" pitchFamily="18" charset="0"/>
                <a:cs typeface="Times New Roman" panose="02020603050405020304" pitchFamily="18" charset="0"/>
              </a:rPr>
              <a:t>&gt; </a:t>
            </a:r>
            <a:r>
              <a:rPr lang="zh-TW" altLang="en-US" dirty="0" smtClean="0">
                <a:latin typeface="Times New Roman" panose="02020603050405020304" pitchFamily="18" charset="0"/>
                <a:cs typeface="Times New Roman" panose="02020603050405020304" pitchFamily="18" charset="0"/>
              </a:rPr>
              <a:t>行政管理 </a:t>
            </a:r>
            <a:r>
              <a:rPr lang="en-US" altLang="zh-TW" dirty="0" smtClean="0">
                <a:latin typeface="Times New Roman" panose="02020603050405020304" pitchFamily="18" charset="0"/>
                <a:cs typeface="Times New Roman" panose="02020603050405020304" pitchFamily="18" charset="0"/>
              </a:rPr>
              <a:t>&gt; </a:t>
            </a:r>
            <a:r>
              <a:rPr lang="zh-TW" altLang="en-US" dirty="0" smtClean="0">
                <a:latin typeface="Times New Roman" panose="02020603050405020304" pitchFamily="18" charset="0"/>
                <a:cs typeface="Times New Roman" panose="02020603050405020304" pitchFamily="18" charset="0"/>
              </a:rPr>
              <a:t>個人防護具。</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Times New Roman" panose="02020603050405020304" pitchFamily="18" charset="0"/>
                <a:cs typeface="Times New Roman" panose="02020603050405020304" pitchFamily="18" charset="0"/>
              </a:rPr>
              <a:t>儘管個人防護具通常是危害預防的最後一道防線，但是從另一個觀點而言，一旦該道防線失效，將立即造成人員暴露在危害之中。因此，在使用個人防護具時，需要擬定完善的使用計畫，且務必確實執行該計劃。</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Times New Roman" panose="02020603050405020304" pitchFamily="18" charset="0"/>
                <a:cs typeface="Times New Roman" panose="02020603050405020304" pitchFamily="18" charset="0"/>
              </a:rPr>
              <a:t>參考說明</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latin typeface="Times New Roman" panose="02020603050405020304" pitchFamily="18" charset="0"/>
                <a:cs typeface="Times New Roman" panose="02020603050405020304" pitchFamily="18" charset="0"/>
              </a:rPr>
              <a:t>1. </a:t>
            </a:r>
            <a:r>
              <a:rPr lang="zh-TW" altLang="en-US" dirty="0" smtClean="0">
                <a:latin typeface="Times New Roman" panose="02020603050405020304" pitchFamily="18" charset="0"/>
                <a:cs typeface="Times New Roman" panose="02020603050405020304" pitchFamily="18" charset="0"/>
              </a:rPr>
              <a:t>工程控制 </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a. </a:t>
            </a:r>
            <a:r>
              <a:rPr lang="zh-TW" altLang="en-US" dirty="0" smtClean="0">
                <a:latin typeface="Times New Roman" panose="02020603050405020304" pitchFamily="18" charset="0"/>
                <a:cs typeface="Times New Roman" panose="02020603050405020304" pitchFamily="18" charset="0"/>
              </a:rPr>
              <a:t>取代：低毒原料取代高毒原料；低危險製程代替高危險製程 。例如：許多年前在化學工廠與實驗室，”苯”是一種被廣泛使用的原料與溶劑，但自從發現苯具有致白血病的危險性後，人們改以毒性較低的物質，例如甲苯，來取代苯。</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b. </a:t>
            </a:r>
            <a:r>
              <a:rPr lang="zh-TW" altLang="en-US" dirty="0" smtClean="0">
                <a:latin typeface="Times New Roman" panose="02020603050405020304" pitchFamily="18" charset="0"/>
                <a:cs typeface="Times New Roman" panose="02020603050405020304" pitchFamily="18" charset="0"/>
              </a:rPr>
              <a:t>減量：以較少原料進行生產。  </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c. </a:t>
            </a:r>
            <a:r>
              <a:rPr lang="zh-TW" altLang="en-US" dirty="0" smtClean="0">
                <a:latin typeface="Times New Roman" panose="02020603050405020304" pitchFamily="18" charset="0"/>
                <a:cs typeface="Times New Roman" panose="02020603050405020304" pitchFamily="18" charset="0"/>
              </a:rPr>
              <a:t>隔離：將產生危害的設備、製程或人員隔離。</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d. </a:t>
            </a:r>
            <a:r>
              <a:rPr lang="zh-TW" altLang="en-US" dirty="0" smtClean="0">
                <a:latin typeface="Times New Roman" panose="02020603050405020304" pitchFamily="18" charset="0"/>
                <a:cs typeface="Times New Roman" panose="02020603050405020304" pitchFamily="18" charset="0"/>
              </a:rPr>
              <a:t>通風：局部排氣</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例如化學實驗室的化學氣櫃、生物實驗室的生物安全櫃</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或整體換氣。</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latin typeface="Times New Roman" panose="02020603050405020304" pitchFamily="18" charset="0"/>
                <a:cs typeface="Times New Roman" panose="02020603050405020304" pitchFamily="18" charset="0"/>
              </a:rPr>
              <a:t>2. </a:t>
            </a:r>
            <a:r>
              <a:rPr lang="zh-TW" altLang="en-US" dirty="0" smtClean="0">
                <a:latin typeface="Times New Roman" panose="02020603050405020304" pitchFamily="18" charset="0"/>
                <a:cs typeface="Times New Roman" panose="02020603050405020304" pitchFamily="18" charset="0"/>
              </a:rPr>
              <a:t>行政管理 </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a. </a:t>
            </a:r>
            <a:r>
              <a:rPr lang="zh-TW" altLang="en-US" dirty="0" smtClean="0">
                <a:latin typeface="Times New Roman" panose="02020603050405020304" pitchFamily="18" charset="0"/>
                <a:cs typeface="Times New Roman" panose="02020603050405020304" pitchFamily="18" charset="0"/>
              </a:rPr>
              <a:t>教育訓練。</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b. </a:t>
            </a:r>
            <a:r>
              <a:rPr lang="zh-TW" altLang="en-US" dirty="0" smtClean="0">
                <a:latin typeface="Times New Roman" panose="02020603050405020304" pitchFamily="18" charset="0"/>
                <a:cs typeface="Times New Roman" panose="02020603050405020304" pitchFamily="18" charset="0"/>
              </a:rPr>
              <a:t>個人衛生。</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c. </a:t>
            </a:r>
            <a:r>
              <a:rPr lang="zh-TW" altLang="en-US" dirty="0" smtClean="0">
                <a:latin typeface="Times New Roman" panose="02020603050405020304" pitchFamily="18" charset="0"/>
                <a:cs typeface="Times New Roman" panose="02020603050405020304" pitchFamily="18" charset="0"/>
              </a:rPr>
              <a:t>廠房整潔。</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d. </a:t>
            </a:r>
            <a:r>
              <a:rPr lang="zh-TW" altLang="en-US" dirty="0" smtClean="0">
                <a:latin typeface="Times New Roman" panose="02020603050405020304" pitchFamily="18" charset="0"/>
                <a:cs typeface="Times New Roman" panose="02020603050405020304" pitchFamily="18" charset="0"/>
              </a:rPr>
              <a:t>物料標籤。</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latin typeface="Times New Roman" panose="02020603050405020304" pitchFamily="18" charset="0"/>
                <a:cs typeface="Times New Roman" panose="02020603050405020304" pitchFamily="18" charset="0"/>
              </a:rPr>
              <a:t>3. </a:t>
            </a:r>
            <a:r>
              <a:rPr lang="zh-TW" altLang="en-US" dirty="0" smtClean="0">
                <a:latin typeface="Times New Roman" panose="02020603050405020304" pitchFamily="18" charset="0"/>
                <a:cs typeface="Times New Roman" panose="02020603050405020304" pitchFamily="18" charset="0"/>
              </a:rPr>
              <a:t>個人防護具（最後一道防線）</a:t>
            </a:r>
            <a:r>
              <a:rPr lang="en-US" altLang="zh-TW" dirty="0" smtClean="0">
                <a:latin typeface="Times New Roman" panose="02020603050405020304" pitchFamily="18" charset="0"/>
                <a:cs typeface="Times New Roman" panose="02020603050405020304" pitchFamily="18" charset="0"/>
              </a:rPr>
              <a:t>: </a:t>
            </a:r>
            <a:r>
              <a:rPr lang="zh-TW" altLang="en-US" dirty="0" smtClean="0">
                <a:latin typeface="Times New Roman" panose="02020603050405020304" pitchFamily="18" charset="0"/>
                <a:cs typeface="Times New Roman" panose="02020603050405020304" pitchFamily="18" charset="0"/>
              </a:rPr>
              <a:t>個人防護具是最後一道防線的原因。</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22</a:t>
            </a:fld>
            <a:endParaRPr lang="zh-TW" altLang="en-US" dirty="0"/>
          </a:p>
        </p:txBody>
      </p:sp>
    </p:spTree>
    <p:extLst>
      <p:ext uri="{BB962C8B-B14F-4D97-AF65-F5344CB8AC3E}">
        <p14:creationId xmlns:p14="http://schemas.microsoft.com/office/powerpoint/2010/main" val="1101364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r>
              <a:rPr lang="zh-TW" altLang="en-US" dirty="0" smtClean="0"/>
              <a:t>了解個人防護具種類</a:t>
            </a:r>
            <a:endParaRPr lang="en-US" altLang="zh-TW" dirty="0" smtClean="0"/>
          </a:p>
          <a:p>
            <a:endParaRPr lang="en-US" altLang="zh-TW"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Times New Roman" panose="02020603050405020304" pitchFamily="18" charset="0"/>
                <a:cs typeface="Times New Roman" panose="02020603050405020304" pitchFamily="18" charset="0"/>
              </a:rPr>
              <a:t>個人防護具種類包括頭部防護具、眼部與臉部防護具、聽力防護具、呼吸防護具、手部防護具、足部防護具、以及全身防護衣</a:t>
            </a:r>
            <a:r>
              <a:rPr lang="zh-TW" altLang="en-US" dirty="0" smtClean="0">
                <a:latin typeface="標楷體" panose="03000509000000000000" pitchFamily="65" charset="-120"/>
                <a:cs typeface="Times New Roman" panose="02020603050405020304" pitchFamily="18" charset="0"/>
              </a:rPr>
              <a:t>；並非只有口罩與手套</a:t>
            </a:r>
            <a:r>
              <a:rPr lang="zh-TW" altLang="en-US" dirty="0" smtClean="0">
                <a:latin typeface="Times New Roman" panose="02020603050405020304" pitchFamily="18" charset="0"/>
                <a:cs typeface="Times New Roman" panose="02020603050405020304" pitchFamily="18" charset="0"/>
              </a:rPr>
              <a:t>。</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23</a:t>
            </a:fld>
            <a:endParaRPr lang="zh-TW" altLang="en-US" dirty="0"/>
          </a:p>
        </p:txBody>
      </p:sp>
    </p:spTree>
    <p:extLst>
      <p:ext uri="{BB962C8B-B14F-4D97-AF65-F5344CB8AC3E}">
        <p14:creationId xmlns:p14="http://schemas.microsoft.com/office/powerpoint/2010/main" val="3216966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了解頭部防護具</a:t>
            </a:r>
            <a:r>
              <a:rPr lang="zh-TW" altLang="en-US" dirty="0" smtClean="0">
                <a:latin typeface="Times New Roman" pitchFamily="18" charset="0"/>
                <a:cs typeface="Times New Roman" pitchFamily="18" charset="0"/>
              </a:rPr>
              <a:t>之使用目的與選用時之注意事項</a:t>
            </a:r>
          </a:p>
          <a:p>
            <a:endParaRPr lang="en-US" altLang="zh-TW" dirty="0" smtClean="0"/>
          </a:p>
          <a:p>
            <a:r>
              <a:rPr lang="zh-TW" altLang="en-US" dirty="0" smtClean="0"/>
              <a:t>安全帽　　</a:t>
            </a:r>
          </a:p>
          <a:p>
            <a:r>
              <a:rPr lang="zh-TW" altLang="en-US" dirty="0" smtClean="0"/>
              <a:t>為減少頭部因在工作時遭飛落物或墜落產生之衝擊或刺傷，工作時需全程穿戴使用安全帽</a:t>
            </a:r>
            <a:r>
              <a:rPr lang="zh-TW" altLang="en-US" dirty="0" smtClean="0">
                <a:latin typeface="標楷體" panose="03000509000000000000" pitchFamily="65" charset="-120"/>
              </a:rPr>
              <a:t>，以</a:t>
            </a:r>
            <a:r>
              <a:rPr lang="zh-TW" altLang="en-US" dirty="0" smtClean="0"/>
              <a:t>減少意外發生時傷害之嚴重性。安全帽依據使用者需求或製造商設計可以有各種款式及顏色，但是不論何種款式獲顏色皆須通過商品檢驗</a:t>
            </a:r>
            <a:r>
              <a:rPr lang="zh-TW" altLang="en-US" dirty="0" smtClean="0">
                <a:latin typeface="標楷體" panose="03000509000000000000" pitchFamily="65" charset="-120"/>
              </a:rPr>
              <a:t>，</a:t>
            </a:r>
            <a:r>
              <a:rPr lang="zh-TW" altLang="en-US" dirty="0" smtClean="0"/>
              <a:t>領有合格標籤才可正式對外販售。 </a:t>
            </a:r>
            <a:endParaRPr lang="en-US" altLang="zh-TW" dirty="0" smtClean="0"/>
          </a:p>
          <a:p>
            <a:endParaRPr lang="en-US" altLang="zh-TW" dirty="0" smtClean="0"/>
          </a:p>
          <a:p>
            <a:r>
              <a:rPr lang="zh-TW" altLang="en-US" dirty="0" smtClean="0"/>
              <a:t>選用時之注意事項</a:t>
            </a:r>
          </a:p>
          <a:p>
            <a:r>
              <a:rPr lang="zh-TW" altLang="en-US" dirty="0" smtClean="0"/>
              <a:t>帽殼因是塑膠製品，過久會老化變脆</a:t>
            </a:r>
            <a:r>
              <a:rPr lang="zh-TW" altLang="en-US" dirty="0" smtClean="0">
                <a:latin typeface="標楷體" panose="03000509000000000000" pitchFamily="65" charset="-120"/>
              </a:rPr>
              <a:t>，所以</a:t>
            </a:r>
            <a:r>
              <a:rPr lang="zh-TW" altLang="en-US" dirty="0" smtClean="0"/>
              <a:t>應注意製造日期。帽殼要無泡、無裂痕、針孔及凸出物。應依工作場所產生墜落、衝擊或電氣危害之風險，選擇適用並符合國家標準之工地用或電氣安全帽</a:t>
            </a:r>
            <a:r>
              <a:rPr lang="zh-TW" altLang="en-US" dirty="0" smtClean="0">
                <a:latin typeface="標楷體" panose="03000509000000000000" pitchFamily="65" charset="-120"/>
              </a:rPr>
              <a:t>。另外應選擇</a:t>
            </a:r>
            <a:r>
              <a:rPr lang="zh-TW" altLang="en-US" dirty="0" smtClean="0"/>
              <a:t>適合自己頭型與大小、質量輕之安全帽；帽殼前緣輪廓應不影響眼鏡或護目鏡之佩帶。如因日曬而擬使帽殼內溫度較低，可選用淺色之帽殼，甚或有通風孔。有電氣危害之場所，不可使用有金屬附件與通風孔之安全帽。</a:t>
            </a:r>
          </a:p>
          <a:p>
            <a:endParaRPr lang="en-US" altLang="zh-TW" dirty="0" smtClean="0"/>
          </a:p>
          <a:p>
            <a:r>
              <a:rPr lang="zh-TW" altLang="en-US" dirty="0" smtClean="0"/>
              <a:t>使用時應注意事項</a:t>
            </a:r>
          </a:p>
          <a:p>
            <a:r>
              <a:rPr lang="zh-TW" altLang="en-US" dirty="0" smtClean="0"/>
              <a:t>使用前先檢點</a:t>
            </a:r>
            <a:r>
              <a:rPr lang="zh-TW" altLang="en-US" dirty="0" smtClean="0">
                <a:latin typeface="標楷體" panose="03000509000000000000" pitchFamily="65" charset="-120"/>
              </a:rPr>
              <a:t>：</a:t>
            </a:r>
            <a:r>
              <a:rPr lang="zh-TW" altLang="en-US" dirty="0" smtClean="0"/>
              <a:t>帽殼是否有損傷、裂隙；帽殼與束具是否穩固；戴好安全帽後一定要扣緊頤帶；休息時不坐在帽殼或將安全帽繫在腰帶（易受刺小心之外力衝擊）。</a:t>
            </a:r>
          </a:p>
          <a:p>
            <a:endParaRPr lang="en-US" altLang="zh-TW" dirty="0" smtClean="0"/>
          </a:p>
          <a:p>
            <a:r>
              <a:rPr lang="zh-TW" altLang="en-US" dirty="0" smtClean="0"/>
              <a:t>保養</a:t>
            </a:r>
          </a:p>
          <a:p>
            <a:r>
              <a:rPr lang="zh-TW" altLang="en-US" dirty="0" smtClean="0"/>
              <a:t>隨時以水清潔帽殼、束具與頤帶；放在無紫外線照射之陰暗處，以減少塑膠之老化。不能修改吸能裝置（如變更束具材料）。 </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24</a:t>
            </a:fld>
            <a:endParaRPr lang="zh-TW" altLang="en-US" dirty="0"/>
          </a:p>
        </p:txBody>
      </p:sp>
    </p:spTree>
    <p:extLst>
      <p:ext uri="{BB962C8B-B14F-4D97-AF65-F5344CB8AC3E}">
        <p14:creationId xmlns:p14="http://schemas.microsoft.com/office/powerpoint/2010/main" val="2577760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r>
              <a:rPr lang="zh-TW" altLang="en-US" dirty="0" smtClean="0"/>
              <a:t>了解</a:t>
            </a:r>
            <a:r>
              <a:rPr lang="zh-TW" altLang="en-US" dirty="0" smtClean="0">
                <a:latin typeface="Times New Roman" pitchFamily="18" charset="0"/>
                <a:cs typeface="Times New Roman" pitchFamily="18" charset="0"/>
              </a:rPr>
              <a:t>臉部與眼部防護具之使用目的與種類</a:t>
            </a:r>
          </a:p>
          <a:p>
            <a:endParaRPr lang="en-US" altLang="zh-TW" dirty="0" smtClean="0">
              <a:latin typeface="Times New Roman" pitchFamily="18" charset="0"/>
              <a:cs typeface="Times New Roman" pitchFamily="18" charset="0"/>
            </a:endParaRPr>
          </a:p>
          <a:p>
            <a:r>
              <a:rPr lang="zh-TW" altLang="en-US" dirty="0" smtClean="0">
                <a:latin typeface="Times New Roman" pitchFamily="18" charset="0"/>
                <a:cs typeface="Times New Roman" pitchFamily="18" charset="0"/>
              </a:rPr>
              <a:t>臉部與眼部防護具</a:t>
            </a:r>
          </a:p>
          <a:p>
            <a:r>
              <a:rPr lang="zh-TW" altLang="en-US" dirty="0" smtClean="0">
                <a:latin typeface="Times New Roman" pitchFamily="18" charset="0"/>
                <a:cs typeface="Times New Roman" pitchFamily="18" charset="0"/>
              </a:rPr>
              <a:t>以在工作場所而言，防護眼睛主要為防止飛來物之強化玻璃透鏡、硬質塑膠透鏡及防止輻射之遮光眼鏡。在工作場所亦有為禦防火花、金屬屑等</a:t>
            </a:r>
            <a:r>
              <a:rPr lang="en-US" altLang="zh-TW"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如電銲</a:t>
            </a:r>
            <a:r>
              <a:rPr lang="en-US" altLang="zh-TW"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，與保護眼睛結合，保護顏臉的面具。</a:t>
            </a:r>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zh-TW" altLang="en-US" dirty="0" smtClean="0">
                <a:latin typeface="Times New Roman" pitchFamily="18" charset="0"/>
                <a:cs typeface="Times New Roman" pitchFamily="18" charset="0"/>
              </a:rPr>
              <a:t>臉部與眼部防護具種類</a:t>
            </a:r>
            <a:endParaRPr lang="en-US" altLang="zh-TW"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Times New Roman" pitchFamily="18" charset="0"/>
                <a:cs typeface="Times New Roman" pitchFamily="18" charset="0"/>
              </a:rPr>
              <a:t>強化玻璃透鏡</a:t>
            </a:r>
            <a:r>
              <a:rPr lang="en-US" altLang="zh-TW" dirty="0" smtClean="0">
                <a:latin typeface="Times New Roman" pitchFamily="18" charset="0"/>
                <a:cs typeface="Times New Roman" pitchFamily="18" charset="0"/>
              </a:rPr>
              <a:t>(CNS 7176</a:t>
            </a:r>
            <a:r>
              <a:rPr lang="zh-TW" altLang="en-US" dirty="0" smtClean="0">
                <a:latin typeface="Times New Roman" pitchFamily="18" charset="0"/>
                <a:cs typeface="Times New Roman" pitchFamily="18" charset="0"/>
              </a:rPr>
              <a:t> </a:t>
            </a:r>
            <a:r>
              <a:rPr lang="en-US" altLang="zh-TW" dirty="0" smtClean="0">
                <a:latin typeface="Times New Roman" pitchFamily="18" charset="0"/>
                <a:cs typeface="Times New Roman" pitchFamily="18" charset="0"/>
              </a:rPr>
              <a:t>Z2033)</a:t>
            </a:r>
            <a:r>
              <a:rPr lang="zh-TW" altLang="en-US" dirty="0" smtClean="0">
                <a:latin typeface="Times New Roman" pitchFamily="18" charset="0"/>
                <a:cs typeface="Times New Roman" pitchFamily="18" charset="0"/>
              </a:rPr>
              <a:t>、硬質塑膠透鏡</a:t>
            </a:r>
            <a:r>
              <a:rPr lang="en-US" altLang="zh-TW" dirty="0" smtClean="0">
                <a:latin typeface="Times New Roman" pitchFamily="18" charset="0"/>
                <a:cs typeface="Times New Roman" pitchFamily="18" charset="0"/>
              </a:rPr>
              <a:t>(CNS 7177</a:t>
            </a:r>
            <a:r>
              <a:rPr lang="zh-TW" altLang="en-US" dirty="0" smtClean="0">
                <a:latin typeface="Times New Roman" pitchFamily="18" charset="0"/>
                <a:cs typeface="Times New Roman" pitchFamily="18" charset="0"/>
              </a:rPr>
              <a:t> </a:t>
            </a:r>
            <a:r>
              <a:rPr lang="en-US" altLang="zh-TW" dirty="0" smtClean="0">
                <a:latin typeface="Times New Roman" pitchFamily="18" charset="0"/>
                <a:cs typeface="Times New Roman" pitchFamily="18" charset="0"/>
              </a:rPr>
              <a:t>Z2034)</a:t>
            </a:r>
            <a:r>
              <a:rPr lang="zh-TW" altLang="en-US" dirty="0" smtClean="0">
                <a:latin typeface="Times New Roman" pitchFamily="18" charset="0"/>
                <a:cs typeface="Times New Roman" pitchFamily="18" charset="0"/>
              </a:rPr>
              <a:t>、安全面罩</a:t>
            </a:r>
            <a:r>
              <a:rPr lang="en-US" altLang="zh-TW" dirty="0" smtClean="0">
                <a:latin typeface="Times New Roman" pitchFamily="18" charset="0"/>
                <a:cs typeface="Times New Roman" pitchFamily="18" charset="0"/>
              </a:rPr>
              <a:t>(CNS 3504</a:t>
            </a:r>
            <a:r>
              <a:rPr lang="zh-TW" altLang="en-US" dirty="0" smtClean="0">
                <a:latin typeface="Times New Roman" pitchFamily="18" charset="0"/>
                <a:cs typeface="Times New Roman" pitchFamily="18" charset="0"/>
              </a:rPr>
              <a:t> </a:t>
            </a:r>
            <a:r>
              <a:rPr lang="en-US" altLang="zh-TW" dirty="0" smtClean="0">
                <a:latin typeface="Times New Roman" pitchFamily="18" charset="0"/>
                <a:cs typeface="Times New Roman" pitchFamily="18" charset="0"/>
              </a:rPr>
              <a:t>Z2019)</a:t>
            </a:r>
            <a:r>
              <a:rPr lang="zh-TW" altLang="en-US" dirty="0" smtClean="0">
                <a:latin typeface="Times New Roman" pitchFamily="18" charset="0"/>
                <a:cs typeface="Times New Roman" pitchFamily="18" charset="0"/>
              </a:rPr>
              <a:t>等，主要在防護眼不受飛來物之傷害；安全面具一般佩帶在安全帽上，兼具防護較大顆粒飛來物</a:t>
            </a:r>
            <a:r>
              <a:rPr lang="en-US" altLang="zh-TW"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如防止砂粒火花、金屬屑等</a:t>
            </a:r>
            <a:r>
              <a:rPr lang="en-US" altLang="zh-TW"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的功能。</a:t>
            </a:r>
            <a:endParaRPr lang="en-US" altLang="zh-TW" dirty="0" smtClean="0">
              <a:latin typeface="Times New Roman" pitchFamily="18" charset="0"/>
              <a:cs typeface="Times New Roman" pitchFamily="18" charset="0"/>
            </a:endParaRPr>
          </a:p>
          <a:p>
            <a:r>
              <a:rPr lang="zh-TW" altLang="en-US" dirty="0" smtClean="0">
                <a:latin typeface="Times New Roman" pitchFamily="18" charset="0"/>
                <a:cs typeface="Times New Roman" pitchFamily="18" charset="0"/>
              </a:rPr>
              <a:t>輻射防護眼鏡</a:t>
            </a:r>
            <a:r>
              <a:rPr lang="en-US" altLang="zh-TW" dirty="0" smtClean="0">
                <a:latin typeface="Times New Roman" pitchFamily="18" charset="0"/>
                <a:cs typeface="Times New Roman" pitchFamily="18" charset="0"/>
              </a:rPr>
              <a:t>(CNS 7174</a:t>
            </a:r>
            <a:r>
              <a:rPr lang="zh-TW" altLang="en-US" dirty="0" smtClean="0">
                <a:latin typeface="Times New Roman" pitchFamily="18" charset="0"/>
                <a:cs typeface="Times New Roman" pitchFamily="18" charset="0"/>
              </a:rPr>
              <a:t> </a:t>
            </a:r>
            <a:r>
              <a:rPr lang="en-US" altLang="zh-TW" dirty="0" smtClean="0">
                <a:latin typeface="Times New Roman" pitchFamily="18" charset="0"/>
                <a:cs typeface="Times New Roman" pitchFamily="18" charset="0"/>
              </a:rPr>
              <a:t>Z2031)</a:t>
            </a:r>
            <a:r>
              <a:rPr lang="zh-TW" altLang="en-US" dirty="0" smtClean="0">
                <a:latin typeface="Times New Roman" pitchFamily="18" charset="0"/>
                <a:cs typeface="Times New Roman" pitchFamily="18" charset="0"/>
              </a:rPr>
              <a:t>、熔接用防護面具</a:t>
            </a:r>
            <a:r>
              <a:rPr lang="en-US" altLang="zh-TW" dirty="0" smtClean="0">
                <a:latin typeface="Times New Roman" pitchFamily="18" charset="0"/>
                <a:cs typeface="Times New Roman" pitchFamily="18" charset="0"/>
              </a:rPr>
              <a:t>(CNS 7175</a:t>
            </a:r>
            <a:r>
              <a:rPr lang="zh-TW" altLang="en-US" dirty="0" smtClean="0">
                <a:latin typeface="Times New Roman" pitchFamily="18" charset="0"/>
                <a:cs typeface="Times New Roman" pitchFamily="18" charset="0"/>
              </a:rPr>
              <a:t> </a:t>
            </a:r>
            <a:r>
              <a:rPr lang="en-US" altLang="zh-TW" dirty="0" smtClean="0">
                <a:latin typeface="Times New Roman" pitchFamily="18" charset="0"/>
                <a:cs typeface="Times New Roman" pitchFamily="18" charset="0"/>
              </a:rPr>
              <a:t>Z2032)</a:t>
            </a:r>
            <a:r>
              <a:rPr lang="zh-TW" altLang="en-US" dirty="0" smtClean="0">
                <a:latin typeface="Times New Roman" pitchFamily="18" charset="0"/>
                <a:cs typeface="Times New Roman" pitchFamily="18" charset="0"/>
              </a:rPr>
              <a:t>兩者皆具有輻射防護之功能，惟後者兼具防護顏臉不受飛來物傷害之功能。</a:t>
            </a:r>
            <a:endParaRPr lang="en-US" altLang="zh-TW" dirty="0" smtClean="0">
              <a:latin typeface="Times New Roman" pitchFamily="18" charset="0"/>
              <a:cs typeface="Times New Roman"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25</a:t>
            </a:fld>
            <a:endParaRPr lang="zh-TW" altLang="en-US" dirty="0"/>
          </a:p>
        </p:txBody>
      </p:sp>
    </p:spTree>
    <p:extLst>
      <p:ext uri="{BB962C8B-B14F-4D97-AF65-F5344CB8AC3E}">
        <p14:creationId xmlns:p14="http://schemas.microsoft.com/office/powerpoint/2010/main" val="2577760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r>
              <a:rPr lang="zh-TW" altLang="en-US" dirty="0" smtClean="0"/>
              <a:t>了解</a:t>
            </a:r>
            <a:r>
              <a:rPr lang="zh-TW" altLang="en-US" dirty="0" smtClean="0">
                <a:latin typeface="Times New Roman" pitchFamily="18" charset="0"/>
                <a:cs typeface="Times New Roman" pitchFamily="18" charset="0"/>
              </a:rPr>
              <a:t>臉部與眼部防護具選用時之注意事項</a:t>
            </a:r>
          </a:p>
          <a:p>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26</a:t>
            </a:fld>
            <a:endParaRPr lang="zh-TW" altLang="en-US" dirty="0"/>
          </a:p>
        </p:txBody>
      </p:sp>
    </p:spTree>
    <p:extLst>
      <p:ext uri="{BB962C8B-B14F-4D97-AF65-F5344CB8AC3E}">
        <p14:creationId xmlns:p14="http://schemas.microsoft.com/office/powerpoint/2010/main" val="203019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了解聽力防護具</a:t>
            </a:r>
            <a:r>
              <a:rPr lang="zh-TW" altLang="en-US" dirty="0" smtClean="0">
                <a:latin typeface="Times New Roman" pitchFamily="18" charset="0"/>
                <a:cs typeface="Times New Roman" pitchFamily="18" charset="0"/>
              </a:rPr>
              <a:t>之使用目的與種類</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27</a:t>
            </a:fld>
            <a:endParaRPr lang="zh-TW" altLang="en-US" dirty="0"/>
          </a:p>
        </p:txBody>
      </p:sp>
    </p:spTree>
    <p:extLst>
      <p:ext uri="{BB962C8B-B14F-4D97-AF65-F5344CB8AC3E}">
        <p14:creationId xmlns:p14="http://schemas.microsoft.com/office/powerpoint/2010/main" val="3304402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了解聽力防護具中耳罩與耳塞</a:t>
            </a:r>
            <a:r>
              <a:rPr lang="zh-TW" altLang="en-US" dirty="0" smtClean="0">
                <a:latin typeface="Times New Roman" pitchFamily="18" charset="0"/>
                <a:cs typeface="Times New Roman" pitchFamily="18" charset="0"/>
              </a:rPr>
              <a:t>之功能差異</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latin typeface="標楷體" panose="03000509000000000000"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anose="03000509000000000000" pitchFamily="65" charset="-120"/>
              </a:rPr>
              <a:t>耳罩因其體積大，不易遺失也易於管理者查核佩帶情形。但對戴眼鏡者會影響其保護。</a:t>
            </a:r>
            <a:endParaRPr lang="en-US" altLang="zh-TW" dirty="0" smtClean="0">
              <a:latin typeface="標楷體" panose="03000509000000000000"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anose="03000509000000000000" pitchFamily="65" charset="-120"/>
              </a:rPr>
              <a:t>而耳塞因插入外耳道，易因不清潔而造成外耳道感染；同時配戴不易，因講話使其鬆脫，影響功能。</a:t>
            </a:r>
            <a:r>
              <a:rPr lang="zh-TW" altLang="en-US" dirty="0" smtClean="0"/>
              <a:t> </a:t>
            </a:r>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28</a:t>
            </a:fld>
            <a:endParaRPr lang="zh-TW" altLang="en-US" dirty="0"/>
          </a:p>
        </p:txBody>
      </p:sp>
    </p:spTree>
    <p:extLst>
      <p:ext uri="{BB962C8B-B14F-4D97-AF65-F5344CB8AC3E}">
        <p14:creationId xmlns:p14="http://schemas.microsoft.com/office/powerpoint/2010/main" val="1488295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了解手部防護具</a:t>
            </a:r>
            <a:r>
              <a:rPr lang="zh-TW" altLang="en-US" dirty="0" smtClean="0">
                <a:latin typeface="Times New Roman" pitchFamily="18" charset="0"/>
                <a:cs typeface="Times New Roman" pitchFamily="18" charset="0"/>
              </a:rPr>
              <a:t>之使用目的與種類</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29</a:t>
            </a:fld>
            <a:endParaRPr lang="zh-TW" altLang="en-US" dirty="0"/>
          </a:p>
        </p:txBody>
      </p:sp>
    </p:spTree>
    <p:extLst>
      <p:ext uri="{BB962C8B-B14F-4D97-AF65-F5344CB8AC3E}">
        <p14:creationId xmlns:p14="http://schemas.microsoft.com/office/powerpoint/2010/main" val="1882849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了解手部防護具</a:t>
            </a:r>
            <a:r>
              <a:rPr lang="zh-TW" altLang="en-US" dirty="0" smtClean="0">
                <a:latin typeface="Times New Roman" pitchFamily="18" charset="0"/>
                <a:cs typeface="Times New Roman" pitchFamily="18" charset="0"/>
              </a:rPr>
              <a:t>選用時之注意事項</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30</a:t>
            </a:fld>
            <a:endParaRPr lang="zh-TW" altLang="en-US" dirty="0"/>
          </a:p>
        </p:txBody>
      </p:sp>
    </p:spTree>
    <p:extLst>
      <p:ext uri="{BB962C8B-B14F-4D97-AF65-F5344CB8AC3E}">
        <p14:creationId xmlns:p14="http://schemas.microsoft.com/office/powerpoint/2010/main" val="114800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了解防護衣之</a:t>
            </a:r>
            <a:r>
              <a:rPr lang="zh-TW" altLang="en-US" dirty="0" smtClean="0">
                <a:latin typeface="Times New Roman" pitchFamily="18" charset="0"/>
                <a:cs typeface="Times New Roman" pitchFamily="18" charset="0"/>
              </a:rPr>
              <a:t>使用</a:t>
            </a:r>
            <a:r>
              <a:rPr lang="zh-TW" altLang="en-US" dirty="0" smtClean="0"/>
              <a:t>目的與類型</a:t>
            </a:r>
            <a:endParaRPr lang="zh-TW" altLang="en-US" dirty="0" smtClean="0">
              <a:latin typeface="Times New Roman" pitchFamily="18" charset="0"/>
              <a:cs typeface="Times New Roman"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31</a:t>
            </a:fld>
            <a:endParaRPr lang="zh-TW" altLang="en-US" dirty="0"/>
          </a:p>
        </p:txBody>
      </p:sp>
    </p:spTree>
    <p:extLst>
      <p:ext uri="{BB962C8B-B14F-4D97-AF65-F5344CB8AC3E}">
        <p14:creationId xmlns:p14="http://schemas.microsoft.com/office/powerpoint/2010/main" val="2377606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20160325 </a:t>
            </a:r>
            <a:r>
              <a:rPr lang="zh-TW" altLang="en-US" dirty="0" smtClean="0"/>
              <a:t>教學目標</a:t>
            </a:r>
          </a:p>
          <a:p>
            <a:r>
              <a:rPr lang="zh-TW" altLang="en-US" dirty="0" smtClean="0"/>
              <a:t>了解校園安全衛生教育之重要性及意外事故發生之可能嚴重性</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5</a:t>
            </a:fld>
            <a:endParaRPr lang="zh-TW" altLang="en-US" dirty="0"/>
          </a:p>
        </p:txBody>
      </p:sp>
    </p:spTree>
    <p:extLst>
      <p:ext uri="{BB962C8B-B14F-4D97-AF65-F5344CB8AC3E}">
        <p14:creationId xmlns:p14="http://schemas.microsoft.com/office/powerpoint/2010/main" val="1293232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了解防護衣之類型與適用狀況</a:t>
            </a:r>
            <a:endParaRPr lang="en-US" altLang="zh-TW" dirty="0" smtClean="0">
              <a:latin typeface="Times New Roman" panose="02020603050405020304" pitchFamily="18" charset="0"/>
              <a:cs typeface="Times New Roman" panose="02020603050405020304" pitchFamily="18" charset="0"/>
            </a:endParaRPr>
          </a:p>
          <a:p>
            <a:endParaRPr lang="en-US" altLang="zh-TW" dirty="0" smtClean="0">
              <a:latin typeface="Times New Roman" panose="02020603050405020304" pitchFamily="18" charset="0"/>
              <a:cs typeface="Times New Roman" panose="02020603050405020304" pitchFamily="18" charset="0"/>
            </a:endParaRPr>
          </a:p>
          <a:p>
            <a:r>
              <a:rPr lang="en-US" altLang="zh-TW" dirty="0" smtClean="0">
                <a:latin typeface="Times New Roman" panose="02020603050405020304" pitchFamily="18" charset="0"/>
                <a:cs typeface="Times New Roman" panose="02020603050405020304" pitchFamily="18" charset="0"/>
              </a:rPr>
              <a:t>A</a:t>
            </a:r>
            <a:r>
              <a:rPr lang="zh-TW" altLang="en-US" dirty="0" smtClean="0">
                <a:latin typeface="Times New Roman" panose="02020603050405020304" pitchFamily="18" charset="0"/>
                <a:cs typeface="Times New Roman" panose="02020603050405020304" pitchFamily="18" charset="0"/>
              </a:rPr>
              <a:t>級防護衣：</a:t>
            </a:r>
            <a:endParaRPr lang="en-US" altLang="zh-TW" dirty="0" smtClean="0">
              <a:latin typeface="Times New Roman" panose="02020603050405020304" pitchFamily="18" charset="0"/>
              <a:cs typeface="Times New Roman" panose="02020603050405020304" pitchFamily="18" charset="0"/>
            </a:endParaRPr>
          </a:p>
          <a:p>
            <a:r>
              <a:rPr lang="zh-TW"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 包括氣密式連身防護衣與正壓全罩自攜式呼吸防護具。</a:t>
            </a:r>
            <a:endParaRPr lang="en-US" altLang="zh-TW" dirty="0" smtClean="0">
              <a:latin typeface="Times New Roman" panose="02020603050405020304" pitchFamily="18" charset="0"/>
              <a:cs typeface="Times New Roman" panose="02020603050405020304" pitchFamily="18" charset="0"/>
            </a:endParaRPr>
          </a:p>
          <a:p>
            <a:r>
              <a:rPr lang="en-US" altLang="zh-TW" dirty="0" smtClean="0">
                <a:latin typeface="Times New Roman"/>
                <a:cs typeface="Times New Roman"/>
              </a:rPr>
              <a:t>―</a:t>
            </a:r>
            <a:r>
              <a:rPr lang="zh-TW" altLang="en-US" dirty="0" smtClean="0">
                <a:latin typeface="Times New Roman"/>
                <a:cs typeface="Times New Roman"/>
              </a:rPr>
              <a:t> </a:t>
            </a:r>
            <a:r>
              <a:rPr lang="zh-TW" altLang="en-US" dirty="0" smtClean="0">
                <a:latin typeface="Times New Roman" panose="02020603050405020304" pitchFamily="18" charset="0"/>
                <a:cs typeface="Times New Roman" panose="02020603050405020304" pitchFamily="18" charset="0"/>
              </a:rPr>
              <a:t>適用狀況</a:t>
            </a:r>
            <a:r>
              <a:rPr lang="zh-TW" altLang="en-US" dirty="0" smtClean="0">
                <a:latin typeface="標楷體" panose="03000509000000000000" pitchFamily="65" charset="-120"/>
                <a:cs typeface="Times New Roman" panose="02020603050405020304" pitchFamily="18" charset="0"/>
              </a:rPr>
              <a:t>：</a:t>
            </a:r>
            <a:endParaRPr lang="en-US" altLang="zh-TW" dirty="0" smtClean="0">
              <a:latin typeface="標楷體" panose="03000509000000000000" pitchFamily="65" charset="-120"/>
              <a:cs typeface="Times New Roman" panose="02020603050405020304" pitchFamily="18" charset="0"/>
            </a:endParaRPr>
          </a:p>
          <a:p>
            <a:pPr marL="228600" indent="-228600">
              <a:buAutoNum type="arabicParenBoth"/>
            </a:pPr>
            <a:r>
              <a:rPr kumimoji="0" lang="zh-TW" altLang="en-US" sz="1200" b="0" i="0" u="none" strike="noStrike" cap="none" normalizeH="0" baseline="0" dirty="0" smtClean="0">
                <a:ln>
                  <a:noFill/>
                </a:ln>
                <a:solidFill>
                  <a:schemeClr val="tx1"/>
                </a:solidFill>
                <a:effectLst/>
                <a:latin typeface="Times New Roman" pitchFamily="18" charset="0"/>
                <a:cs typeface="Times New Roman" pitchFamily="18" charset="0"/>
              </a:rPr>
              <a:t>已知有害物質於環境中以高濃度蒸氣、氣體或懸浮微粒型態存在，且初步評估結果為對皮膚、眼睛及呼吸系統需最好防護；危害物可能產生未預期的噴濺、浸泡或其它曝露狀況；已知有害物質對皮膚具有危害性或可能經由皮膚吸收</a:t>
            </a:r>
            <a:r>
              <a:rPr kumimoji="0" lang="zh-TW" altLang="en-US" sz="1200" b="0" i="0" u="none" strike="noStrike" cap="none" normalizeH="0" baseline="0" dirty="0" smtClean="0">
                <a:ln>
                  <a:noFill/>
                </a:ln>
                <a:solidFill>
                  <a:schemeClr val="tx1"/>
                </a:solidFill>
                <a:effectLst/>
                <a:latin typeface="標楷體" panose="03000509000000000000" pitchFamily="65" charset="-120"/>
                <a:cs typeface="Times New Roman" pitchFamily="18" charset="0"/>
              </a:rPr>
              <a:t>；</a:t>
            </a:r>
            <a:endParaRPr kumimoji="0" lang="en-US" altLang="zh-TW"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228600" indent="-228600">
              <a:buAutoNum type="arabicParenBoth"/>
            </a:pPr>
            <a:r>
              <a:rPr kumimoji="0" lang="zh-TW" altLang="en-US" sz="1200" b="0" i="0" u="none" strike="noStrike" cap="none" normalizeH="0" baseline="0" dirty="0" smtClean="0">
                <a:ln>
                  <a:noFill/>
                </a:ln>
                <a:solidFill>
                  <a:schemeClr val="tx1"/>
                </a:solidFill>
                <a:effectLst/>
                <a:latin typeface="Times New Roman" pitchFamily="18" charset="0"/>
                <a:cs typeface="Times New Roman" pitchFamily="18" charset="0"/>
              </a:rPr>
              <a:t>已知對皮膚具高危害性物質存在或可能存在，並可能接觸皮膚</a:t>
            </a:r>
            <a:r>
              <a:rPr kumimoji="0" lang="zh-TW" altLang="en-US" sz="1200" b="0" i="0" u="none" strike="noStrike" cap="none" normalizeH="0" baseline="0" dirty="0" smtClean="0">
                <a:ln>
                  <a:noFill/>
                </a:ln>
                <a:solidFill>
                  <a:schemeClr val="tx1"/>
                </a:solidFill>
                <a:effectLst/>
                <a:latin typeface="標楷體" panose="03000509000000000000" pitchFamily="65" charset="-120"/>
                <a:cs typeface="Times New Roman" pitchFamily="18" charset="0"/>
              </a:rPr>
              <a:t>；</a:t>
            </a:r>
            <a:endParaRPr kumimoji="0" lang="en-US" altLang="zh-TW"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228600" indent="-228600">
              <a:buAutoNum type="arabicParenBoth"/>
            </a:pPr>
            <a:r>
              <a:rPr kumimoji="0" lang="zh-TW" altLang="en-US" sz="1200" b="0" i="0" u="none" strike="noStrike" cap="none" normalizeH="0" baseline="0" dirty="0" smtClean="0">
                <a:ln>
                  <a:noFill/>
                </a:ln>
                <a:solidFill>
                  <a:schemeClr val="tx1"/>
                </a:solidFill>
                <a:effectLst/>
                <a:latin typeface="Times New Roman" pitchFamily="18" charset="0"/>
                <a:cs typeface="Times New Roman" pitchFamily="18" charset="0"/>
              </a:rPr>
              <a:t>通風不良區域</a:t>
            </a:r>
            <a:r>
              <a:rPr kumimoji="0" lang="zh-TW" altLang="en-US" sz="1200" b="0" i="0" u="none" strike="noStrike" cap="none" normalizeH="0" baseline="0" dirty="0" smtClean="0">
                <a:ln>
                  <a:noFill/>
                </a:ln>
                <a:solidFill>
                  <a:schemeClr val="tx1"/>
                </a:solidFill>
                <a:effectLst/>
                <a:latin typeface="標楷體" panose="03000509000000000000" pitchFamily="65" charset="-120"/>
                <a:cs typeface="Times New Roman" pitchFamily="18" charset="0"/>
              </a:rPr>
              <a:t>。</a:t>
            </a:r>
            <a:endParaRPr kumimoji="0" lang="zh-TW" alt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endParaRPr lang="en-US" altLang="zh-TW"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latin typeface="Times New Roman" panose="02020603050405020304" pitchFamily="18" charset="0"/>
                <a:cs typeface="Times New Roman" panose="02020603050405020304" pitchFamily="18" charset="0"/>
              </a:rPr>
              <a:t>B</a:t>
            </a:r>
            <a:r>
              <a:rPr lang="zh-TW" altLang="en-US" dirty="0" smtClean="0">
                <a:latin typeface="Times New Roman" panose="02020603050405020304" pitchFamily="18" charset="0"/>
                <a:cs typeface="Times New Roman" panose="02020603050405020304" pitchFamily="18" charset="0"/>
              </a:rPr>
              <a:t>級防護衣：</a:t>
            </a:r>
            <a:endParaRPr lang="en-US" altLang="zh-TW"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 包括非氣密式連身防護衣與正壓全罩自攜式呼吸防護具器。</a:t>
            </a:r>
            <a:endParaRPr lang="en-US" altLang="zh-TW"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latin typeface="Times New Roman"/>
                <a:cs typeface="Times New Roman"/>
              </a:rPr>
              <a:t>―</a:t>
            </a:r>
            <a:r>
              <a:rPr lang="zh-TW" altLang="en-US" dirty="0" smtClean="0">
                <a:latin typeface="Times New Roman"/>
                <a:cs typeface="Times New Roman"/>
              </a:rPr>
              <a:t> </a:t>
            </a:r>
            <a:r>
              <a:rPr lang="zh-TW" altLang="en-US" dirty="0" smtClean="0">
                <a:latin typeface="Times New Roman" panose="02020603050405020304" pitchFamily="18" charset="0"/>
                <a:cs typeface="Times New Roman" panose="02020603050405020304" pitchFamily="18" charset="0"/>
              </a:rPr>
              <a:t>適用狀況</a:t>
            </a:r>
            <a:r>
              <a:rPr lang="zh-TW" altLang="en-US" dirty="0" smtClean="0">
                <a:latin typeface="標楷體" panose="03000509000000000000" pitchFamily="65" charset="-120"/>
                <a:cs typeface="Times New Roman" panose="02020603050405020304" pitchFamily="18" charset="0"/>
              </a:rPr>
              <a:t>：</a:t>
            </a:r>
            <a:endParaRPr lang="en-US" altLang="zh-TW" dirty="0" smtClean="0">
              <a:latin typeface="標楷體" panose="03000509000000000000" pitchFamily="65" charset="-120"/>
              <a:cs typeface="Times New Roman" panose="02020603050405020304" pitchFamily="18" charset="0"/>
            </a:endParaRP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kumimoji="0" lang="zh-TW" altLang="en-US" sz="1200" b="0" i="0" u="none" strike="noStrike" cap="none" normalizeH="0" baseline="0" dirty="0" smtClean="0">
                <a:ln>
                  <a:noFill/>
                </a:ln>
                <a:solidFill>
                  <a:schemeClr val="tx1"/>
                </a:solidFill>
                <a:effectLst/>
                <a:latin typeface="Times New Roman" pitchFamily="18" charset="0"/>
                <a:cs typeface="Times New Roman" pitchFamily="18" charset="0"/>
              </a:rPr>
              <a:t>已知有害物的濃度和種類，且初步評估結果為對呼吸系統需要最好防護，皮膚則次之</a:t>
            </a:r>
            <a:r>
              <a:rPr kumimoji="0" lang="zh-TW" altLang="en-US" sz="1200" b="0" i="0" u="none" strike="noStrike" cap="none" normalizeH="0" baseline="0" dirty="0" smtClean="0">
                <a:ln>
                  <a:noFill/>
                </a:ln>
                <a:solidFill>
                  <a:schemeClr val="tx1"/>
                </a:solidFill>
                <a:effectLst/>
                <a:latin typeface="標楷體" panose="03000509000000000000" pitchFamily="65" charset="-120"/>
                <a:cs typeface="Times New Roman" pitchFamily="18" charset="0"/>
              </a:rPr>
              <a:t>；</a:t>
            </a:r>
            <a:endParaRPr kumimoji="0" lang="en-US" altLang="zh-TW"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kumimoji="0" lang="zh-TW" altLang="en-US" sz="1200" b="0" i="0" u="none" strike="noStrike" cap="none" normalizeH="0" baseline="0" dirty="0" smtClean="0">
                <a:ln>
                  <a:noFill/>
                </a:ln>
                <a:solidFill>
                  <a:schemeClr val="tx1"/>
                </a:solidFill>
                <a:effectLst/>
                <a:latin typeface="Times New Roman" pitchFamily="18" charset="0"/>
                <a:cs typeface="Times New Roman" pitchFamily="18" charset="0"/>
              </a:rPr>
              <a:t>空氣中含氧量小於 </a:t>
            </a:r>
            <a:r>
              <a:rPr kumimoji="0" lang="en-US" altLang="zh-TW" sz="1200" b="0" i="0" u="none" strike="noStrike" cap="none" normalizeH="0" baseline="0" dirty="0" smtClean="0">
                <a:ln>
                  <a:noFill/>
                </a:ln>
                <a:solidFill>
                  <a:schemeClr val="tx1"/>
                </a:solidFill>
                <a:effectLst/>
                <a:latin typeface="Times New Roman" pitchFamily="18" charset="0"/>
                <a:cs typeface="Times New Roman" pitchFamily="18" charset="0"/>
              </a:rPr>
              <a:t>19.5%</a:t>
            </a:r>
            <a:r>
              <a:rPr kumimoji="0" lang="zh-TW" altLang="en-US" sz="1200" b="0" i="0" u="none" strike="noStrike" cap="none" normalizeH="0" baseline="0" dirty="0" smtClean="0">
                <a:ln>
                  <a:noFill/>
                </a:ln>
                <a:solidFill>
                  <a:schemeClr val="tx1"/>
                </a:solidFill>
                <a:effectLst/>
                <a:latin typeface="標楷體" panose="03000509000000000000" pitchFamily="65" charset="-120"/>
                <a:cs typeface="Times New Roman" pitchFamily="18" charset="0"/>
              </a:rPr>
              <a:t>；</a:t>
            </a:r>
            <a:endParaRPr kumimoji="0" lang="en-US" altLang="zh-TW" sz="1200" b="0" i="0" u="none" strike="noStrike" cap="none" normalizeH="0" baseline="0" dirty="0" smtClean="0">
              <a:ln>
                <a:noFill/>
              </a:ln>
              <a:solidFill>
                <a:schemeClr val="tx1"/>
              </a:solidFill>
              <a:effectLst/>
              <a:latin typeface="標楷體" panose="03000509000000000000" pitchFamily="65" charset="-120"/>
              <a:cs typeface="Times New Roman" pitchFamily="18" charset="0"/>
            </a:endParaRP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kumimoji="0" lang="zh-TW" altLang="en-US" sz="1200" b="0" i="0" u="none" strike="noStrike" cap="none" normalizeH="0" baseline="0" dirty="0" smtClean="0">
                <a:ln>
                  <a:noFill/>
                </a:ln>
                <a:solidFill>
                  <a:schemeClr val="tx1"/>
                </a:solidFill>
                <a:effectLst/>
                <a:latin typeface="Times New Roman" pitchFamily="18" charset="0"/>
                <a:cs typeface="Times New Roman" pitchFamily="18" charset="0"/>
              </a:rPr>
              <a:t>由有機氣體監測器讀出有不明蒸氣或氣體存在，但是此蒸氣或氣體對皮膚經判斷不會造成嚴重傷害或經由皮膚吸收</a:t>
            </a:r>
            <a:r>
              <a:rPr kumimoji="0" lang="zh-TW" altLang="en-US" sz="1200" b="0" i="0" u="none" strike="noStrike" cap="none" normalizeH="0" baseline="0" dirty="0" smtClean="0">
                <a:ln>
                  <a:noFill/>
                </a:ln>
                <a:solidFill>
                  <a:schemeClr val="tx1"/>
                </a:solidFill>
                <a:effectLst/>
                <a:latin typeface="標楷體" panose="03000509000000000000" pitchFamily="65" charset="-120"/>
                <a:cs typeface="Times New Roman" pitchFamily="18" charset="0"/>
              </a:rPr>
              <a:t>。</a:t>
            </a:r>
            <a:endParaRPr kumimoji="0" lang="zh-TW" alt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latin typeface="Times New Roman" panose="02020603050405020304" pitchFamily="18" charset="0"/>
                <a:cs typeface="Times New Roman" panose="02020603050405020304" pitchFamily="18" charset="0"/>
              </a:rPr>
              <a:t>C</a:t>
            </a:r>
            <a:r>
              <a:rPr lang="zh-TW" altLang="en-US" dirty="0" smtClean="0">
                <a:latin typeface="Times New Roman" panose="02020603050405020304" pitchFamily="18" charset="0"/>
                <a:cs typeface="Times New Roman" panose="02020603050405020304" pitchFamily="18" charset="0"/>
              </a:rPr>
              <a:t>級防護衣：</a:t>
            </a:r>
            <a:endParaRPr lang="en-US" altLang="zh-TW"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 非氣密式半包覆型</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覆頭型連身防護衣與全罩式</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半罩式淨氣式呼吸防護具。</a:t>
            </a:r>
            <a:endParaRPr lang="en-US" altLang="zh-TW"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latin typeface="Times New Roman"/>
                <a:cs typeface="Times New Roman"/>
              </a:rPr>
              <a:t>―</a:t>
            </a:r>
            <a:r>
              <a:rPr lang="zh-TW" altLang="en-US" dirty="0" smtClean="0">
                <a:latin typeface="Times New Roman"/>
                <a:cs typeface="Times New Roman"/>
              </a:rPr>
              <a:t> </a:t>
            </a:r>
            <a:r>
              <a:rPr lang="zh-TW" altLang="en-US" dirty="0" smtClean="0">
                <a:latin typeface="Times New Roman" panose="02020603050405020304" pitchFamily="18" charset="0"/>
                <a:cs typeface="Times New Roman" panose="02020603050405020304" pitchFamily="18" charset="0"/>
              </a:rPr>
              <a:t>適用狀況</a:t>
            </a:r>
            <a:r>
              <a:rPr lang="zh-TW" altLang="en-US" dirty="0" smtClean="0">
                <a:latin typeface="標楷體" panose="03000509000000000000" pitchFamily="65" charset="-120"/>
                <a:cs typeface="Times New Roman" panose="02020603050405020304" pitchFamily="18" charset="0"/>
              </a:rPr>
              <a:t>：</a:t>
            </a:r>
            <a:endParaRPr lang="en-US" altLang="zh-TW" dirty="0" smtClean="0">
              <a:latin typeface="標楷體" panose="03000509000000000000" pitchFamily="65" charset="-12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cap="none" normalizeH="0" baseline="0" dirty="0" smtClean="0">
                <a:ln>
                  <a:noFill/>
                </a:ln>
                <a:solidFill>
                  <a:schemeClr val="tx1"/>
                </a:solidFill>
                <a:effectLst/>
                <a:latin typeface="標楷體" panose="03000509000000000000" pitchFamily="65" charset="-120"/>
                <a:cs typeface="Times New Roman" panose="02020603050405020304" pitchFamily="18" charset="0"/>
              </a:rPr>
              <a:t>(1)</a:t>
            </a:r>
            <a:r>
              <a:rPr kumimoji="0" lang="zh-TW" altLang="en-US" sz="1200" b="0" i="0" u="none" strike="noStrike" cap="none" normalizeH="0" baseline="0" dirty="0" smtClean="0">
                <a:ln>
                  <a:noFill/>
                </a:ln>
                <a:solidFill>
                  <a:schemeClr val="tx1"/>
                </a:solidFill>
                <a:effectLst/>
                <a:latin typeface="標楷體" panose="03000509000000000000" pitchFamily="65" charset="-120"/>
                <a:cs typeface="Times New Roman" panose="02020603050405020304" pitchFamily="18" charset="0"/>
              </a:rPr>
              <a:t> </a:t>
            </a:r>
            <a:r>
              <a:rPr kumimoji="0" lang="zh-TW" altLang="en-US" sz="1200" b="0" i="0" u="none" strike="noStrike" cap="none" normalizeH="0" baseline="0" dirty="0" smtClean="0">
                <a:ln>
                  <a:noFill/>
                </a:ln>
                <a:solidFill>
                  <a:schemeClr val="tx1"/>
                </a:solidFill>
                <a:effectLst/>
                <a:latin typeface="Times New Roman" pitchFamily="18" charset="0"/>
                <a:cs typeface="Times New Roman" pitchFamily="18" charset="0"/>
              </a:rPr>
              <a:t>空氣中有污染物存在，會以液體飛濺或其它方式接觸皮膚，但不會對暴露之皮膚造成傷害或經由皮膚吸收</a:t>
            </a:r>
            <a:r>
              <a:rPr kumimoji="0" lang="zh-TW" altLang="en-US" sz="1200" b="0" i="0" u="none" strike="noStrike" cap="none" normalizeH="0" baseline="0" dirty="0" smtClean="0">
                <a:ln>
                  <a:noFill/>
                </a:ln>
                <a:solidFill>
                  <a:schemeClr val="tx1"/>
                </a:solidFill>
                <a:effectLst/>
                <a:latin typeface="標楷體" panose="03000509000000000000" pitchFamily="65" charset="-120"/>
                <a:cs typeface="Times New Roman" pitchFamily="18" charset="0"/>
              </a:rPr>
              <a:t>；</a:t>
            </a:r>
            <a:endParaRPr kumimoji="0" lang="en-US" altLang="zh-TW" sz="1200" b="0" i="0" u="none" strike="noStrike" cap="none" normalizeH="0" baseline="0" dirty="0" smtClean="0">
              <a:ln>
                <a:noFill/>
              </a:ln>
              <a:solidFill>
                <a:schemeClr val="tx1"/>
              </a:solidFill>
              <a:effectLst/>
              <a:latin typeface="標楷體" panose="03000509000000000000" pitchFamily="65" charset="-12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cap="none" normalizeH="0" baseline="0" dirty="0" smtClean="0">
                <a:ln>
                  <a:noFill/>
                </a:ln>
                <a:solidFill>
                  <a:schemeClr val="tx1"/>
                </a:solidFill>
                <a:effectLst/>
                <a:latin typeface="標楷體" panose="03000509000000000000" pitchFamily="65" charset="-120"/>
                <a:cs typeface="Times New Roman" pitchFamily="18" charset="0"/>
              </a:rPr>
              <a:t>(2)</a:t>
            </a:r>
            <a:r>
              <a:rPr kumimoji="0" lang="zh-TW" altLang="en-US" sz="1200" b="0" i="0" u="none" strike="noStrike" cap="none" normalizeH="0" baseline="0" dirty="0" smtClean="0">
                <a:ln>
                  <a:noFill/>
                </a:ln>
                <a:solidFill>
                  <a:schemeClr val="tx1"/>
                </a:solidFill>
                <a:effectLst/>
                <a:latin typeface="標楷體" panose="03000509000000000000" pitchFamily="65" charset="-120"/>
                <a:cs typeface="Times New Roman" pitchFamily="18" charset="0"/>
              </a:rPr>
              <a:t> </a:t>
            </a:r>
            <a:r>
              <a:rPr kumimoji="0" lang="zh-TW" altLang="en-US" sz="1200" b="0" i="0" u="none" strike="noStrike" cap="none" normalizeH="0" baseline="0" dirty="0" smtClean="0">
                <a:ln>
                  <a:noFill/>
                </a:ln>
                <a:solidFill>
                  <a:schemeClr val="tx1"/>
                </a:solidFill>
                <a:effectLst/>
                <a:latin typeface="Times New Roman" pitchFamily="18" charset="0"/>
                <a:cs typeface="Times New Roman" pitchFamily="18" charset="0"/>
              </a:rPr>
              <a:t>已知空氣中污染物濃度、種類，並且可用空氣濾清式口罩達到過濾空氣效果</a:t>
            </a:r>
            <a:r>
              <a:rPr kumimoji="0" lang="zh-TW" altLang="en-US" sz="1200" b="0" i="0" u="none" strike="noStrike" cap="none" normalizeH="0" baseline="0" dirty="0" smtClean="0">
                <a:ln>
                  <a:noFill/>
                </a:ln>
                <a:solidFill>
                  <a:schemeClr val="tx1"/>
                </a:solidFill>
                <a:effectLst/>
                <a:latin typeface="標楷體" panose="03000509000000000000" pitchFamily="65" charset="-120"/>
                <a:cs typeface="Times New Roman" pitchFamily="18" charset="0"/>
              </a:rPr>
              <a:t>；</a:t>
            </a:r>
            <a:endParaRPr kumimoji="0" lang="en-US" altLang="zh-TW" sz="1200" b="0" i="0" u="none" strike="noStrike" cap="none" normalizeH="0" baseline="0" dirty="0" smtClean="0">
              <a:ln>
                <a:noFill/>
              </a:ln>
              <a:solidFill>
                <a:schemeClr val="tx1"/>
              </a:solidFill>
              <a:effectLst/>
              <a:latin typeface="標楷體" panose="03000509000000000000" pitchFamily="65" charset="-12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cap="none" normalizeH="0" baseline="0" dirty="0" smtClean="0">
                <a:ln>
                  <a:noFill/>
                </a:ln>
                <a:solidFill>
                  <a:schemeClr val="tx1"/>
                </a:solidFill>
                <a:effectLst/>
                <a:latin typeface="標楷體" panose="03000509000000000000" pitchFamily="65" charset="-120"/>
                <a:cs typeface="Times New Roman" pitchFamily="18" charset="0"/>
              </a:rPr>
              <a:t>(3)</a:t>
            </a:r>
            <a:r>
              <a:rPr kumimoji="0" lang="zh-TW" altLang="en-US" sz="1200" b="0" i="0" u="none" strike="noStrike" cap="none" normalizeH="0" baseline="0" dirty="0" smtClean="0">
                <a:ln>
                  <a:noFill/>
                </a:ln>
                <a:solidFill>
                  <a:schemeClr val="tx1"/>
                </a:solidFill>
                <a:effectLst/>
                <a:latin typeface="標楷體" panose="03000509000000000000" pitchFamily="65" charset="-120"/>
                <a:cs typeface="Times New Roman" pitchFamily="18" charset="0"/>
              </a:rPr>
              <a:t> </a:t>
            </a:r>
            <a:r>
              <a:rPr kumimoji="0" lang="zh-TW" altLang="en-US" sz="1200" b="0" i="0" u="none" strike="noStrike" cap="none" normalizeH="0" baseline="0" dirty="0" smtClean="0">
                <a:ln>
                  <a:noFill/>
                </a:ln>
                <a:solidFill>
                  <a:schemeClr val="tx1"/>
                </a:solidFill>
                <a:effectLst/>
                <a:latin typeface="Times New Roman" pitchFamily="18" charset="0"/>
                <a:cs typeface="Times New Roman" pitchFamily="18" charset="0"/>
              </a:rPr>
              <a:t>其它可適用空氣濾清式口罩的狀況</a:t>
            </a:r>
            <a:r>
              <a:rPr kumimoji="0" lang="zh-TW" altLang="en-US" sz="1200" b="0" i="0" u="none" strike="noStrike" cap="none" normalizeH="0" baseline="0" dirty="0" smtClean="0">
                <a:ln>
                  <a:noFill/>
                </a:ln>
                <a:solidFill>
                  <a:schemeClr val="tx1"/>
                </a:solidFill>
                <a:effectLst/>
                <a:latin typeface="標楷體" panose="03000509000000000000" pitchFamily="65" charset="-120"/>
                <a:cs typeface="Times New Roman" pitchFamily="18" charset="0"/>
              </a:rPr>
              <a:t>。</a:t>
            </a:r>
            <a:endParaRPr kumimoji="0" lang="zh-TW" alt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latin typeface="Times New Roman" panose="02020603050405020304" pitchFamily="18" charset="0"/>
                <a:cs typeface="Times New Roman" panose="02020603050405020304" pitchFamily="18" charset="0"/>
              </a:rPr>
              <a:t>D</a:t>
            </a:r>
            <a:r>
              <a:rPr lang="zh-TW" altLang="en-US" dirty="0" smtClean="0">
                <a:latin typeface="Times New Roman" panose="02020603050405020304" pitchFamily="18" charset="0"/>
                <a:cs typeface="Times New Roman" panose="02020603050405020304" pitchFamily="18" charset="0"/>
              </a:rPr>
              <a:t>級防護衣：</a:t>
            </a:r>
            <a:endParaRPr lang="en-US" altLang="zh-TW"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 通常無需搭配呼吸防護具。</a:t>
            </a:r>
            <a:endParaRPr lang="en-US" altLang="zh-TW"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latin typeface="Times New Roman"/>
                <a:cs typeface="Times New Roman"/>
              </a:rPr>
              <a:t>―</a:t>
            </a:r>
            <a:r>
              <a:rPr lang="zh-TW" altLang="en-US" dirty="0" smtClean="0">
                <a:latin typeface="Times New Roman"/>
                <a:cs typeface="Times New Roman"/>
              </a:rPr>
              <a:t> </a:t>
            </a:r>
            <a:r>
              <a:rPr lang="zh-TW" altLang="en-US" dirty="0" smtClean="0">
                <a:latin typeface="Times New Roman" panose="02020603050405020304" pitchFamily="18" charset="0"/>
                <a:cs typeface="Times New Roman" panose="02020603050405020304" pitchFamily="18" charset="0"/>
              </a:rPr>
              <a:t>適用狀況</a:t>
            </a:r>
            <a:r>
              <a:rPr lang="zh-TW" altLang="en-US" dirty="0" smtClean="0">
                <a:latin typeface="標楷體" panose="03000509000000000000" pitchFamily="65" charset="-120"/>
                <a:cs typeface="Times New Roman" panose="02020603050405020304" pitchFamily="18" charset="0"/>
              </a:rPr>
              <a:t>：</a:t>
            </a:r>
            <a:endParaRPr lang="en-US" altLang="zh-TW" dirty="0" smtClean="0">
              <a:latin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Times New Roman" panose="02020603050405020304" pitchFamily="18" charset="0"/>
                <a:cs typeface="Times New Roman" panose="02020603050405020304" pitchFamily="18" charset="0"/>
              </a:rPr>
              <a:t>適用於空氣中無污染物</a:t>
            </a:r>
            <a:r>
              <a:rPr lang="zh-TW" altLang="en-US" dirty="0" smtClean="0">
                <a:latin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無飛濺、無浸泡、無吸入或接觸之危害。</a:t>
            </a:r>
            <a:endParaRPr lang="en-US" altLang="zh-TW"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32</a:t>
            </a:fld>
            <a:endParaRPr lang="zh-TW" altLang="en-US" dirty="0"/>
          </a:p>
        </p:txBody>
      </p:sp>
    </p:spTree>
    <p:extLst>
      <p:ext uri="{BB962C8B-B14F-4D97-AF65-F5344CB8AC3E}">
        <p14:creationId xmlns:p14="http://schemas.microsoft.com/office/powerpoint/2010/main" val="1354450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了解足部防護具之</a:t>
            </a:r>
            <a:r>
              <a:rPr lang="zh-TW" altLang="en-US" dirty="0" smtClean="0">
                <a:latin typeface="Times New Roman" pitchFamily="18" charset="0"/>
                <a:cs typeface="Times New Roman" pitchFamily="18" charset="0"/>
              </a:rPr>
              <a:t>使用</a:t>
            </a:r>
            <a:r>
              <a:rPr lang="zh-TW" altLang="en-US" dirty="0" smtClean="0"/>
              <a:t>目的與類型</a:t>
            </a:r>
            <a:endParaRPr lang="en-US" altLang="zh-TW"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33</a:t>
            </a:fld>
            <a:endParaRPr lang="zh-TW" altLang="en-US" dirty="0"/>
          </a:p>
        </p:txBody>
      </p:sp>
    </p:spTree>
    <p:extLst>
      <p:ext uri="{BB962C8B-B14F-4D97-AF65-F5344CB8AC3E}">
        <p14:creationId xmlns:p14="http://schemas.microsoft.com/office/powerpoint/2010/main" val="868652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了解安全鞋之選用、使用時應注意事項以及保養</a:t>
            </a:r>
          </a:p>
          <a:p>
            <a:pPr algn="just"/>
            <a:endParaRPr lang="en-US" altLang="zh-TW" dirty="0" smtClean="0"/>
          </a:p>
          <a:p>
            <a:pPr algn="just"/>
            <a:r>
              <a:rPr lang="zh-TW" altLang="en-US" dirty="0" smtClean="0"/>
              <a:t>選用時之注意事項</a:t>
            </a:r>
          </a:p>
          <a:p>
            <a:pPr algn="just"/>
            <a:r>
              <a:rPr lang="zh-TW" altLang="en-US" dirty="0" smtClean="0"/>
              <a:t>依製造材料、防護功能及工作場所之特性，安全鞋的種類很多，宜小心依防護功能選用。在防護功能上，皆具有護趾鋼頭以保護腳址，但安全鞋之耐壓扁、耐衝擊程度則可分三級</a:t>
            </a:r>
            <a:r>
              <a:rPr lang="zh-TW" altLang="en-US" dirty="0" smtClean="0">
                <a:latin typeface="標楷體" panose="03000509000000000000" pitchFamily="65" charset="-120"/>
              </a:rPr>
              <a:t>。</a:t>
            </a:r>
            <a:r>
              <a:rPr lang="zh-TW" altLang="en-US" dirty="0" smtClean="0"/>
              <a:t>耐穿刺不是每種安全鞋皆有。在防靜電安全鞋鞋底要導電，以防靜電累積至著火能量，但鞋底導電性也不能太好，會有佩戴者感電之虞。</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34</a:t>
            </a:fld>
            <a:endParaRPr lang="zh-TW" altLang="en-US" dirty="0"/>
          </a:p>
        </p:txBody>
      </p:sp>
    </p:spTree>
    <p:extLst>
      <p:ext uri="{BB962C8B-B14F-4D97-AF65-F5344CB8AC3E}">
        <p14:creationId xmlns:p14="http://schemas.microsoft.com/office/powerpoint/2010/main" val="28460530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了解呼吸防護具對於呼吸危害因子之防護原理</a:t>
            </a:r>
            <a:endParaRPr lang="en-US" altLang="zh-TW" dirty="0" smtClean="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35</a:t>
            </a:fld>
            <a:endParaRPr lang="zh-TW" altLang="en-US" dirty="0"/>
          </a:p>
        </p:txBody>
      </p:sp>
    </p:spTree>
    <p:extLst>
      <p:ext uri="{BB962C8B-B14F-4D97-AF65-F5344CB8AC3E}">
        <p14:creationId xmlns:p14="http://schemas.microsoft.com/office/powerpoint/2010/main" val="24494763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了解環境中之呼吸危害因子類別</a:t>
            </a:r>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zh-TW" altLang="en-US" dirty="0" smtClean="0">
                <a:latin typeface="Times New Roman" pitchFamily="18" charset="0"/>
                <a:cs typeface="Times New Roman" pitchFamily="18" charset="0"/>
              </a:rPr>
              <a:t>作業環境中化學性危害因子</a:t>
            </a:r>
            <a:r>
              <a:rPr lang="en-US" altLang="zh-TW"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即空氣污染物</a:t>
            </a:r>
            <a:r>
              <a:rPr lang="en-US" altLang="zh-TW"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可以分為粒狀污染物與氣狀污染物。前者包括粉塵、燻煙、霧滴與纖維；而後者則包括氣體與蒸氣。</a:t>
            </a:r>
            <a:endParaRPr lang="en-US" altLang="zh-TW" dirty="0" smtClean="0">
              <a:latin typeface="Times New Roman" pitchFamily="18" charset="0"/>
              <a:cs typeface="Times New Roman" pitchFamily="18" charset="0"/>
            </a:endParaRPr>
          </a:p>
          <a:p>
            <a:endParaRPr lang="zh-TW" altLang="en-US" dirty="0" smtClean="0">
              <a:latin typeface="Times New Roman" pitchFamily="18" charset="0"/>
              <a:cs typeface="Times New Roman" pitchFamily="18" charset="0"/>
            </a:endParaRPr>
          </a:p>
          <a:p>
            <a:r>
              <a:rPr lang="zh-TW" altLang="en-US" dirty="0" smtClean="0">
                <a:latin typeface="Times New Roman" pitchFamily="18" charset="0"/>
                <a:cs typeface="Times New Roman" pitchFamily="18" charset="0"/>
              </a:rPr>
              <a:t>粉塵</a:t>
            </a:r>
            <a:r>
              <a:rPr lang="en-US" altLang="zh-TW" dirty="0" smtClean="0">
                <a:latin typeface="Times New Roman" pitchFamily="18" charset="0"/>
                <a:cs typeface="Times New Roman" pitchFamily="18" charset="0"/>
              </a:rPr>
              <a:t>(Dust)</a:t>
            </a:r>
            <a:r>
              <a:rPr lang="zh-TW" altLang="en-US" dirty="0" smtClean="0">
                <a:latin typeface="Times New Roman" pitchFamily="18" charset="0"/>
                <a:cs typeface="Times New Roman" pitchFamily="18" charset="0"/>
              </a:rPr>
              <a:t>：由物理性力量如機械方法所產生而懸浮於空氣中的固體微粒。例如：礦砂、石綿、鉛塵。</a:t>
            </a:r>
          </a:p>
          <a:p>
            <a:endParaRPr lang="en-US" altLang="zh-TW" dirty="0" smtClean="0">
              <a:latin typeface="Times New Roman" pitchFamily="18" charset="0"/>
              <a:cs typeface="Times New Roman" pitchFamily="18" charset="0"/>
            </a:endParaRPr>
          </a:p>
          <a:p>
            <a:r>
              <a:rPr lang="zh-TW" altLang="en-US" dirty="0" smtClean="0">
                <a:latin typeface="Times New Roman" pitchFamily="18" charset="0"/>
                <a:cs typeface="Times New Roman" pitchFamily="18" charset="0"/>
              </a:rPr>
              <a:t>霧滴</a:t>
            </a:r>
            <a:r>
              <a:rPr lang="en-US" altLang="zh-TW" dirty="0" smtClean="0">
                <a:latin typeface="Times New Roman" pitchFamily="18" charset="0"/>
                <a:cs typeface="Times New Roman" pitchFamily="18" charset="0"/>
              </a:rPr>
              <a:t>(Mist)</a:t>
            </a:r>
            <a:r>
              <a:rPr lang="zh-TW" altLang="en-US" dirty="0" smtClean="0">
                <a:latin typeface="Times New Roman" pitchFamily="18" charset="0"/>
                <a:cs typeface="Times New Roman" pitchFamily="18" charset="0"/>
              </a:rPr>
              <a:t>：懸浮於空氣中的微小液滴，經常由噴霧等機械方法所形成，或由氣態凝結而成。例如：噴霧作業之農藥霧滴、電鍍時之酸霧。</a:t>
            </a:r>
          </a:p>
          <a:p>
            <a:endParaRPr lang="en-US" altLang="zh-TW" dirty="0" smtClean="0">
              <a:latin typeface="Times New Roman" pitchFamily="18" charset="0"/>
              <a:cs typeface="Times New Roman" pitchFamily="18" charset="0"/>
            </a:endParaRPr>
          </a:p>
          <a:p>
            <a:r>
              <a:rPr lang="zh-TW" altLang="en-US" dirty="0" smtClean="0">
                <a:latin typeface="Times New Roman" pitchFamily="18" charset="0"/>
                <a:cs typeface="Times New Roman" pitchFamily="18" charset="0"/>
              </a:rPr>
              <a:t>燻煙</a:t>
            </a:r>
            <a:r>
              <a:rPr lang="en-US" altLang="zh-TW" dirty="0" smtClean="0">
                <a:latin typeface="Times New Roman" pitchFamily="18" charset="0"/>
                <a:cs typeface="Times New Roman" pitchFamily="18" charset="0"/>
              </a:rPr>
              <a:t>(Fume)</a:t>
            </a:r>
            <a:r>
              <a:rPr lang="zh-TW" altLang="en-US" dirty="0" smtClean="0">
                <a:latin typeface="Times New Roman" pitchFamily="18" charset="0"/>
                <a:cs typeface="Times New Roman" pitchFamily="18" charset="0"/>
              </a:rPr>
              <a:t>：物質高溫加熱或金屬蒸氣凝結而成之固體微粒。例如：焊接或熔煉時所產生之金屬燻煙。</a:t>
            </a:r>
          </a:p>
          <a:p>
            <a:endParaRPr lang="en-US" altLang="zh-TW" dirty="0" smtClean="0">
              <a:latin typeface="Times New Roman" pitchFamily="18" charset="0"/>
              <a:cs typeface="Times New Roman" pitchFamily="18" charset="0"/>
            </a:endParaRPr>
          </a:p>
          <a:p>
            <a:r>
              <a:rPr lang="zh-TW" altLang="en-US" dirty="0" smtClean="0">
                <a:latin typeface="Times New Roman" pitchFamily="18" charset="0"/>
                <a:cs typeface="Times New Roman" pitchFamily="18" charset="0"/>
              </a:rPr>
              <a:t>油性氣懸膠</a:t>
            </a:r>
            <a:r>
              <a:rPr lang="en-US" altLang="zh-TW" dirty="0" smtClean="0">
                <a:latin typeface="Times New Roman" pitchFamily="18" charset="0"/>
                <a:cs typeface="Times New Roman" pitchFamily="18" charset="0"/>
              </a:rPr>
              <a:t>(Oil aerosol)</a:t>
            </a:r>
            <a:r>
              <a:rPr lang="zh-TW" altLang="en-US" dirty="0" smtClean="0">
                <a:latin typeface="Times New Roman" pitchFamily="18" charset="0"/>
                <a:cs typeface="Times New Roman" pitchFamily="18" charset="0"/>
              </a:rPr>
              <a:t>：為油性物質產生之微粒，懸浮於空氣中所形成。此油性物質一般於室溫下為液態或可液化，其表面光滑、可燃燒、呈黏稠狀，只溶於有機溶劑而不溶於水。例如：油煙、煉焦爐之空氣溢散物、機械用油形成之氣懸膠。</a:t>
            </a:r>
          </a:p>
          <a:p>
            <a:endParaRPr lang="en-US" altLang="zh-TW" dirty="0" smtClean="0">
              <a:latin typeface="Times New Roman" pitchFamily="18" charset="0"/>
              <a:cs typeface="Times New Roman" pitchFamily="18" charset="0"/>
            </a:endParaRPr>
          </a:p>
          <a:p>
            <a:r>
              <a:rPr lang="zh-TW" altLang="en-US" dirty="0" smtClean="0">
                <a:latin typeface="Times New Roman" pitchFamily="18" charset="0"/>
                <a:cs typeface="Times New Roman" pitchFamily="18" charset="0"/>
              </a:rPr>
              <a:t>氣體：指一種物質能藉擴散而均勻地佔有被包圍的所有空間，且不具特定形狀者。在常溫常壓下，氣體不會以液體或固體存在。</a:t>
            </a:r>
          </a:p>
          <a:p>
            <a:endParaRPr lang="en-US" altLang="zh-TW" dirty="0" smtClean="0">
              <a:latin typeface="Times New Roman" pitchFamily="18" charset="0"/>
              <a:cs typeface="Times New Roman" pitchFamily="18" charset="0"/>
            </a:endParaRPr>
          </a:p>
          <a:p>
            <a:r>
              <a:rPr lang="zh-TW" altLang="en-US" dirty="0" smtClean="0">
                <a:latin typeface="Times New Roman" pitchFamily="18" charset="0"/>
                <a:cs typeface="Times New Roman" pitchFamily="18" charset="0"/>
              </a:rPr>
              <a:t>蒸氣：指一種在常溫及常壓下為固體或液體揮發所產生的物質。</a:t>
            </a: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36</a:t>
            </a:fld>
            <a:endParaRPr lang="zh-TW" altLang="en-US" dirty="0"/>
          </a:p>
        </p:txBody>
      </p:sp>
    </p:spTree>
    <p:extLst>
      <p:ext uri="{BB962C8B-B14F-4D97-AF65-F5344CB8AC3E}">
        <p14:creationId xmlns:p14="http://schemas.microsoft.com/office/powerpoint/2010/main" val="20653874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了解呼吸防護具之運作原理與機制</a:t>
            </a:r>
            <a:endParaRPr lang="en-US" altLang="zh-TW" dirty="0" smtClean="0">
              <a:latin typeface="Times New Roman" pitchFamily="18" charset="0"/>
              <a:cs typeface="Times New Roman" pitchFamily="18" charset="0"/>
            </a:endParaRPr>
          </a:p>
          <a:p>
            <a:endParaRPr lang="en-US" altLang="zh-TW" dirty="0" smtClean="0"/>
          </a:p>
          <a:p>
            <a:r>
              <a:rPr lang="zh-TW" altLang="en-US" dirty="0" smtClean="0"/>
              <a:t>常見之污染物去除物質有：過濾材質</a:t>
            </a:r>
            <a:r>
              <a:rPr lang="en-US" altLang="zh-TW" dirty="0" smtClean="0"/>
              <a:t>(fiber)</a:t>
            </a:r>
            <a:r>
              <a:rPr lang="zh-TW" altLang="en-US" dirty="0" smtClean="0"/>
              <a:t>主要是利用纖維狀的多孔性過濾材質將粒狀污染物予以去除；吸附材質</a:t>
            </a:r>
            <a:r>
              <a:rPr lang="en-US" altLang="zh-TW" dirty="0" smtClean="0"/>
              <a:t>(adsorbent)</a:t>
            </a:r>
            <a:r>
              <a:rPr lang="zh-TW" altLang="en-US" dirty="0" smtClean="0"/>
              <a:t>主要利用多孔性的固體吸附劑</a:t>
            </a:r>
            <a:r>
              <a:rPr lang="en-US" altLang="zh-TW" dirty="0" smtClean="0"/>
              <a:t>(</a:t>
            </a:r>
            <a:r>
              <a:rPr lang="zh-TW" altLang="en-US" dirty="0" smtClean="0"/>
              <a:t>如活性碳或矽膠</a:t>
            </a:r>
            <a:r>
              <a:rPr lang="en-US" altLang="zh-TW" dirty="0" smtClean="0"/>
              <a:t>)</a:t>
            </a:r>
            <a:r>
              <a:rPr lang="zh-TW" altLang="en-US" dirty="0" smtClean="0"/>
              <a:t>將氣狀污染物進行物理吸附或是化學吸收去除。</a:t>
            </a:r>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37</a:t>
            </a:fld>
            <a:endParaRPr lang="zh-TW" altLang="en-US" dirty="0"/>
          </a:p>
        </p:txBody>
      </p:sp>
    </p:spTree>
    <p:extLst>
      <p:ext uri="{BB962C8B-B14F-4D97-AF65-F5344CB8AC3E}">
        <p14:creationId xmlns:p14="http://schemas.microsoft.com/office/powerpoint/2010/main" val="2957175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了解呼吸防護具之使用目的與類型</a:t>
            </a:r>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zh-TW" altLang="en-US" dirty="0" smtClean="0">
                <a:latin typeface="Times New Roman" pitchFamily="18" charset="0"/>
                <a:cs typeface="Times New Roman" pitchFamily="18" charset="0"/>
              </a:rPr>
              <a:t>面體分類</a:t>
            </a:r>
          </a:p>
          <a:p>
            <a:endParaRPr lang="en-US" altLang="zh-TW" dirty="0" smtClean="0">
              <a:latin typeface="Times New Roman" pitchFamily="18" charset="0"/>
              <a:cs typeface="Times New Roman" pitchFamily="18" charset="0"/>
            </a:endParaRPr>
          </a:p>
          <a:p>
            <a:r>
              <a:rPr lang="zh-TW" altLang="en-US" dirty="0" smtClean="0">
                <a:latin typeface="Times New Roman" pitchFamily="18" charset="0"/>
                <a:cs typeface="Times New Roman" pitchFamily="18" charset="0"/>
              </a:rPr>
              <a:t>依據所使用的面體外型，呼吸防護具可以分為緊密接合式、寬鬆、拋棄式</a:t>
            </a:r>
            <a:r>
              <a:rPr lang="en-US" altLang="zh-TW" dirty="0" smtClean="0">
                <a:latin typeface="Times New Roman" pitchFamily="18" charset="0"/>
                <a:cs typeface="Times New Roman" pitchFamily="18" charset="0"/>
              </a:rPr>
              <a:t>(disposable</a:t>
            </a:r>
            <a:r>
              <a:rPr lang="zh-TW" altLang="en-US" dirty="0" smtClean="0">
                <a:latin typeface="Times New Roman" pitchFamily="18" charset="0"/>
                <a:cs typeface="Times New Roman" pitchFamily="18" charset="0"/>
              </a:rPr>
              <a:t>；有時亦稱為即用即棄 </a:t>
            </a:r>
            <a:r>
              <a:rPr lang="en-US" altLang="zh-TW" dirty="0" smtClean="0">
                <a:latin typeface="Times New Roman" pitchFamily="18" charset="0"/>
                <a:cs typeface="Times New Roman" pitchFamily="18" charset="0"/>
              </a:rPr>
              <a:t>single-use</a:t>
            </a:r>
            <a:r>
              <a:rPr lang="zh-TW" altLang="en-US" dirty="0" smtClean="0">
                <a:latin typeface="Times New Roman" pitchFamily="18" charset="0"/>
                <a:cs typeface="Times New Roman" pitchFamily="18" charset="0"/>
              </a:rPr>
              <a:t>、簡易型，主要特徵為直接以濾材當面體</a:t>
            </a:r>
            <a:r>
              <a:rPr lang="en-US" altLang="zh-TW"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與口體四等大類。其中密閉面體是以面體本身材質</a:t>
            </a:r>
            <a:r>
              <a:rPr lang="en-US" altLang="zh-TW"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矽膠、橡膠或 </a:t>
            </a:r>
            <a:r>
              <a:rPr lang="en-US" altLang="zh-TW" dirty="0" smtClean="0">
                <a:latin typeface="Times New Roman" pitchFamily="18" charset="0"/>
                <a:cs typeface="Times New Roman" pitchFamily="18" charset="0"/>
              </a:rPr>
              <a:t>PVC)</a:t>
            </a:r>
            <a:r>
              <a:rPr lang="zh-TW" altLang="en-US" dirty="0" smtClean="0">
                <a:latin typeface="Times New Roman" pitchFamily="18" charset="0"/>
                <a:cs typeface="Times New Roman" pitchFamily="18" charset="0"/>
              </a:rPr>
              <a:t>所具有的彈性配合頭部繫帶等所施予的壓力將佩戴者的口鼻部密閉包覆於面體之內，面體邊緣與佩戴者頭臉部緊密接觸。寬鬆面體則僅將佩戴者的頭臉部予以寬鬆包覆，面體不與頭臉部緊密接觸。拋棄式面體則是由紡織物所編織而成，面體本身即兼具濾材功能；而口體在使用時含於口中，且使用者的鼻部須以鼻夾夾住。</a:t>
            </a:r>
          </a:p>
          <a:p>
            <a:endParaRPr lang="en-US" altLang="zh-TW" dirty="0" smtClean="0">
              <a:latin typeface="Times New Roman" pitchFamily="18" charset="0"/>
              <a:cs typeface="Times New Roman" pitchFamily="18" charset="0"/>
            </a:endParaRPr>
          </a:p>
          <a:p>
            <a:r>
              <a:rPr lang="zh-TW" altLang="en-US" dirty="0" smtClean="0">
                <a:latin typeface="Times New Roman" pitchFamily="18" charset="0"/>
                <a:cs typeface="Times New Roman" pitchFamily="18" charset="0"/>
              </a:rPr>
              <a:t>密閉面體依所覆蓋的範圍又有全面體、半面體與四分面體等形式。全面體的包覆範圍涵蓋眼、鼻、口與下巴，面體上有眼鏡片供佩戴者目視，除了防護呼吸有害物外，全面體還可防止眼部或臉部受刺激性或侵蝕性危害物的危害。半面體的包覆範圍包括口、鼻與下巴。而四分面體的包覆範圍僅及於口鼻部。一般而言，全面體的防護效果高於半面體；而半面體的防護效果又高於四分面體。四分面體的稱呼一般僅適用於美國，其他地區通常將四分面體與半面體一併歸類為半面體。</a:t>
            </a: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38</a:t>
            </a:fld>
            <a:endParaRPr lang="zh-TW" altLang="en-US" dirty="0"/>
          </a:p>
        </p:txBody>
      </p:sp>
    </p:spTree>
    <p:extLst>
      <p:ext uri="{BB962C8B-B14F-4D97-AF65-F5344CB8AC3E}">
        <p14:creationId xmlns:p14="http://schemas.microsoft.com/office/powerpoint/2010/main" val="12934464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了解呼吸防護具之分類</a:t>
            </a:r>
            <a:endParaRPr lang="en-US" altLang="zh-TW" dirty="0" smtClean="0">
              <a:latin typeface="Times New Roman" pitchFamily="18" charset="0"/>
              <a:cs typeface="Times New Roman" pitchFamily="18" charset="0"/>
            </a:endParaRPr>
          </a:p>
          <a:p>
            <a:pPr>
              <a:spcBef>
                <a:spcPct val="0"/>
              </a:spcBef>
            </a:pPr>
            <a:endParaRPr lang="en-US" altLang="zh-TW" dirty="0" smtClean="0">
              <a:latin typeface="Times New Roman" pitchFamily="18" charset="0"/>
              <a:cs typeface="Times New Roman" pitchFamily="18" charset="0"/>
            </a:endParaRPr>
          </a:p>
          <a:p>
            <a:pPr>
              <a:spcBef>
                <a:spcPct val="0"/>
              </a:spcBef>
            </a:pPr>
            <a:r>
              <a:rPr lang="zh-TW" altLang="en-US" dirty="0" smtClean="0">
                <a:latin typeface="Times New Roman" pitchFamily="18" charset="0"/>
                <a:cs typeface="Times New Roman" pitchFamily="18" charset="0"/>
              </a:rPr>
              <a:t>過濾式呼吸防護具</a:t>
            </a:r>
          </a:p>
          <a:p>
            <a:pPr marL="171450" indent="-171450">
              <a:spcBef>
                <a:spcPct val="0"/>
              </a:spcBef>
              <a:buFont typeface="Arial" panose="020B0604020202020204" pitchFamily="34" charset="0"/>
              <a:buChar char="•"/>
            </a:pPr>
            <a:r>
              <a:rPr lang="zh-TW" altLang="en-US" dirty="0" smtClean="0">
                <a:latin typeface="Times New Roman" pitchFamily="18" charset="0"/>
                <a:cs typeface="Times New Roman" pitchFamily="18" charset="0"/>
              </a:rPr>
              <a:t>防塵口罩、防毒面具：面罩配合不同的濾罐或濾材可應用在不同的暴露場合。僅有粒狀污染物暴露時加裝防塵用濾材；僅有氣狀物暴露時則加裝防毒用濾罐，但需特別注意其適用之氣體類型。如果同時暴露於氣狀與粒狀污染物，須考慮選擇兼用式濾材。</a:t>
            </a:r>
          </a:p>
          <a:p>
            <a:pPr marL="171450" indent="-171450">
              <a:spcBef>
                <a:spcPct val="0"/>
              </a:spcBef>
              <a:buFont typeface="Arial" panose="020B0604020202020204" pitchFamily="34" charset="0"/>
              <a:buChar char="•"/>
            </a:pPr>
            <a:r>
              <a:rPr lang="zh-TW" altLang="en-US" dirty="0" smtClean="0">
                <a:latin typeface="Times New Roman" pitchFamily="18" charset="0"/>
                <a:cs typeface="Times New Roman" pitchFamily="18" charset="0"/>
              </a:rPr>
              <a:t>寬鬆式面體依外形可分為頭盔、頭罩、面盾與空氣衣等型式。其中頭盔可保護頭部；頭罩則覆蓋頭、頸與肩部。而空氣衣則包覆全身或上半身。</a:t>
            </a:r>
            <a:endParaRPr lang="en-US" altLang="zh-TW" dirty="0" smtClean="0">
              <a:latin typeface="Times New Roman" pitchFamily="18" charset="0"/>
              <a:cs typeface="Times New Roman" pitchFamily="18" charset="0"/>
            </a:endParaRPr>
          </a:p>
          <a:p>
            <a:pPr>
              <a:spcBef>
                <a:spcPct val="0"/>
              </a:spcBef>
            </a:pPr>
            <a:endParaRPr lang="en-US" altLang="zh-TW" dirty="0" smtClean="0">
              <a:latin typeface="Times New Roman" pitchFamily="18" charset="0"/>
              <a:cs typeface="Times New Roman" pitchFamily="18" charset="0"/>
            </a:endParaRPr>
          </a:p>
          <a:p>
            <a:pPr>
              <a:spcBef>
                <a:spcPct val="0"/>
              </a:spcBef>
            </a:pPr>
            <a:r>
              <a:rPr lang="zh-TW" altLang="en-US" dirty="0" smtClean="0">
                <a:latin typeface="Times New Roman" pitchFamily="18" charset="0"/>
                <a:cs typeface="Times New Roman" pitchFamily="18" charset="0"/>
              </a:rPr>
              <a:t>供氣式呼吸防護具</a:t>
            </a:r>
          </a:p>
          <a:p>
            <a:pPr marL="171450" indent="-171450">
              <a:spcBef>
                <a:spcPct val="0"/>
              </a:spcBef>
              <a:buFont typeface="Arial" panose="020B0604020202020204" pitchFamily="34" charset="0"/>
              <a:buChar char="•"/>
            </a:pPr>
            <a:r>
              <a:rPr lang="zh-TW" altLang="en-US" dirty="0" smtClean="0">
                <a:latin typeface="Times New Roman" pitchFamily="18" charset="0"/>
                <a:cs typeface="Times New Roman" pitchFamily="18" charset="0"/>
              </a:rPr>
              <a:t>自攜式呼吸防護具</a:t>
            </a:r>
            <a:r>
              <a:rPr lang="en-US" altLang="zh-TW" dirty="0" smtClean="0">
                <a:latin typeface="Times New Roman" pitchFamily="18" charset="0"/>
                <a:cs typeface="Times New Roman" pitchFamily="18" charset="0"/>
              </a:rPr>
              <a:t>(self-contained breathing apparatus, SCBA) </a:t>
            </a:r>
            <a:r>
              <a:rPr lang="zh-TW" altLang="en-US" dirty="0" smtClean="0">
                <a:latin typeface="Times New Roman" pitchFamily="18" charset="0"/>
                <a:cs typeface="Times New Roman" pitchFamily="18" charset="0"/>
              </a:rPr>
              <a:t>，必須自行佩戴在個人身上，需特別注意其鋼瓶內氣體壓力及預估其所能提供的連續使用時間。目前也有碳纖維的氣瓶可供選擇以降低佩戴時的身體工作負荷。這類型的呼吸防護具常應用在消防救火、缺氧作業環境及污染物濃度超過立即危害生命健康濃度</a:t>
            </a:r>
            <a:r>
              <a:rPr lang="en-US" altLang="zh-TW" dirty="0" smtClean="0">
                <a:latin typeface="Times New Roman" pitchFamily="18" charset="0"/>
                <a:cs typeface="Times New Roman" pitchFamily="18" charset="0"/>
              </a:rPr>
              <a:t>(Immediately Dangerous to Life or Health concentration,</a:t>
            </a:r>
            <a:r>
              <a:rPr lang="en-US" altLang="zh-TW" baseline="0" dirty="0" smtClean="0">
                <a:latin typeface="Times New Roman" pitchFamily="18" charset="0"/>
                <a:cs typeface="Times New Roman" pitchFamily="18" charset="0"/>
              </a:rPr>
              <a:t> </a:t>
            </a:r>
            <a:r>
              <a:rPr lang="en-US" altLang="zh-TW" dirty="0" smtClean="0">
                <a:latin typeface="Times New Roman" pitchFamily="18" charset="0"/>
                <a:cs typeface="Times New Roman" pitchFamily="18" charset="0"/>
              </a:rPr>
              <a:t>IDLH)</a:t>
            </a:r>
            <a:r>
              <a:rPr lang="zh-TW" altLang="en-US" dirty="0" smtClean="0">
                <a:latin typeface="Times New Roman" pitchFamily="18" charset="0"/>
                <a:cs typeface="Times New Roman" pitchFamily="18" charset="0"/>
              </a:rPr>
              <a:t>之暴露環境。</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39</a:t>
            </a:fld>
            <a:endParaRPr lang="zh-TW" altLang="en-US" dirty="0"/>
          </a:p>
        </p:txBody>
      </p:sp>
    </p:spTree>
    <p:extLst>
      <p:ext uri="{BB962C8B-B14F-4D97-AF65-F5344CB8AC3E}">
        <p14:creationId xmlns:p14="http://schemas.microsoft.com/office/powerpoint/2010/main" val="7776844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了解防塵口罩之佩帶方法以及其密合度檢點方式</a:t>
            </a:r>
          </a:p>
          <a:p>
            <a:endParaRPr lang="en-US" altLang="zh-TW" dirty="0" smtClean="0">
              <a:latin typeface="Times New Roman" pitchFamily="18" charset="0"/>
              <a:cs typeface="Times New Roman" pitchFamily="18" charset="0"/>
            </a:endParaRPr>
          </a:p>
          <a:p>
            <a:r>
              <a:rPr lang="zh-TW" altLang="en-US" dirty="0" smtClean="0">
                <a:latin typeface="Times New Roman" pitchFamily="18" charset="0"/>
                <a:cs typeface="Times New Roman" pitchFamily="18" charset="0"/>
              </a:rPr>
              <a:t>正確的防塵口罩穿戴步驟</a:t>
            </a:r>
          </a:p>
          <a:p>
            <a:r>
              <a:rPr lang="en-US" altLang="zh-TW" dirty="0" smtClean="0">
                <a:latin typeface="Times New Roman" pitchFamily="18" charset="0"/>
                <a:cs typeface="Times New Roman" pitchFamily="18" charset="0"/>
              </a:rPr>
              <a:t>Step</a:t>
            </a:r>
            <a:r>
              <a:rPr lang="zh-TW" altLang="en-US" dirty="0" smtClean="0">
                <a:latin typeface="Times New Roman" pitchFamily="18" charset="0"/>
                <a:cs typeface="Times New Roman" pitchFamily="18" charset="0"/>
              </a:rPr>
              <a:t> </a:t>
            </a:r>
            <a:r>
              <a:rPr lang="en-US" altLang="zh-TW" dirty="0" smtClean="0">
                <a:latin typeface="Times New Roman" pitchFamily="18" charset="0"/>
                <a:cs typeface="Times New Roman" pitchFamily="18" charset="0"/>
              </a:rPr>
              <a:t>1.</a:t>
            </a:r>
            <a:r>
              <a:rPr lang="zh-TW" altLang="en-US" dirty="0" smtClean="0">
                <a:latin typeface="Times New Roman" pitchFamily="18" charset="0"/>
                <a:cs typeface="Times New Roman" pitchFamily="18" charset="0"/>
              </a:rPr>
              <a:t> 把口罩放置手掌中，讓金屬鼻夾位於指尖處，且讓頭帶自然的垂下。</a:t>
            </a:r>
          </a:p>
          <a:p>
            <a:r>
              <a:rPr lang="en-US" altLang="zh-TW" dirty="0" smtClean="0">
                <a:latin typeface="Times New Roman" pitchFamily="18" charset="0"/>
                <a:cs typeface="Times New Roman" pitchFamily="18" charset="0"/>
              </a:rPr>
              <a:t>Step</a:t>
            </a:r>
            <a:r>
              <a:rPr lang="zh-TW" altLang="en-US" dirty="0" smtClean="0">
                <a:latin typeface="Times New Roman" pitchFamily="18" charset="0"/>
                <a:cs typeface="Times New Roman" pitchFamily="18" charset="0"/>
              </a:rPr>
              <a:t> </a:t>
            </a:r>
            <a:r>
              <a:rPr lang="en-US" altLang="zh-TW" dirty="0" smtClean="0">
                <a:latin typeface="Times New Roman" pitchFamily="18" charset="0"/>
                <a:cs typeface="Times New Roman" pitchFamily="18" charset="0"/>
              </a:rPr>
              <a:t>2.</a:t>
            </a:r>
            <a:r>
              <a:rPr lang="zh-TW" altLang="en-US" dirty="0" smtClean="0">
                <a:latin typeface="Times New Roman" pitchFamily="18" charset="0"/>
                <a:cs typeface="Times New Roman" pitchFamily="18" charset="0"/>
              </a:rPr>
              <a:t> 將金屬鼻夾置於鼻梁上方，並讓口罩完全覆蓋住口鼻部位。</a:t>
            </a:r>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Step</a:t>
            </a:r>
            <a:r>
              <a:rPr lang="zh-TW" altLang="en-US" dirty="0" smtClean="0">
                <a:latin typeface="Times New Roman" pitchFamily="18" charset="0"/>
                <a:cs typeface="Times New Roman" pitchFamily="18" charset="0"/>
              </a:rPr>
              <a:t> </a:t>
            </a:r>
            <a:r>
              <a:rPr lang="en-US" altLang="zh-TW" dirty="0" smtClean="0">
                <a:latin typeface="Times New Roman" pitchFamily="18" charset="0"/>
                <a:cs typeface="Times New Roman" pitchFamily="18" charset="0"/>
              </a:rPr>
              <a:t>3.</a:t>
            </a:r>
            <a:r>
              <a:rPr lang="zh-TW" altLang="en-US" dirty="0" smtClean="0">
                <a:latin typeface="Times New Roman" pitchFamily="18" charset="0"/>
                <a:cs typeface="Times New Roman" pitchFamily="18" charset="0"/>
              </a:rPr>
              <a:t> 先將下端的頭帶拉過頭頂置於頸部的頭髮下方，再把上端的頭帶置於頭部後上方。 </a:t>
            </a:r>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Step</a:t>
            </a:r>
            <a:r>
              <a:rPr lang="zh-TW" altLang="en-US" dirty="0" smtClean="0">
                <a:latin typeface="Times New Roman" pitchFamily="18" charset="0"/>
                <a:cs typeface="Times New Roman" pitchFamily="18" charset="0"/>
              </a:rPr>
              <a:t> </a:t>
            </a:r>
            <a:r>
              <a:rPr lang="en-US" altLang="zh-TW" dirty="0" smtClean="0">
                <a:latin typeface="Times New Roman" pitchFamily="18" charset="0"/>
                <a:cs typeface="Times New Roman" pitchFamily="18" charset="0"/>
              </a:rPr>
              <a:t>4.</a:t>
            </a:r>
            <a:r>
              <a:rPr lang="zh-TW" altLang="en-US" dirty="0" smtClean="0">
                <a:latin typeface="Times New Roman" pitchFamily="18" charset="0"/>
                <a:cs typeface="Times New Roman" pitchFamily="18" charset="0"/>
              </a:rPr>
              <a:t> 再將金屬鼻夾向內按壓，直到金屬鼻夾完全按壓成鼻梁的形狀為止，並調整至舒適位置。</a:t>
            </a:r>
          </a:p>
          <a:p>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40</a:t>
            </a:fld>
            <a:endParaRPr lang="zh-TW" altLang="en-US" dirty="0"/>
          </a:p>
        </p:txBody>
      </p:sp>
    </p:spTree>
    <p:extLst>
      <p:ext uri="{BB962C8B-B14F-4D97-AF65-F5344CB8AC3E}">
        <p14:creationId xmlns:p14="http://schemas.microsoft.com/office/powerpoint/2010/main" val="39549416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了解環境危害等級與其防護具選擇分類</a:t>
            </a:r>
            <a:endParaRPr lang="en-US" altLang="zh-TW" dirty="0" smtClean="0">
              <a:latin typeface="Times New Roman" pitchFamily="18" charset="0"/>
              <a:cs typeface="Times New Roman"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41</a:t>
            </a:fld>
            <a:endParaRPr lang="zh-TW" altLang="en-US" dirty="0"/>
          </a:p>
        </p:txBody>
      </p:sp>
    </p:spTree>
    <p:extLst>
      <p:ext uri="{BB962C8B-B14F-4D97-AF65-F5344CB8AC3E}">
        <p14:creationId xmlns:p14="http://schemas.microsoft.com/office/powerpoint/2010/main" val="1175383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r>
              <a:rPr lang="zh-TW" altLang="en-US" dirty="0" smtClean="0"/>
              <a:t>了解校園安全衛生災害發生之特性</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6</a:t>
            </a:fld>
            <a:endParaRPr lang="zh-TW" altLang="en-US" dirty="0"/>
          </a:p>
        </p:txBody>
      </p:sp>
    </p:spTree>
    <p:extLst>
      <p:ext uri="{BB962C8B-B14F-4D97-AF65-F5344CB8AC3E}">
        <p14:creationId xmlns:p14="http://schemas.microsoft.com/office/powerpoint/2010/main" val="40764248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了解火災與爆炸之危險性以及危險物分類</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latin typeface="Times New Roman" pitchFamily="18" charset="0"/>
              <a:cs typeface="Times New Roman"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42</a:t>
            </a:fld>
            <a:endParaRPr lang="zh-TW" altLang="en-US" dirty="0"/>
          </a:p>
        </p:txBody>
      </p:sp>
    </p:spTree>
    <p:extLst>
      <p:ext uri="{BB962C8B-B14F-4D97-AF65-F5344CB8AC3E}">
        <p14:creationId xmlns:p14="http://schemas.microsoft.com/office/powerpoint/2010/main" val="25066593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了解火災與爆炸之成因</a:t>
            </a:r>
            <a:endParaRPr lang="en-US" altLang="zh-TW" dirty="0" smtClean="0">
              <a:latin typeface="Times New Roman" pitchFamily="18" charset="0"/>
              <a:cs typeface="Times New Roman"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43</a:t>
            </a:fld>
            <a:endParaRPr lang="zh-TW" altLang="en-US" dirty="0"/>
          </a:p>
        </p:txBody>
      </p:sp>
    </p:spTree>
    <p:extLst>
      <p:ext uri="{BB962C8B-B14F-4D97-AF65-F5344CB8AC3E}">
        <p14:creationId xmlns:p14="http://schemas.microsoft.com/office/powerpoint/2010/main" val="37421777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1200">
                <a:solidFill>
                  <a:schemeClr val="tx1"/>
                </a:solidFill>
                <a:latin typeface="Arial" charset="0"/>
                <a:ea typeface="新細明體" charset="-120"/>
              </a:defRPr>
            </a:lvl1pPr>
            <a:lvl2pPr marL="742950" indent="-285750">
              <a:defRPr kumimoji="1" sz="1200">
                <a:solidFill>
                  <a:schemeClr val="tx1"/>
                </a:solidFill>
                <a:latin typeface="Arial" charset="0"/>
                <a:ea typeface="新細明體" charset="-120"/>
              </a:defRPr>
            </a:lvl2pPr>
            <a:lvl3pPr marL="1143000" indent="-228600">
              <a:defRPr kumimoji="1" sz="1200">
                <a:solidFill>
                  <a:schemeClr val="tx1"/>
                </a:solidFill>
                <a:latin typeface="Arial" charset="0"/>
                <a:ea typeface="新細明體" charset="-120"/>
              </a:defRPr>
            </a:lvl3pPr>
            <a:lvl4pPr marL="1600200" indent="-228600">
              <a:defRPr kumimoji="1" sz="1200">
                <a:solidFill>
                  <a:schemeClr val="tx1"/>
                </a:solidFill>
                <a:latin typeface="Arial" charset="0"/>
                <a:ea typeface="新細明體" charset="-120"/>
              </a:defRPr>
            </a:lvl4pPr>
            <a:lvl5pPr marL="2057400" indent="-228600">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algn="r"/>
            <a:fld id="{D568BD80-E30F-4948-BE6A-150A29941940}" type="slidenum">
              <a:rPr lang="zh-TW" altLang="en-US">
                <a:ea typeface="標楷體" panose="03000509000000000000" pitchFamily="65" charset="-120"/>
              </a:rPr>
              <a:pPr algn="r"/>
              <a:t>44</a:t>
            </a:fld>
            <a:endParaRPr lang="en-US" altLang="zh-TW" dirty="0">
              <a:ea typeface="標楷體" panose="03000509000000000000" pitchFamily="65" charset="-12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z="900" dirty="0" smtClean="0"/>
              <a:t>20160325 </a:t>
            </a:r>
            <a:r>
              <a:rPr lang="zh-TW" altLang="en-US" sz="900"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900" dirty="0" smtClean="0"/>
              <a:t>了解火災三要素</a:t>
            </a:r>
            <a:endParaRPr lang="en-US" altLang="zh-TW" sz="9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900" dirty="0" smtClean="0">
              <a:latin typeface="Tahoma" pitchFamily="34" charset="0"/>
            </a:endParaRPr>
          </a:p>
          <a:p>
            <a:pPr>
              <a:lnSpc>
                <a:spcPct val="110000"/>
              </a:lnSpc>
              <a:spcBef>
                <a:spcPct val="10000"/>
              </a:spcBef>
              <a:spcAft>
                <a:spcPct val="10000"/>
              </a:spcAft>
            </a:pPr>
            <a:r>
              <a:rPr lang="zh-TW" altLang="en-US" sz="900" dirty="0" smtClean="0">
                <a:latin typeface="Tahoma" pitchFamily="34" charset="0"/>
              </a:rPr>
              <a:t>資料來源：</a:t>
            </a:r>
            <a:r>
              <a:rPr lang="en-US" altLang="zh-TW" sz="900" dirty="0" smtClean="0">
                <a:latin typeface="Tahoma" pitchFamily="34" charset="0"/>
              </a:rPr>
              <a:t>http://www1.cpshs.hcc.edu.tw/information/lab/safe/new_page_14.htm</a:t>
            </a:r>
          </a:p>
          <a:p>
            <a:pPr>
              <a:lnSpc>
                <a:spcPct val="110000"/>
              </a:lnSpc>
              <a:spcBef>
                <a:spcPct val="10000"/>
              </a:spcBef>
              <a:spcAft>
                <a:spcPct val="10000"/>
              </a:spcAft>
            </a:pPr>
            <a:r>
              <a:rPr lang="en-US" altLang="zh-TW" sz="900" dirty="0" smtClean="0">
                <a:latin typeface="Tahoma" pitchFamily="34" charset="0"/>
              </a:rPr>
              <a:t>http://210.59.2.4/ezcatfiles/cust/img/img/32/0018.pdf</a:t>
            </a:r>
          </a:p>
          <a:p>
            <a:pPr>
              <a:lnSpc>
                <a:spcPct val="110000"/>
              </a:lnSpc>
              <a:spcBef>
                <a:spcPct val="10000"/>
              </a:spcBef>
              <a:spcAft>
                <a:spcPct val="10000"/>
              </a:spcAft>
            </a:pPr>
            <a:r>
              <a:rPr lang="en-US" altLang="zh-TW" sz="900" dirty="0" smtClean="0">
                <a:latin typeface="Tahoma" pitchFamily="34" charset="0"/>
              </a:rPr>
              <a:t>https://zh.wikipedia.org/wiki/%E7%81%AB%E4%B8%89%E8%A7%92</a:t>
            </a:r>
          </a:p>
        </p:txBody>
      </p:sp>
    </p:spTree>
    <p:extLst>
      <p:ext uri="{BB962C8B-B14F-4D97-AF65-F5344CB8AC3E}">
        <p14:creationId xmlns:p14="http://schemas.microsoft.com/office/powerpoint/2010/main" val="17512298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t>20160325 </a:t>
            </a:r>
            <a:r>
              <a:rPr lang="zh-TW" altLang="en-US" sz="1200"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了解火災之種類與相對應可使用之滅火器</a:t>
            </a:r>
            <a:endParaRPr lang="en-US" altLang="zh-TW" sz="1200" dirty="0" smtClean="0"/>
          </a:p>
          <a:p>
            <a:endParaRPr lang="en-US" altLang="zh-TW" dirty="0" smtClean="0"/>
          </a:p>
          <a:p>
            <a:r>
              <a:rPr lang="en-US" altLang="zh-TW" dirty="0" smtClean="0"/>
              <a:t>A</a:t>
            </a:r>
            <a:r>
              <a:rPr lang="zh-TW" altLang="en-US" dirty="0" smtClean="0"/>
              <a:t>類火災</a:t>
            </a:r>
            <a:r>
              <a:rPr lang="en-US" altLang="zh-TW" dirty="0" smtClean="0"/>
              <a:t>(</a:t>
            </a:r>
            <a:r>
              <a:rPr lang="zh-TW" altLang="en-US" dirty="0" smtClean="0"/>
              <a:t>普通火災</a:t>
            </a:r>
            <a:r>
              <a:rPr lang="en-US" altLang="zh-TW" dirty="0" smtClean="0"/>
              <a:t>)</a:t>
            </a:r>
          </a:p>
          <a:p>
            <a:r>
              <a:rPr lang="zh-TW" altLang="en-US" dirty="0" smtClean="0"/>
              <a:t>普通可燃物如木製品、紙纖維、棉、布、合成脂樹脂、橡膠、塑膠等發生之火災。通常建築物之火災即屬此類。</a:t>
            </a:r>
            <a:endParaRPr lang="en-US" altLang="zh-TW" dirty="0" smtClean="0"/>
          </a:p>
          <a:p>
            <a:r>
              <a:rPr lang="zh-TW" altLang="en-US" dirty="0" smtClean="0"/>
              <a:t>可以藉水或含水溶液的冷卻作用使燃燒物溫度降低，以致達成滅火效果。</a:t>
            </a:r>
            <a:endParaRPr lang="en-US" altLang="zh-TW" dirty="0" smtClean="0"/>
          </a:p>
          <a:p>
            <a:endParaRPr lang="en-US" altLang="zh-TW" dirty="0" smtClean="0"/>
          </a:p>
          <a:p>
            <a:r>
              <a:rPr lang="en-US" altLang="zh-TW" dirty="0" smtClean="0"/>
              <a:t>B</a:t>
            </a:r>
            <a:r>
              <a:rPr lang="zh-TW" altLang="en-US" dirty="0" smtClean="0"/>
              <a:t>類火災</a:t>
            </a:r>
            <a:r>
              <a:rPr lang="en-US" altLang="zh-TW" dirty="0" smtClean="0"/>
              <a:t>(</a:t>
            </a:r>
            <a:r>
              <a:rPr lang="zh-TW" altLang="en-US" dirty="0" smtClean="0"/>
              <a:t>油類火災</a:t>
            </a:r>
            <a:r>
              <a:rPr lang="en-US" altLang="zh-TW" dirty="0" smtClean="0"/>
              <a:t>)</a:t>
            </a:r>
          </a:p>
          <a:p>
            <a:r>
              <a:rPr lang="zh-TW" altLang="en-US" dirty="0" smtClean="0"/>
              <a:t>可燃物液體如石油、或可燃性氣體如乙烷氣、乙炔氣、或可燃性油脂如塗料等發生之火災。</a:t>
            </a:r>
            <a:endParaRPr lang="en-US" altLang="zh-TW" dirty="0" smtClean="0"/>
          </a:p>
          <a:p>
            <a:r>
              <a:rPr lang="zh-TW" altLang="en-US" dirty="0" smtClean="0"/>
              <a:t>最有效的是以掩蓋法隔離氧氣，使之窒熄。此外如移開可燃物或降低溫度亦可以達到滅火效果。</a:t>
            </a:r>
            <a:endParaRPr lang="en-US" altLang="zh-TW" dirty="0" smtClean="0"/>
          </a:p>
          <a:p>
            <a:endParaRPr lang="zh-TW" altLang="en-US" dirty="0" smtClean="0"/>
          </a:p>
          <a:p>
            <a:r>
              <a:rPr lang="en-US" altLang="zh-TW" dirty="0" smtClean="0"/>
              <a:t>C</a:t>
            </a:r>
            <a:r>
              <a:rPr lang="zh-TW" altLang="en-US" dirty="0" smtClean="0"/>
              <a:t>類火災</a:t>
            </a:r>
            <a:r>
              <a:rPr lang="en-US" altLang="zh-TW" dirty="0" smtClean="0"/>
              <a:t>(</a:t>
            </a:r>
            <a:r>
              <a:rPr lang="zh-TW" altLang="en-US" dirty="0" smtClean="0"/>
              <a:t>電氣火災</a:t>
            </a:r>
            <a:r>
              <a:rPr lang="en-US" altLang="zh-TW" dirty="0" smtClean="0"/>
              <a:t>)</a:t>
            </a:r>
          </a:p>
          <a:p>
            <a:r>
              <a:rPr lang="zh-TW" altLang="en-US" dirty="0" smtClean="0"/>
              <a:t>涉及通電中之電氣設備，如電器、變壓器、電線、配電盤等引起之火災。</a:t>
            </a:r>
            <a:endParaRPr lang="en-US" altLang="zh-TW" dirty="0" smtClean="0"/>
          </a:p>
          <a:p>
            <a:r>
              <a:rPr lang="zh-TW" altLang="en-US" dirty="0" smtClean="0"/>
              <a:t>有時可用不導電的滅火劑控制火勢，但如能截斷電源再視情況依Ａ或Ｂ類火災處理，較為妥當。</a:t>
            </a:r>
            <a:endParaRPr lang="en-US" altLang="zh-TW" dirty="0" smtClean="0"/>
          </a:p>
          <a:p>
            <a:endParaRPr lang="zh-TW" altLang="en-US" dirty="0" smtClean="0"/>
          </a:p>
          <a:p>
            <a:r>
              <a:rPr lang="en-US" altLang="zh-TW" dirty="0" smtClean="0"/>
              <a:t>D</a:t>
            </a:r>
            <a:r>
              <a:rPr lang="zh-TW" altLang="en-US" dirty="0" smtClean="0"/>
              <a:t>類火災</a:t>
            </a:r>
            <a:r>
              <a:rPr lang="en-US" altLang="zh-TW" dirty="0" smtClean="0"/>
              <a:t>(</a:t>
            </a:r>
            <a:r>
              <a:rPr lang="zh-TW" altLang="en-US" dirty="0" smtClean="0"/>
              <a:t>化學火災</a:t>
            </a:r>
            <a:r>
              <a:rPr lang="zh-TW" altLang="en-US" dirty="0" smtClean="0">
                <a:latin typeface="標楷體" panose="03000509000000000000" pitchFamily="65" charset="-120"/>
              </a:rPr>
              <a:t>、特殊火災、或</a:t>
            </a:r>
            <a:r>
              <a:rPr lang="zh-TW" altLang="en-US" dirty="0" smtClean="0"/>
              <a:t>金屬火災</a:t>
            </a:r>
            <a:r>
              <a:rPr lang="en-US" altLang="zh-TW" dirty="0" smtClean="0"/>
              <a:t>)</a:t>
            </a:r>
          </a:p>
          <a:p>
            <a:r>
              <a:rPr lang="zh-TW" altLang="en-US" dirty="0" smtClean="0"/>
              <a:t>例如活性金屬如鎂、鉀、鋰、鋯、鈦等或其他禁水性物質燃燒引起之火災。</a:t>
            </a:r>
            <a:endParaRPr lang="en-US" altLang="zh-TW" dirty="0" smtClean="0"/>
          </a:p>
          <a:p>
            <a:r>
              <a:rPr lang="zh-TW" altLang="en-US" dirty="0" smtClean="0"/>
              <a:t>這些物質燃燒時溫度甚高，只有分別控制這些可燃金屬或禁水性物質的特定滅火劑能有效滅火。</a:t>
            </a:r>
            <a:r>
              <a:rPr lang="en-US" altLang="zh-TW" dirty="0" smtClean="0"/>
              <a:t>(</a:t>
            </a:r>
            <a:r>
              <a:rPr lang="zh-TW" altLang="en-US" dirty="0" smtClean="0"/>
              <a:t>通常滅火器上會標明適用滅火範圍。</a:t>
            </a:r>
            <a:r>
              <a:rPr lang="en-US" altLang="zh-TW" dirty="0" smtClean="0"/>
              <a:t>)</a:t>
            </a:r>
          </a:p>
          <a:p>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45</a:t>
            </a:fld>
            <a:endParaRPr lang="zh-TW" altLang="en-US" dirty="0"/>
          </a:p>
        </p:txBody>
      </p:sp>
    </p:spTree>
    <p:extLst>
      <p:ext uri="{BB962C8B-B14F-4D97-AF65-F5344CB8AC3E}">
        <p14:creationId xmlns:p14="http://schemas.microsoft.com/office/powerpoint/2010/main" val="16806624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t>20160325 </a:t>
            </a:r>
            <a:r>
              <a:rPr lang="zh-TW" altLang="en-US" sz="1200"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了解爆炸之種類</a:t>
            </a:r>
            <a:endParaRPr lang="en-US" altLang="zh-TW" sz="1200" dirty="0" smtClean="0"/>
          </a:p>
          <a:p>
            <a:endParaRPr lang="en-US" altLang="zh-TW" dirty="0" smtClean="0"/>
          </a:p>
          <a:p>
            <a:r>
              <a:rPr lang="zh-TW" altLang="en-US" dirty="0" smtClean="0"/>
              <a:t>物理性爆炸 </a:t>
            </a:r>
          </a:p>
          <a:p>
            <a:r>
              <a:rPr lang="zh-TW" altLang="en-US" dirty="0" smtClean="0"/>
              <a:t>物理性爆炸特徵為爆炸現場通常無燃燒痕跡，並且傷者衣服無大面積燃燒痕跡。 </a:t>
            </a:r>
          </a:p>
          <a:p>
            <a:r>
              <a:rPr lang="zh-TW" altLang="en-US" dirty="0" smtClean="0"/>
              <a:t>輪胎爆炸、電線過負載爆炸、火山爆炸、水蒸氣爆炸、突沸</a:t>
            </a:r>
            <a:r>
              <a:rPr lang="en-US" altLang="zh-TW" dirty="0" smtClean="0"/>
              <a:t>(</a:t>
            </a:r>
            <a:r>
              <a:rPr lang="zh-TW" altLang="en-US" dirty="0" smtClean="0"/>
              <a:t>沸騰液體膨脹蒸氣爆炸</a:t>
            </a:r>
            <a:r>
              <a:rPr lang="en-US" altLang="zh-TW" dirty="0" smtClean="0"/>
              <a:t>)</a:t>
            </a:r>
          </a:p>
          <a:p>
            <a:r>
              <a:rPr lang="zh-TW" altLang="en-US" dirty="0" smtClean="0"/>
              <a:t>儲槽實施氣體耐壓試驗失敗所發生之爆炸等，皆屬於物理性爆炸。 </a:t>
            </a:r>
            <a:br>
              <a:rPr lang="zh-TW" altLang="en-US" dirty="0" smtClean="0"/>
            </a:br>
            <a:endParaRPr lang="zh-TW" altLang="en-US" dirty="0" smtClean="0"/>
          </a:p>
          <a:p>
            <a:r>
              <a:rPr lang="zh-TW" altLang="en-US" dirty="0" smtClean="0"/>
              <a:t>化學性爆炸 </a:t>
            </a:r>
          </a:p>
          <a:p>
            <a:r>
              <a:rPr lang="zh-TW" altLang="en-US" dirty="0" smtClean="0"/>
              <a:t>化學性爆炸特徵為爆炸現場有燃燒之痕跡，且傷者皮膚可能出現大面積灼傷</a:t>
            </a:r>
            <a:r>
              <a:rPr lang="zh-TW" altLang="en-US" dirty="0" smtClean="0">
                <a:latin typeface="標楷體" panose="03000509000000000000" pitchFamily="65" charset="-120"/>
              </a:rPr>
              <a:t>；</a:t>
            </a:r>
            <a:r>
              <a:rPr lang="zh-TW" altLang="en-US" dirty="0" smtClean="0"/>
              <a:t>這是因為燃燒之化學物質爆炸時燃燒波會於現場人員四周展開，導致大面積皮膚表面灼傷。 </a:t>
            </a:r>
          </a:p>
          <a:p>
            <a:r>
              <a:rPr lang="zh-TW" altLang="en-US" dirty="0" smtClean="0"/>
              <a:t/>
            </a:r>
            <a:br>
              <a:rPr lang="zh-TW" altLang="en-US" dirty="0" smtClean="0"/>
            </a:br>
            <a:r>
              <a:rPr lang="zh-TW" altLang="en-US" dirty="0" smtClean="0"/>
              <a:t>氣體爆炸、霧滴爆炸、粉塵爆炸、分解爆炸、聚合爆炸、反應性失控爆炸、可燃性蒸氣爆炸。 </a:t>
            </a:r>
            <a:endParaRPr lang="en-US" altLang="zh-TW" dirty="0" smtClean="0"/>
          </a:p>
          <a:p>
            <a:endParaRPr lang="en-US" altLang="zh-TW" dirty="0" smtClean="0"/>
          </a:p>
          <a:p>
            <a:r>
              <a:rPr lang="zh-TW" altLang="en-US" dirty="0" smtClean="0"/>
              <a:t>物理化學性爆炸 </a:t>
            </a:r>
          </a:p>
          <a:p>
            <a:r>
              <a:rPr lang="zh-TW" altLang="en-US" dirty="0" smtClean="0"/>
              <a:t>物理化學性爆炸是同時或依序發生物理及化學性爆炸。</a:t>
            </a:r>
          </a:p>
          <a:p>
            <a:r>
              <a:rPr lang="zh-TW" altLang="en-US" dirty="0" smtClean="0"/>
              <a:t>例如：液化氣體因某種因素造成壓力低於其臨界壓力或溫度升高至其臨界溫度以上時，由於無法維持液體狀態而急速蒸發</a:t>
            </a:r>
            <a:r>
              <a:rPr lang="zh-TW" altLang="en-US" dirty="0" smtClean="0">
                <a:latin typeface="標楷體" panose="03000509000000000000" pitchFamily="65" charset="-120"/>
              </a:rPr>
              <a:t>，</a:t>
            </a:r>
            <a:r>
              <a:rPr lang="zh-TW" altLang="en-US" dirty="0" smtClean="0"/>
              <a:t>體積膨脹造成沸騰液體膨脹蒸氣爆炸</a:t>
            </a:r>
            <a:r>
              <a:rPr lang="en-US" altLang="zh-TW" dirty="0" smtClean="0"/>
              <a:t>(</a:t>
            </a:r>
            <a:r>
              <a:rPr lang="en-US" altLang="zh-TW" sz="1200" dirty="0" smtClean="0"/>
              <a:t>boiling liquid expanding vapor explosion, </a:t>
            </a:r>
            <a:r>
              <a:rPr lang="en-US" altLang="zh-TW" dirty="0" smtClean="0"/>
              <a:t>BLEVE) </a:t>
            </a:r>
            <a:r>
              <a:rPr lang="zh-TW" altLang="en-US" dirty="0" smtClean="0">
                <a:latin typeface="標楷體" panose="03000509000000000000" pitchFamily="65" charset="-120"/>
              </a:rPr>
              <a:t>；此部份屬於</a:t>
            </a:r>
            <a:r>
              <a:rPr lang="zh-TW" altLang="en-US" dirty="0" smtClean="0"/>
              <a:t>物理性爆炸</a:t>
            </a:r>
            <a:r>
              <a:rPr lang="zh-TW" altLang="en-US" dirty="0" smtClean="0">
                <a:latin typeface="標楷體" panose="03000509000000000000" pitchFamily="65" charset="-120"/>
              </a:rPr>
              <a:t>。</a:t>
            </a:r>
            <a:r>
              <a:rPr lang="zh-TW" altLang="en-US" dirty="0" smtClean="0"/>
              <a:t>如果此種蒸氣屬於可燃，接觸外部之著火源後，又會發生開放空間之蒸氣雲爆炸</a:t>
            </a:r>
            <a:r>
              <a:rPr lang="en-US" altLang="zh-TW" dirty="0" smtClean="0"/>
              <a:t>(unconfined vapor</a:t>
            </a:r>
            <a:r>
              <a:rPr lang="en-US" altLang="zh-TW" baseline="0" dirty="0" smtClean="0"/>
              <a:t> cloud explosion, </a:t>
            </a:r>
            <a:r>
              <a:rPr lang="en-US" altLang="zh-TW" dirty="0" smtClean="0"/>
              <a:t>UVCE)</a:t>
            </a:r>
            <a:r>
              <a:rPr lang="zh-TW" altLang="en-US" dirty="0" smtClean="0"/>
              <a:t>，形成火球，這是化學性爆炸部分</a:t>
            </a:r>
            <a:r>
              <a:rPr lang="zh-TW" altLang="en-US" dirty="0" smtClean="0">
                <a:latin typeface="標楷體" panose="03000509000000000000" pitchFamily="65" charset="-120"/>
              </a:rPr>
              <a:t>。上述兩種型態的爆炸</a:t>
            </a:r>
            <a:r>
              <a:rPr lang="zh-TW" altLang="en-US" dirty="0" smtClean="0"/>
              <a:t>接續發生，因此稱之為物理化學性爆炸。 </a:t>
            </a:r>
            <a:endParaRPr lang="en-US" altLang="zh-TW" dirty="0" smtClean="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46</a:t>
            </a:fld>
            <a:endParaRPr lang="zh-TW" altLang="en-US" dirty="0"/>
          </a:p>
        </p:txBody>
      </p:sp>
    </p:spTree>
    <p:extLst>
      <p:ext uri="{BB962C8B-B14F-4D97-AF65-F5344CB8AC3E}">
        <p14:creationId xmlns:p14="http://schemas.microsoft.com/office/powerpoint/2010/main" val="36295306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t>20160325 </a:t>
            </a:r>
            <a:r>
              <a:rPr lang="zh-TW" altLang="en-US" sz="1200"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了解危險物之分類</a:t>
            </a:r>
            <a:endParaRPr lang="en-US" altLang="zh-TW" sz="1200" dirty="0" smtClean="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47</a:t>
            </a:fld>
            <a:endParaRPr lang="zh-TW" altLang="en-US" dirty="0"/>
          </a:p>
        </p:txBody>
      </p:sp>
    </p:spTree>
    <p:extLst>
      <p:ext uri="{BB962C8B-B14F-4D97-AF65-F5344CB8AC3E}">
        <p14:creationId xmlns:p14="http://schemas.microsoft.com/office/powerpoint/2010/main" val="29690650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t>20160325 </a:t>
            </a:r>
            <a:r>
              <a:rPr lang="zh-TW" altLang="en-US" sz="1200"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了解緊急應變系統中之緊急應變計畫、應變階段與組織架構、與</a:t>
            </a:r>
            <a:r>
              <a:rPr lang="zh-TW" altLang="en-US" dirty="0" smtClean="0"/>
              <a:t>運作流程</a:t>
            </a:r>
            <a:endParaRPr lang="en-US" altLang="zh-TW"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48</a:t>
            </a:fld>
            <a:endParaRPr lang="zh-TW" altLang="en-US" dirty="0"/>
          </a:p>
        </p:txBody>
      </p:sp>
    </p:spTree>
    <p:extLst>
      <p:ext uri="{BB962C8B-B14F-4D97-AF65-F5344CB8AC3E}">
        <p14:creationId xmlns:p14="http://schemas.microsoft.com/office/powerpoint/2010/main" val="9328702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t>20160325 </a:t>
            </a:r>
            <a:r>
              <a:rPr lang="zh-TW" altLang="en-US" sz="1200"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了解緊急應變之目的</a:t>
            </a:r>
            <a:endParaRPr lang="en-US" altLang="zh-TW"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49</a:t>
            </a:fld>
            <a:endParaRPr lang="zh-TW" altLang="en-US" dirty="0"/>
          </a:p>
        </p:txBody>
      </p:sp>
    </p:spTree>
    <p:extLst>
      <p:ext uri="{BB962C8B-B14F-4D97-AF65-F5344CB8AC3E}">
        <p14:creationId xmlns:p14="http://schemas.microsoft.com/office/powerpoint/2010/main" val="23094440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t>20160325 </a:t>
            </a:r>
            <a:r>
              <a:rPr lang="zh-TW" altLang="en-US" sz="1200"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了解緊急應變中之危害辨識</a:t>
            </a:r>
            <a:endParaRPr lang="en-US" altLang="zh-TW"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50</a:t>
            </a:fld>
            <a:endParaRPr lang="zh-TW" altLang="en-US" dirty="0"/>
          </a:p>
        </p:txBody>
      </p:sp>
    </p:spTree>
    <p:extLst>
      <p:ext uri="{BB962C8B-B14F-4D97-AF65-F5344CB8AC3E}">
        <p14:creationId xmlns:p14="http://schemas.microsoft.com/office/powerpoint/2010/main" val="35345307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t>20160325 </a:t>
            </a:r>
            <a:r>
              <a:rPr lang="zh-TW" altLang="en-US" sz="1200"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了解緊急應變計畫之內容</a:t>
            </a:r>
            <a:endParaRPr lang="en-US" altLang="zh-TW"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51</a:t>
            </a:fld>
            <a:endParaRPr lang="zh-TW" altLang="en-US" dirty="0"/>
          </a:p>
        </p:txBody>
      </p:sp>
    </p:spTree>
    <p:extLst>
      <p:ext uri="{BB962C8B-B14F-4D97-AF65-F5344CB8AC3E}">
        <p14:creationId xmlns:p14="http://schemas.microsoft.com/office/powerpoint/2010/main" val="3389777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r>
              <a:rPr lang="zh-TW" altLang="en-US" dirty="0" smtClean="0"/>
              <a:t>了解物理性危害因子</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7</a:t>
            </a:fld>
            <a:endParaRPr lang="zh-TW" altLang="en-US" dirty="0"/>
          </a:p>
        </p:txBody>
      </p:sp>
    </p:spTree>
    <p:extLst>
      <p:ext uri="{BB962C8B-B14F-4D97-AF65-F5344CB8AC3E}">
        <p14:creationId xmlns:p14="http://schemas.microsoft.com/office/powerpoint/2010/main" val="1950650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t>20160325 </a:t>
            </a:r>
            <a:r>
              <a:rPr lang="zh-TW" altLang="en-US" sz="1200"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了解緊急應變階段與組織架構</a:t>
            </a:r>
            <a:endParaRPr lang="en-US" altLang="zh-TW"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52</a:t>
            </a:fld>
            <a:endParaRPr lang="zh-TW" altLang="en-US" dirty="0"/>
          </a:p>
        </p:txBody>
      </p:sp>
    </p:spTree>
    <p:extLst>
      <p:ext uri="{BB962C8B-B14F-4D97-AF65-F5344CB8AC3E}">
        <p14:creationId xmlns:p14="http://schemas.microsoft.com/office/powerpoint/2010/main" val="31579220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t>20160325 </a:t>
            </a:r>
            <a:r>
              <a:rPr lang="zh-TW" altLang="en-US" sz="1200"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了解緊急應變階段與組織架構</a:t>
            </a:r>
            <a:endParaRPr lang="en-US" altLang="zh-TW"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Times New Roman" panose="02020603050405020304" pitchFamily="18" charset="0"/>
                <a:cs typeface="Times New Roman" panose="02020603050405020304" pitchFamily="18" charset="0"/>
              </a:rPr>
              <a:t>對應應變之等級與需求，應變組織架構一般可分為三個階段。以學校之緊急應變組織為例</a:t>
            </a:r>
            <a:r>
              <a:rPr lang="zh-TW" altLang="en-US" dirty="0" smtClean="0">
                <a:latin typeface="標楷體" panose="03000509000000000000" pitchFamily="65" charset="-120"/>
                <a:cs typeface="Times New Roman" panose="02020603050405020304" pitchFamily="18" charset="0"/>
              </a:rPr>
              <a:t>：</a:t>
            </a:r>
            <a:endParaRPr lang="en-US" altLang="zh-TW" dirty="0" smtClean="0">
              <a:latin typeface="標楷體" panose="03000509000000000000" pitchFamily="65" charset="-12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latin typeface="標楷體" panose="03000509000000000000" pitchFamily="65" charset="-12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Times New Roman" panose="02020603050405020304" pitchFamily="18" charset="0"/>
                <a:cs typeface="Times New Roman" panose="02020603050405020304" pitchFamily="18" charset="0"/>
              </a:rPr>
              <a:t>第一階段：實驗室或科系所單位本身即可處理、影響層面較小之狀況</a:t>
            </a:r>
            <a:r>
              <a:rPr lang="zh-TW" altLang="en-US" dirty="0" smtClean="0">
                <a:latin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參與人員包括實驗室負責人、科系所人員、或該棟建築或大樓之現場緊急應變小組。</a:t>
            </a:r>
            <a:endParaRPr lang="en-US" altLang="zh-TW"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Times New Roman" panose="02020603050405020304" pitchFamily="18" charset="0"/>
                <a:cs typeface="Times New Roman" panose="02020603050405020304" pitchFamily="18" charset="0"/>
              </a:rPr>
              <a:t>第二階段：災害已擴大到其他區域，須校內其他人員支援，且可能需要進行疏散者；參與人員需包括校級之緊急應變組織成員。</a:t>
            </a:r>
            <a:endParaRPr lang="en-US" altLang="zh-TW"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Times New Roman" panose="02020603050405020304" pitchFamily="18" charset="0"/>
                <a:cs typeface="Times New Roman" panose="02020603050405020304" pitchFamily="18" charset="0"/>
              </a:rPr>
              <a:t>第三階段：有重大災害之虞，須校外單位</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如消防隊</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支援，且必須疏散周遭居民者</a:t>
            </a:r>
            <a:r>
              <a:rPr lang="zh-TW" altLang="en-US" dirty="0" smtClean="0">
                <a:latin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參與人員需包括地區消防隊、其他政府支援單位</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如衛生及環保單位</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53</a:t>
            </a:fld>
            <a:endParaRPr lang="zh-TW" altLang="en-US" dirty="0"/>
          </a:p>
        </p:txBody>
      </p:sp>
    </p:spTree>
    <p:extLst>
      <p:ext uri="{BB962C8B-B14F-4D97-AF65-F5344CB8AC3E}">
        <p14:creationId xmlns:p14="http://schemas.microsoft.com/office/powerpoint/2010/main" val="32616317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t>20160325 </a:t>
            </a:r>
            <a:r>
              <a:rPr lang="zh-TW" altLang="en-US" sz="1200"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了解基本急救法與緊急狀況之意外處理術</a:t>
            </a:r>
            <a:endParaRPr lang="en-US" altLang="zh-TW"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54</a:t>
            </a:fld>
            <a:endParaRPr lang="zh-TW" altLang="en-US" dirty="0"/>
          </a:p>
        </p:txBody>
      </p:sp>
    </p:spTree>
    <p:extLst>
      <p:ext uri="{BB962C8B-B14F-4D97-AF65-F5344CB8AC3E}">
        <p14:creationId xmlns:p14="http://schemas.microsoft.com/office/powerpoint/2010/main" val="18147947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t>20160325 </a:t>
            </a:r>
            <a:r>
              <a:rPr lang="zh-TW" altLang="en-US" sz="1200"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了解急救時之注意事項</a:t>
            </a:r>
            <a:endParaRPr lang="en-US" altLang="zh-TW"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55</a:t>
            </a:fld>
            <a:endParaRPr lang="zh-TW" altLang="en-US" dirty="0"/>
          </a:p>
        </p:txBody>
      </p:sp>
    </p:spTree>
    <p:extLst>
      <p:ext uri="{BB962C8B-B14F-4D97-AF65-F5344CB8AC3E}">
        <p14:creationId xmlns:p14="http://schemas.microsoft.com/office/powerpoint/2010/main" val="6688141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t>20160325 </a:t>
            </a:r>
            <a:r>
              <a:rPr lang="zh-TW" altLang="en-US" sz="1200"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了解基本急救術中之基本救命術</a:t>
            </a:r>
            <a:endParaRPr lang="en-US" altLang="zh-TW" dirty="0" smtClean="0"/>
          </a:p>
          <a:p>
            <a:endParaRPr lang="en-US" altLang="zh-TW" dirty="0" smtClean="0"/>
          </a:p>
          <a:p>
            <a:r>
              <a:rPr lang="zh-TW" altLang="en-US" dirty="0" smtClean="0"/>
              <a:t>基本救命術</a:t>
            </a:r>
            <a:r>
              <a:rPr lang="en-US" altLang="zh-TW" dirty="0" smtClean="0"/>
              <a:t>(Basic Life Support)</a:t>
            </a:r>
            <a:r>
              <a:rPr lang="zh-TW" altLang="en-US" dirty="0" smtClean="0"/>
              <a:t>，醫學術語簡稱為</a:t>
            </a:r>
            <a:r>
              <a:rPr lang="en-US" altLang="zh-TW" dirty="0" smtClean="0"/>
              <a:t>BLS</a:t>
            </a:r>
            <a:r>
              <a:rPr lang="zh-TW" altLang="en-US" dirty="0" smtClean="0"/>
              <a:t>。就是一般民眾所稱的「心肺復甦術</a:t>
            </a:r>
            <a:r>
              <a:rPr lang="en-US" altLang="zh-TW" dirty="0" smtClean="0"/>
              <a:t>(Cardio-Pulmonary Resuscitation)</a:t>
            </a:r>
            <a:r>
              <a:rPr lang="zh-TW" altLang="en-US" dirty="0" smtClean="0"/>
              <a:t>」，俗稱</a:t>
            </a:r>
            <a:r>
              <a:rPr lang="en-US" altLang="zh-TW" dirty="0" smtClean="0"/>
              <a:t>CPR</a:t>
            </a:r>
            <a:r>
              <a:rPr lang="zh-TW" altLang="en-US" dirty="0" smtClean="0"/>
              <a:t>。</a:t>
            </a:r>
          </a:p>
          <a:p>
            <a:r>
              <a:rPr lang="en-US" altLang="zh-TW" dirty="0" smtClean="0"/>
              <a:t>CPR</a:t>
            </a:r>
            <a:r>
              <a:rPr lang="zh-TW" altLang="en-US" dirty="0" smtClean="0"/>
              <a:t>是指對於心肺功能喪失或減退的病患，所採取恢復心肺功能的醫療方式。</a:t>
            </a:r>
          </a:p>
          <a:p>
            <a:r>
              <a:rPr lang="zh-TW" altLang="en-US" dirty="0" smtClean="0"/>
              <a:t>所以</a:t>
            </a:r>
            <a:r>
              <a:rPr lang="en-US" altLang="zh-TW" dirty="0" smtClean="0"/>
              <a:t>CPR</a:t>
            </a:r>
            <a:r>
              <a:rPr lang="zh-TW" altLang="en-US" dirty="0" smtClean="0"/>
              <a:t>應是為目前急救主流的技術的總稱，而</a:t>
            </a:r>
            <a:r>
              <a:rPr lang="en-US" altLang="zh-TW" dirty="0" smtClean="0"/>
              <a:t>BLS</a:t>
            </a:r>
            <a:r>
              <a:rPr lang="zh-TW" altLang="en-US" dirty="0" smtClean="0"/>
              <a:t>是最基本也是最重要的技術。</a:t>
            </a:r>
          </a:p>
          <a:p>
            <a:r>
              <a:rPr lang="zh-TW" altLang="en-US" dirty="0" smtClean="0"/>
              <a:t>民眾熟知的「口對口人工呼吸」與「胸外心臟按摩」，其正確名稱應為基本救命術。</a:t>
            </a:r>
          </a:p>
          <a:p>
            <a:endParaRPr lang="zh-TW" altLang="en-US" dirty="0" smtClean="0"/>
          </a:p>
          <a:p>
            <a:r>
              <a:rPr lang="zh-TW" altLang="en-US" dirty="0" smtClean="0"/>
              <a:t>醫護專業人員之口訣：叫叫</a:t>
            </a:r>
            <a:r>
              <a:rPr lang="en-US" altLang="zh-TW" dirty="0" smtClean="0"/>
              <a:t>CAB</a:t>
            </a:r>
            <a:r>
              <a:rPr lang="zh-TW" altLang="en-US" dirty="0" smtClean="0"/>
              <a:t>；未經訓練施救者：叫叫</a:t>
            </a:r>
            <a:r>
              <a:rPr lang="en-US" altLang="zh-TW" dirty="0" smtClean="0"/>
              <a:t>CCC</a:t>
            </a:r>
            <a:r>
              <a:rPr lang="zh-TW" altLang="en-US" dirty="0" smtClean="0"/>
              <a:t>；溺水急救：叫</a:t>
            </a:r>
            <a:r>
              <a:rPr lang="en-US" altLang="zh-TW" dirty="0" smtClean="0"/>
              <a:t>ABC</a:t>
            </a:r>
            <a:r>
              <a:rPr lang="zh-TW" altLang="en-US" dirty="0" smtClean="0"/>
              <a:t>叫；新生兒急救：</a:t>
            </a:r>
            <a:r>
              <a:rPr lang="en-US" altLang="zh-TW" dirty="0" smtClean="0"/>
              <a:t>ABC</a:t>
            </a:r>
            <a:r>
              <a:rPr lang="zh-TW" altLang="en-US" dirty="0" smtClean="0"/>
              <a:t>。</a:t>
            </a:r>
            <a:endParaRPr lang="en-US" altLang="zh-TW" dirty="0" smtClean="0"/>
          </a:p>
          <a:p>
            <a:endParaRPr lang="en-US" altLang="zh-TW" dirty="0" smtClean="0"/>
          </a:p>
          <a:p>
            <a:r>
              <a:rPr lang="zh-TW" altLang="en-US" dirty="0" smtClean="0"/>
              <a:t>首先，我們應該先評估病患的意識狀況，看他是否需要進一步的緊急醫療救護。</a:t>
            </a:r>
          </a:p>
          <a:p>
            <a:r>
              <a:rPr lang="zh-TW" altLang="en-US" dirty="0" smtClean="0"/>
              <a:t>方法是一邊輕拍其肩膀（切勿搖晃），一邊在耳旁叫他：「先生或小姐，您還好嗎？」</a:t>
            </a:r>
          </a:p>
          <a:p>
            <a:r>
              <a:rPr lang="zh-TW" altLang="en-US" dirty="0" smtClean="0"/>
              <a:t>若無反應，握拳在他的胸骨（前胸的中央）壓揉，觀察其肢體或聲音的反應有無。</a:t>
            </a:r>
          </a:p>
          <a:p>
            <a:r>
              <a:rPr lang="zh-TW" altLang="en-US" dirty="0" smtClean="0"/>
              <a:t>上述評估方式，就是「生命之鏈」中，第一環的前半段 的「叫」：評估病患的意識。</a:t>
            </a:r>
          </a:p>
          <a:p>
            <a:r>
              <a:rPr lang="zh-TW" altLang="en-US" dirty="0" smtClean="0"/>
              <a:t>病患的反應不好或無反應，則立即進行第一環的後半段的「叫」：求救，請求支援。</a:t>
            </a:r>
          </a:p>
          <a:p>
            <a:r>
              <a:rPr lang="zh-TW" altLang="en-US" dirty="0" smtClean="0"/>
              <a:t>請求支援的方式是，我們請旁人去打電話號碼「</a:t>
            </a:r>
            <a:r>
              <a:rPr lang="en-US" altLang="zh-TW" dirty="0" smtClean="0"/>
              <a:t>119</a:t>
            </a:r>
            <a:r>
              <a:rPr lang="zh-TW" altLang="en-US" dirty="0" smtClean="0"/>
              <a:t>」給緊急醫療網（即是</a:t>
            </a:r>
            <a:r>
              <a:rPr lang="en-US" altLang="zh-TW" dirty="0" smtClean="0"/>
              <a:t>119</a:t>
            </a:r>
            <a:r>
              <a:rPr lang="zh-TW" altLang="en-US" dirty="0" smtClean="0"/>
              <a:t>）。</a:t>
            </a:r>
          </a:p>
          <a:p>
            <a:r>
              <a:rPr lang="zh-TW" altLang="en-US" dirty="0" smtClean="0"/>
              <a:t>中心的人員會引導請教若干現場問題，瞭解狀況與派遣適當的人力到達急救現場。</a:t>
            </a:r>
            <a:endParaRPr lang="en-US" altLang="zh-TW" dirty="0" smtClean="0"/>
          </a:p>
          <a:p>
            <a:endParaRPr lang="en-US" altLang="zh-TW" dirty="0" smtClean="0"/>
          </a:p>
          <a:p>
            <a:r>
              <a:rPr lang="en-US" altLang="zh-TW" dirty="0" smtClean="0"/>
              <a:t>A</a:t>
            </a:r>
            <a:r>
              <a:rPr lang="zh-TW" altLang="en-US" dirty="0" smtClean="0"/>
              <a:t>是</a:t>
            </a:r>
            <a:r>
              <a:rPr lang="en-US" altLang="zh-TW" dirty="0" smtClean="0"/>
              <a:t>airway</a:t>
            </a:r>
            <a:r>
              <a:rPr lang="zh-TW" altLang="en-US" dirty="0" smtClean="0"/>
              <a:t>代表氣道：被平置的仰臥的病患，因為在喪失意識時的肌肉會放鬆，</a:t>
            </a:r>
          </a:p>
          <a:p>
            <a:r>
              <a:rPr lang="zh-TW" altLang="en-US" dirty="0" smtClean="0"/>
              <a:t>病患舌部肌肉因此而失去張力。因為地心引力的關係，使得病患舌根往下往後垂。</a:t>
            </a:r>
          </a:p>
          <a:p>
            <a:r>
              <a:rPr lang="zh-TW" altLang="en-US" dirty="0" smtClean="0"/>
              <a:t>如此的狀況很容易堵住呼吸道的入口，這是造成昏迷者呼吸道阻塞最常見的原因。</a:t>
            </a:r>
          </a:p>
          <a:p>
            <a:r>
              <a:rPr lang="zh-TW" altLang="en-US" dirty="0" smtClean="0"/>
              <a:t>現場施救者在進行基本救命術急救的首要工作，就是必須先暢通被救者的呼吸道。</a:t>
            </a:r>
          </a:p>
          <a:p>
            <a:r>
              <a:rPr lang="zh-TW" altLang="en-US" dirty="0" smtClean="0"/>
              <a:t>施救者要改變病患的舌頭位置，使之往上與往前移動，才能有效通暢被救者氣道。</a:t>
            </a:r>
          </a:p>
          <a:p>
            <a:r>
              <a:rPr lang="zh-TW" altLang="en-US" dirty="0" smtClean="0"/>
              <a:t>施救者可以用自己的手掌後壓病患的額頭，使被救者的頭部呈現類似後仰的姿勢，</a:t>
            </a:r>
          </a:p>
          <a:p>
            <a:r>
              <a:rPr lang="zh-TW" altLang="en-US" dirty="0" smtClean="0"/>
              <a:t>另一手輕提病患的下顎，使被救者的下顎呈現類似上仰位置，即可達到此一效果。</a:t>
            </a:r>
          </a:p>
          <a:p>
            <a:r>
              <a:rPr lang="zh-TW" altLang="en-US" dirty="0" smtClean="0"/>
              <a:t>保持「壓額抬頦」打開呼吸道的姿勢，施救者先檢視病患口中有無可看見的異物。</a:t>
            </a:r>
          </a:p>
          <a:p>
            <a:r>
              <a:rPr lang="zh-TW" altLang="en-US" dirty="0" smtClean="0"/>
              <a:t>若看見口中異物，將病患的頭偏向一邊，施救者用自己的手指清除病患口中異物。</a:t>
            </a:r>
          </a:p>
          <a:p>
            <a:r>
              <a:rPr lang="zh-TW" altLang="en-US" dirty="0" smtClean="0"/>
              <a:t>若沒看見口中異物，施救者切勿以手指在病患口中亂挖，以防止造成病患的嘔吐。</a:t>
            </a:r>
            <a:endParaRPr lang="en-US" altLang="zh-TW" dirty="0" smtClean="0"/>
          </a:p>
          <a:p>
            <a:endParaRPr lang="en-US" altLang="zh-TW" dirty="0" smtClean="0"/>
          </a:p>
          <a:p>
            <a:r>
              <a:rPr lang="en-US" altLang="zh-TW" dirty="0" smtClean="0"/>
              <a:t>B</a:t>
            </a:r>
            <a:r>
              <a:rPr lang="zh-TW" altLang="en-US" dirty="0" smtClean="0"/>
              <a:t>（</a:t>
            </a:r>
            <a:r>
              <a:rPr lang="en-US" altLang="zh-TW" dirty="0" smtClean="0"/>
              <a:t>breathe</a:t>
            </a:r>
            <a:r>
              <a:rPr lang="zh-TW" altLang="en-US" dirty="0" smtClean="0"/>
              <a:t>）的步驟，此時繼續施以「壓額抬頦」，持續維持氣道通暢的姿勢。</a:t>
            </a:r>
          </a:p>
          <a:p>
            <a:r>
              <a:rPr lang="zh-TW" altLang="en-US" dirty="0" smtClean="0"/>
              <a:t>施救者以自己單側的臉部靠近被救者的口鼻，進行被救者有無自發性呼吸的評估。</a:t>
            </a:r>
          </a:p>
          <a:p>
            <a:r>
              <a:rPr lang="zh-TW" altLang="en-US" dirty="0" smtClean="0"/>
              <a:t>施救者的臉頰靠近被救者口鼻，同時進行三個 </a:t>
            </a:r>
            <a:r>
              <a:rPr lang="en-US" altLang="zh-TW" dirty="0" smtClean="0"/>
              <a:t>L</a:t>
            </a:r>
            <a:r>
              <a:rPr lang="zh-TW" altLang="en-US" dirty="0" smtClean="0"/>
              <a:t>（</a:t>
            </a:r>
            <a:r>
              <a:rPr lang="en-US" altLang="zh-TW" dirty="0" smtClean="0"/>
              <a:t>listen</a:t>
            </a:r>
            <a:r>
              <a:rPr lang="zh-TW" altLang="en-US" dirty="0" smtClean="0"/>
              <a:t>，</a:t>
            </a:r>
            <a:r>
              <a:rPr lang="en-US" altLang="zh-TW" dirty="0" smtClean="0"/>
              <a:t>look</a:t>
            </a:r>
            <a:r>
              <a:rPr lang="zh-TW" altLang="en-US" dirty="0" smtClean="0"/>
              <a:t>，</a:t>
            </a:r>
            <a:r>
              <a:rPr lang="en-US" altLang="zh-TW" dirty="0" smtClean="0"/>
              <a:t>feel</a:t>
            </a:r>
            <a:r>
              <a:rPr lang="zh-TW" altLang="en-US" dirty="0" smtClean="0"/>
              <a:t>）約計十秒鐘</a:t>
            </a:r>
            <a:r>
              <a:rPr lang="zh-TW" altLang="en-US" dirty="0" smtClean="0">
                <a:latin typeface="標楷體" panose="03000509000000000000" pitchFamily="65" charset="-120"/>
              </a:rPr>
              <a:t>，</a:t>
            </a:r>
            <a:endParaRPr lang="zh-TW" altLang="en-US" dirty="0" smtClean="0"/>
          </a:p>
          <a:p>
            <a:r>
              <a:rPr lang="zh-TW" altLang="en-US" dirty="0" smtClean="0"/>
              <a:t>也就是「聽（有無呼吸聲）」、「看（有無胸部起伏）」與「感覺（有無呼吸氣流）」。</a:t>
            </a:r>
          </a:p>
          <a:p>
            <a:r>
              <a:rPr lang="zh-TW" altLang="en-US" dirty="0" smtClean="0"/>
              <a:t>若病患有自發性呼吸的狀況，施救者將被救者擺成「復甦姿勢」，等待後續的救援。</a:t>
            </a:r>
          </a:p>
          <a:p>
            <a:r>
              <a:rPr lang="zh-TW" altLang="en-US" dirty="0" smtClean="0"/>
              <a:t>若是病患無自發性呼吸的狀況，施救者繼續對被救者進行「胸外心臟按摩」急救。</a:t>
            </a:r>
          </a:p>
          <a:p>
            <a:endParaRPr lang="en-US" altLang="zh-TW" dirty="0" smtClean="0"/>
          </a:p>
          <a:p>
            <a:r>
              <a:rPr lang="zh-TW" altLang="en-US" dirty="0" smtClean="0"/>
              <a:t>評估完成</a:t>
            </a:r>
            <a:r>
              <a:rPr lang="en-US" altLang="zh-TW" dirty="0" smtClean="0"/>
              <a:t>B</a:t>
            </a:r>
            <a:r>
              <a:rPr lang="zh-TW" altLang="en-US" dirty="0" smtClean="0"/>
              <a:t>（</a:t>
            </a:r>
            <a:r>
              <a:rPr lang="en-US" altLang="zh-TW" dirty="0" smtClean="0"/>
              <a:t>breathe</a:t>
            </a:r>
            <a:r>
              <a:rPr lang="zh-TW" altLang="en-US" dirty="0" smtClean="0"/>
              <a:t>），發現病患沒有呼吸時，即刻準備進行胸外的心臟按摩。</a:t>
            </a:r>
          </a:p>
          <a:p>
            <a:r>
              <a:rPr lang="zh-TW" altLang="en-US" dirty="0" smtClean="0"/>
              <a:t>請大家想一想，病患是否有可能會發生這種「無呼吸而有脈搏」的特別狀況呢？</a:t>
            </a:r>
          </a:p>
          <a:p>
            <a:r>
              <a:rPr lang="zh-TW" altLang="en-US" dirty="0" smtClean="0"/>
              <a:t>這種情況只會出現在類似「呼吸器依賴者」，或者「異物梗塞呼吸道」的狀況。</a:t>
            </a:r>
          </a:p>
          <a:p>
            <a:r>
              <a:rPr lang="zh-TW" altLang="en-US" dirty="0" smtClean="0"/>
              <a:t>無法呼吸數分鐘後，心臟就會缺氧而造成致命性的心率不整而終止有效率地搏動。</a:t>
            </a:r>
          </a:p>
          <a:p>
            <a:r>
              <a:rPr lang="en-US" altLang="zh-TW" dirty="0" smtClean="0"/>
              <a:t>2005</a:t>
            </a:r>
            <a:r>
              <a:rPr lang="zh-TW" altLang="en-US" dirty="0" smtClean="0"/>
              <a:t>年基本救命術民眾版建議，民眾發現病患無呼吸現象時，就應實施胸外按摩。</a:t>
            </a:r>
          </a:p>
          <a:p>
            <a:r>
              <a:rPr lang="zh-TW" altLang="en-US" dirty="0" smtClean="0"/>
              <a:t>首先是找出正確按壓位置（胸骨下半部），最簡單的尋找方式是兩乳頭的連線中點。</a:t>
            </a:r>
          </a:p>
          <a:p>
            <a:r>
              <a:rPr lang="zh-TW" altLang="en-US" dirty="0" smtClean="0"/>
              <a:t>施救者以自己的掌根貼在適宜的位置，雙手十指相扣並微翹勿貼住被救者的胸部。</a:t>
            </a:r>
          </a:p>
          <a:p>
            <a:r>
              <a:rPr lang="zh-TW" altLang="en-US" dirty="0" smtClean="0"/>
              <a:t>施救者的腕關節與被救者胸部呈垂直，肘關節固定呈直線，肩部在病患的正上方。</a:t>
            </a:r>
          </a:p>
          <a:p>
            <a:r>
              <a:rPr lang="zh-TW" altLang="en-US" dirty="0" smtClean="0"/>
              <a:t>上述的姿勢是要以施救者的雙手手臂，當作是施救者利用上半身力量傳遞的支點。</a:t>
            </a:r>
          </a:p>
          <a:p>
            <a:r>
              <a:rPr lang="zh-TW" altLang="en-US" dirty="0" smtClean="0"/>
              <a:t>施救者利用自身上半身的重量上下交互運動，以此省力方式來按壓被救者的胸部。</a:t>
            </a:r>
          </a:p>
          <a:p>
            <a:r>
              <a:rPr lang="zh-TW" altLang="en-US" dirty="0" smtClean="0"/>
              <a:t>傳遞的力量造成前胸壁下移而擠壓到心臟，導致心臟收縮，而形成有效的心輸出。</a:t>
            </a:r>
          </a:p>
          <a:p>
            <a:r>
              <a:rPr lang="zh-TW" altLang="en-US" dirty="0" smtClean="0"/>
              <a:t>正確按壓速率約是每分鐘</a:t>
            </a:r>
            <a:r>
              <a:rPr lang="en-US" altLang="zh-TW" dirty="0" smtClean="0"/>
              <a:t>100</a:t>
            </a:r>
            <a:r>
              <a:rPr lang="zh-TW" altLang="en-US" dirty="0" smtClean="0"/>
              <a:t>次，過慢速率會造成不足心輸出量，不利急救成效。</a:t>
            </a:r>
          </a:p>
          <a:p>
            <a:r>
              <a:rPr lang="zh-TW" altLang="en-US" dirty="0" smtClean="0"/>
              <a:t>過快速率會使得靜脈回流減少，導致不足的心輸出量，且容易造成施救者的疲勞。</a:t>
            </a:r>
          </a:p>
          <a:p>
            <a:r>
              <a:rPr lang="zh-TW" altLang="en-US" dirty="0" smtClean="0"/>
              <a:t>正確適宜的下壓深度才可以造成有效的心搏出量，並且對被救者較不會產生傷害。</a:t>
            </a:r>
          </a:p>
          <a:p>
            <a:r>
              <a:rPr lang="zh-TW" altLang="en-US" dirty="0" smtClean="0"/>
              <a:t>胸腔壓縮的正確深度約是</a:t>
            </a:r>
            <a:r>
              <a:rPr lang="en-US" altLang="zh-TW" dirty="0" smtClean="0"/>
              <a:t>4</a:t>
            </a:r>
            <a:r>
              <a:rPr lang="zh-TW" altLang="en-US" dirty="0" smtClean="0"/>
              <a:t>至</a:t>
            </a:r>
            <a:r>
              <a:rPr lang="en-US" altLang="zh-TW" dirty="0" smtClean="0"/>
              <a:t>5</a:t>
            </a:r>
            <a:r>
              <a:rPr lang="zh-TW" altLang="en-US" dirty="0" smtClean="0"/>
              <a:t>公分，或是被救者胸腔前後徑的</a:t>
            </a:r>
            <a:r>
              <a:rPr lang="en-US" altLang="zh-TW" dirty="0" smtClean="0"/>
              <a:t>1/2</a:t>
            </a:r>
            <a:r>
              <a:rPr lang="zh-TW" altLang="en-US" dirty="0" smtClean="0"/>
              <a:t>至</a:t>
            </a:r>
            <a:r>
              <a:rPr lang="en-US" altLang="zh-TW" dirty="0" smtClean="0"/>
              <a:t>1/3</a:t>
            </a:r>
            <a:r>
              <a:rPr lang="zh-TW" altLang="en-US" dirty="0" smtClean="0"/>
              <a:t>的深度。</a:t>
            </a:r>
          </a:p>
          <a:p>
            <a:r>
              <a:rPr lang="zh-TW" altLang="en-US" dirty="0" smtClean="0"/>
              <a:t>施救者在實施胸外心臟按壓的過程，可以用兩個音節來指導配合「壓放」的節律。</a:t>
            </a:r>
          </a:p>
          <a:p>
            <a:r>
              <a:rPr lang="zh-TW" altLang="en-US" dirty="0" smtClean="0"/>
              <a:t>所以施救者可以默唸或唸出「一下、</a:t>
            </a:r>
            <a:r>
              <a:rPr lang="en-US" altLang="zh-TW" dirty="0" smtClean="0"/>
              <a:t>.. </a:t>
            </a:r>
            <a:r>
              <a:rPr lang="zh-TW" altLang="en-US" dirty="0" smtClean="0"/>
              <a:t>十下、十一、</a:t>
            </a:r>
            <a:r>
              <a:rPr lang="en-US" altLang="zh-TW" dirty="0" smtClean="0"/>
              <a:t>.. </a:t>
            </a:r>
            <a:r>
              <a:rPr lang="zh-TW" altLang="en-US" dirty="0" smtClean="0"/>
              <a:t>九九、一百（做完兩百下）」。</a:t>
            </a:r>
          </a:p>
          <a:p>
            <a:r>
              <a:rPr lang="zh-TW" altLang="en-US" dirty="0" smtClean="0"/>
              <a:t>持續上述的姿勢與方式，進行按壓約兩分鐘（約</a:t>
            </a:r>
            <a:r>
              <a:rPr lang="en-US" altLang="zh-TW" dirty="0" smtClean="0"/>
              <a:t>200</a:t>
            </a:r>
            <a:r>
              <a:rPr lang="zh-TW" altLang="en-US" dirty="0" smtClean="0"/>
              <a:t>下）後，再進行成效的評估。</a:t>
            </a:r>
          </a:p>
          <a:p>
            <a:r>
              <a:rPr lang="zh-TW" altLang="en-US" dirty="0" smtClean="0"/>
              <a:t>進行「再次評估（成效評估）」是重新打開病患氣道（</a:t>
            </a:r>
            <a:r>
              <a:rPr lang="en-US" altLang="zh-TW" dirty="0" smtClean="0"/>
              <a:t>A</a:t>
            </a:r>
            <a:r>
              <a:rPr lang="zh-TW" altLang="en-US" dirty="0" smtClean="0"/>
              <a:t>），評估有無恢復呼吸（</a:t>
            </a:r>
            <a:r>
              <a:rPr lang="en-US" altLang="zh-TW" dirty="0" smtClean="0"/>
              <a:t>B</a:t>
            </a:r>
            <a:r>
              <a:rPr lang="zh-TW" altLang="en-US" dirty="0" smtClean="0"/>
              <a:t>）。</a:t>
            </a:r>
          </a:p>
          <a:p>
            <a:r>
              <a:rPr lang="zh-TW" altLang="en-US" dirty="0" smtClean="0"/>
              <a:t>若仍然無呼吸，則必須繼續再次進行胸外心臟按摩兩分鐘，之後再進入再次評估。</a:t>
            </a:r>
          </a:p>
          <a:p>
            <a:r>
              <a:rPr lang="zh-TW" altLang="en-US" dirty="0" smtClean="0"/>
              <a:t>若恢復呼吸，施救者協助被救者擺成「復甦姿勢」，維持氣道通暢與預防異物阻塞。</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56</a:t>
            </a:fld>
            <a:endParaRPr lang="zh-TW" altLang="en-US" dirty="0"/>
          </a:p>
        </p:txBody>
      </p:sp>
    </p:spTree>
    <p:extLst>
      <p:ext uri="{BB962C8B-B14F-4D97-AF65-F5344CB8AC3E}">
        <p14:creationId xmlns:p14="http://schemas.microsoft.com/office/powerpoint/2010/main" val="22915671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t>20160325 </a:t>
            </a:r>
            <a:r>
              <a:rPr lang="zh-TW" altLang="en-US" sz="1200"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了解基本急救術中之哈姆立克法</a:t>
            </a:r>
            <a:endParaRPr lang="en-US"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r>
              <a:rPr lang="zh-TW" altLang="en-US" dirty="0" smtClean="0"/>
              <a:t>哈姆立克法：其理論是用力擠壓被救者的腹部，直接增加被救者的腹壓，間接增加被救者胸壓。</a:t>
            </a:r>
          </a:p>
          <a:p>
            <a:r>
              <a:rPr lang="zh-TW" altLang="en-US" dirty="0" smtClean="0"/>
              <a:t>施以如此急救方式，可以有機會將位於胸腔另外空間</a:t>
            </a:r>
            <a:r>
              <a:rPr lang="en-US" altLang="zh-TW" dirty="0" smtClean="0"/>
              <a:t>—</a:t>
            </a:r>
            <a:r>
              <a:rPr lang="zh-TW" altLang="en-US" dirty="0" smtClean="0"/>
              <a:t>呼吸道內的異物擠壓出去。</a:t>
            </a:r>
          </a:p>
          <a:p>
            <a:pPr marL="228600" indent="-228600">
              <a:buFont typeface="+mj-lt"/>
              <a:buAutoNum type="arabicPeriod"/>
            </a:pPr>
            <a:r>
              <a:rPr lang="zh-TW" altLang="en-US" dirty="0" smtClean="0"/>
              <a:t>施救者站在患者背後成箭步。</a:t>
            </a:r>
          </a:p>
          <a:p>
            <a:pPr marL="228600" indent="-228600">
              <a:buFont typeface="+mj-lt"/>
              <a:buAutoNum type="arabicPeriod"/>
            </a:pPr>
            <a:r>
              <a:rPr lang="zh-TW" altLang="en-US" dirty="0" smtClean="0"/>
              <a:t>左手摸到肚臍，右手握拳，虎口向內。</a:t>
            </a:r>
          </a:p>
          <a:p>
            <a:pPr marL="228600" indent="-228600">
              <a:buFont typeface="+mj-lt"/>
              <a:buAutoNum type="arabicPeriod"/>
            </a:pPr>
            <a:r>
              <a:rPr lang="zh-TW" altLang="en-US" dirty="0" smtClean="0"/>
              <a:t>右手置於肚臍上方，左手握於右手成環抱姿勢。</a:t>
            </a:r>
          </a:p>
          <a:p>
            <a:pPr marL="228600" indent="-228600">
              <a:buFont typeface="+mj-lt"/>
              <a:buAutoNum type="arabicPeriod"/>
            </a:pPr>
            <a:r>
              <a:rPr lang="zh-TW" altLang="en-US" dirty="0" smtClean="0"/>
              <a:t>施救者向內、向後、向上擠壓。</a:t>
            </a:r>
          </a:p>
          <a:p>
            <a:pPr marL="228600" indent="-228600">
              <a:buFont typeface="+mj-lt"/>
              <a:buAutoNum type="arabicPeriod"/>
            </a:pPr>
            <a:r>
              <a:rPr lang="zh-TW" altLang="en-US" dirty="0" smtClean="0"/>
              <a:t>注意阻塞是否已解除或患者呈昏迷狀態。</a:t>
            </a:r>
          </a:p>
          <a:p>
            <a:pPr marL="228600" indent="-228600">
              <a:buFont typeface="+mj-lt"/>
              <a:buAutoNum type="arabicPeriod"/>
            </a:pPr>
            <a:r>
              <a:rPr lang="zh-TW" altLang="en-US" dirty="0" smtClean="0"/>
              <a:t>若是呈現昏迷狀態，則準備實施基本救命術。</a:t>
            </a:r>
            <a:endParaRPr lang="en-US" altLang="zh-TW" dirty="0" smtClean="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57</a:t>
            </a:fld>
            <a:endParaRPr lang="zh-TW" altLang="en-US" dirty="0"/>
          </a:p>
        </p:txBody>
      </p:sp>
    </p:spTree>
    <p:extLst>
      <p:ext uri="{BB962C8B-B14F-4D97-AF65-F5344CB8AC3E}">
        <p14:creationId xmlns:p14="http://schemas.microsoft.com/office/powerpoint/2010/main" val="42424318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t>20160325 </a:t>
            </a:r>
            <a:r>
              <a:rPr lang="zh-TW" altLang="en-US" sz="1200"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了解基本急救術中之去顫電擊術</a:t>
            </a:r>
            <a:endParaRPr lang="en-US" altLang="zh-TW" sz="1200" dirty="0" smtClean="0"/>
          </a:p>
          <a:p>
            <a:endParaRPr lang="en-US" altLang="zh-TW" dirty="0" smtClean="0"/>
          </a:p>
          <a:p>
            <a:r>
              <a:rPr lang="zh-TW" altLang="en-US" dirty="0" smtClean="0"/>
              <a:t>自動體外去顫器（</a:t>
            </a:r>
            <a:r>
              <a:rPr lang="en-US" altLang="zh-TW" dirty="0" smtClean="0"/>
              <a:t>Automatic External Defibrillation</a:t>
            </a:r>
            <a:r>
              <a:rPr lang="zh-TW" altLang="en-US" dirty="0" smtClean="0"/>
              <a:t>，</a:t>
            </a:r>
            <a:r>
              <a:rPr lang="en-US" altLang="zh-TW" dirty="0" smtClean="0"/>
              <a:t>AED</a:t>
            </a:r>
            <a:r>
              <a:rPr lang="zh-TW" altLang="en-US" dirty="0" smtClean="0"/>
              <a:t>），操作步驟簡單、安全。</a:t>
            </a:r>
          </a:p>
          <a:p>
            <a:r>
              <a:rPr lang="zh-TW" altLang="en-US" dirty="0" smtClean="0"/>
              <a:t>自動體外去顫器又被稱為「傻瓜電擊器」，其意義如同「傻瓜照相機」般簡單使用。</a:t>
            </a:r>
          </a:p>
          <a:p>
            <a:r>
              <a:rPr lang="zh-TW" altLang="en-US" dirty="0" smtClean="0"/>
              <a:t>學習者應該瞭解使用時機，操作步驟，與安全注意事項即可快速操作此急救器材。</a:t>
            </a:r>
          </a:p>
          <a:p>
            <a:r>
              <a:rPr lang="zh-TW" altLang="en-US" dirty="0" smtClean="0"/>
              <a:t>關於使用時機是：現場發現病患無意識、無呼吸狀況時，先做</a:t>
            </a:r>
            <a:r>
              <a:rPr lang="en-US" altLang="zh-TW" dirty="0" smtClean="0"/>
              <a:t>200</a:t>
            </a:r>
            <a:r>
              <a:rPr lang="zh-TW" altLang="en-US" dirty="0" smtClean="0"/>
              <a:t>次胸外按摩後，</a:t>
            </a:r>
          </a:p>
          <a:p>
            <a:r>
              <a:rPr lang="zh-TW" altLang="en-US" dirty="0" smtClean="0"/>
              <a:t>在若干狀況下可以找到「自動體外去顫器」的現場（如國際機場等），即可以使用。</a:t>
            </a:r>
          </a:p>
          <a:p>
            <a:endParaRPr lang="en-US" altLang="zh-TW" dirty="0" smtClean="0"/>
          </a:p>
          <a:p>
            <a:r>
              <a:rPr lang="zh-TW" altLang="en-US" dirty="0" smtClean="0"/>
              <a:t>在裝妥（特殊）電池，按下步驟</a:t>
            </a:r>
            <a:r>
              <a:rPr lang="en-US" altLang="zh-TW" dirty="0" smtClean="0"/>
              <a:t>1</a:t>
            </a:r>
            <a:r>
              <a:rPr lang="zh-TW" altLang="en-US" dirty="0" smtClean="0"/>
              <a:t>的開關時，就會自動出聲音（中文）提示操作。</a:t>
            </a:r>
          </a:p>
          <a:p>
            <a:r>
              <a:rPr lang="zh-TW" altLang="en-US" dirty="0" smtClean="0"/>
              <a:t>操作「自動體外去顫器」時，應該暫停接觸病患，此時病患呈現靜止狀態，勿干擾機器分析。</a:t>
            </a:r>
          </a:p>
          <a:p>
            <a:r>
              <a:rPr lang="zh-TW" altLang="en-US" dirty="0" smtClean="0"/>
              <a:t>其操作過程包括五個步驟，並依其語音指示操作：</a:t>
            </a:r>
            <a:r>
              <a:rPr lang="en-US" altLang="zh-TW" dirty="0" smtClean="0"/>
              <a:t>1.</a:t>
            </a:r>
            <a:r>
              <a:rPr lang="zh-TW" altLang="en-US" dirty="0" smtClean="0"/>
              <a:t> 開</a:t>
            </a:r>
            <a:r>
              <a:rPr lang="zh-TW" altLang="en-US" dirty="0" smtClean="0">
                <a:latin typeface="標楷體" panose="03000509000000000000" pitchFamily="65" charset="-120"/>
              </a:rPr>
              <a:t>、</a:t>
            </a:r>
            <a:r>
              <a:rPr lang="en-US" altLang="zh-TW" dirty="0" smtClean="0"/>
              <a:t>2.</a:t>
            </a:r>
            <a:r>
              <a:rPr lang="zh-TW" altLang="en-US" dirty="0" smtClean="0"/>
              <a:t> 貼</a:t>
            </a:r>
            <a:r>
              <a:rPr lang="zh-TW" altLang="en-US" dirty="0" smtClean="0">
                <a:latin typeface="標楷體" panose="03000509000000000000" pitchFamily="65" charset="-120"/>
              </a:rPr>
              <a:t>、</a:t>
            </a:r>
            <a:r>
              <a:rPr lang="en-US" altLang="zh-TW" dirty="0" smtClean="0"/>
              <a:t>3.</a:t>
            </a:r>
            <a:r>
              <a:rPr lang="zh-TW" altLang="en-US" dirty="0" smtClean="0"/>
              <a:t> 電</a:t>
            </a:r>
            <a:r>
              <a:rPr lang="zh-TW" altLang="en-US" dirty="0" smtClean="0">
                <a:latin typeface="標楷體" panose="03000509000000000000" pitchFamily="65" charset="-120"/>
              </a:rPr>
              <a:t>、</a:t>
            </a:r>
            <a:r>
              <a:rPr lang="en-US" altLang="zh-TW" dirty="0" smtClean="0"/>
              <a:t>4.</a:t>
            </a:r>
            <a:r>
              <a:rPr lang="zh-TW" altLang="en-US" dirty="0" smtClean="0"/>
              <a:t> 關</a:t>
            </a:r>
            <a:r>
              <a:rPr lang="zh-TW" altLang="en-US" dirty="0" smtClean="0">
                <a:latin typeface="標楷體" panose="03000509000000000000" pitchFamily="65" charset="-120"/>
              </a:rPr>
              <a:t>、</a:t>
            </a:r>
            <a:r>
              <a:rPr lang="en-US" altLang="zh-TW" dirty="0" smtClean="0"/>
              <a:t>5.</a:t>
            </a:r>
            <a:r>
              <a:rPr lang="zh-TW" altLang="en-US" dirty="0" smtClean="0"/>
              <a:t> 壓。</a:t>
            </a:r>
          </a:p>
          <a:p>
            <a:r>
              <a:rPr lang="zh-TW" altLang="en-US" dirty="0" smtClean="0"/>
              <a:t>步驟 </a:t>
            </a:r>
            <a:r>
              <a:rPr lang="en-US" altLang="zh-TW" dirty="0" smtClean="0"/>
              <a:t>1.</a:t>
            </a:r>
            <a:r>
              <a:rPr lang="zh-TW" altLang="en-US" dirty="0" smtClean="0"/>
              <a:t> 開：打開開關。</a:t>
            </a:r>
            <a:endParaRPr lang="en-US" altLang="zh-TW" dirty="0" smtClean="0"/>
          </a:p>
          <a:p>
            <a:r>
              <a:rPr lang="zh-TW" altLang="en-US" dirty="0" smtClean="0"/>
              <a:t>步驟 </a:t>
            </a:r>
            <a:r>
              <a:rPr lang="en-US" altLang="zh-TW" dirty="0" smtClean="0"/>
              <a:t>2.</a:t>
            </a:r>
            <a:r>
              <a:rPr lang="zh-TW" altLang="en-US" dirty="0" smtClean="0"/>
              <a:t> 貼：依照語音與貼片圖示，貼好貼片與插妥插頭。</a:t>
            </a:r>
          </a:p>
          <a:p>
            <a:r>
              <a:rPr lang="zh-TW" altLang="en-US" dirty="0" smtClean="0"/>
              <a:t>步驟 </a:t>
            </a:r>
            <a:r>
              <a:rPr lang="en-US" altLang="zh-TW" dirty="0" smtClean="0"/>
              <a:t>3.</a:t>
            </a:r>
            <a:r>
              <a:rPr lang="zh-TW" altLang="en-US" dirty="0" smtClean="0"/>
              <a:t> 電：若需電擊，機器自動充電後，施救者按電擊鈕。若不需電擊，則繼續。</a:t>
            </a:r>
          </a:p>
          <a:p>
            <a:r>
              <a:rPr lang="zh-TW" altLang="en-US" dirty="0" smtClean="0"/>
              <a:t>步驟 </a:t>
            </a:r>
            <a:r>
              <a:rPr lang="en-US" altLang="zh-TW" dirty="0" smtClean="0"/>
              <a:t>4.</a:t>
            </a:r>
            <a:r>
              <a:rPr lang="zh-TW" altLang="en-US" dirty="0" smtClean="0"/>
              <a:t> 關：關上開關。</a:t>
            </a:r>
            <a:endParaRPr lang="en-US" altLang="zh-TW" dirty="0" smtClean="0"/>
          </a:p>
          <a:p>
            <a:r>
              <a:rPr lang="zh-TW" altLang="en-US" dirty="0" smtClean="0"/>
              <a:t>步驟 </a:t>
            </a:r>
            <a:r>
              <a:rPr lang="en-US" altLang="zh-TW" dirty="0" smtClean="0"/>
              <a:t>5.</a:t>
            </a:r>
            <a:r>
              <a:rPr lang="zh-TW" altLang="en-US" dirty="0" smtClean="0"/>
              <a:t> 壓：施救者再度實施胸外按壓後，再進入步驟 </a:t>
            </a:r>
            <a:r>
              <a:rPr lang="en-US" altLang="zh-TW" dirty="0" smtClean="0"/>
              <a:t>1</a:t>
            </a:r>
            <a:r>
              <a:rPr lang="zh-TW" altLang="en-US" dirty="0" smtClean="0"/>
              <a:t>、</a:t>
            </a:r>
            <a:r>
              <a:rPr lang="en-US" altLang="zh-TW" dirty="0" smtClean="0"/>
              <a:t>2.....</a:t>
            </a:r>
            <a:r>
              <a:rPr lang="zh-TW" altLang="en-US" dirty="0" smtClean="0"/>
              <a:t>。</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58</a:t>
            </a:fld>
            <a:endParaRPr lang="zh-TW" altLang="en-US" dirty="0"/>
          </a:p>
        </p:txBody>
      </p:sp>
    </p:spTree>
    <p:extLst>
      <p:ext uri="{BB962C8B-B14F-4D97-AF65-F5344CB8AC3E}">
        <p14:creationId xmlns:p14="http://schemas.microsoft.com/office/powerpoint/2010/main" val="1007186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t>20160325 </a:t>
            </a:r>
            <a:r>
              <a:rPr lang="zh-TW" altLang="en-US" sz="1200"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了解意外處理術中關於接觸化學品之急救</a:t>
            </a:r>
            <a:endParaRPr lang="en-US"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latin typeface="Times New Roman" pitchFamily="18" charset="0"/>
              <a:cs typeface="Times New Roman" pitchFamily="18" charset="0"/>
            </a:endParaRPr>
          </a:p>
          <a:p>
            <a:r>
              <a:rPr lang="zh-TW" altLang="en-US" dirty="0" smtClean="0">
                <a:latin typeface="Times New Roman" pitchFamily="18" charset="0"/>
                <a:cs typeface="Times New Roman" pitchFamily="18" charset="0"/>
              </a:rPr>
              <a:t>關於接觸化學品之急救過程中，進行清水沖洗的時間並非絕對為</a:t>
            </a:r>
            <a:r>
              <a:rPr lang="en-US" altLang="zh-TW" dirty="0" smtClean="0">
                <a:latin typeface="Times New Roman" pitchFamily="18" charset="0"/>
                <a:cs typeface="Times New Roman" pitchFamily="18" charset="0"/>
              </a:rPr>
              <a:t>15 </a:t>
            </a:r>
            <a:r>
              <a:rPr lang="zh-TW" altLang="en-US" dirty="0" smtClean="0">
                <a:latin typeface="Times New Roman" pitchFamily="18" charset="0"/>
                <a:cs typeface="Times New Roman" pitchFamily="18" charset="0"/>
              </a:rPr>
              <a:t>至 </a:t>
            </a:r>
            <a:r>
              <a:rPr lang="en-US" altLang="zh-TW" dirty="0" smtClean="0">
                <a:latin typeface="Times New Roman" pitchFamily="18" charset="0"/>
                <a:cs typeface="Times New Roman" pitchFamily="18" charset="0"/>
              </a:rPr>
              <a:t>20 </a:t>
            </a:r>
            <a:r>
              <a:rPr lang="zh-TW" altLang="en-US" dirty="0" smtClean="0">
                <a:latin typeface="Times New Roman" pitchFamily="18" charset="0"/>
                <a:cs typeface="Times New Roman" pitchFamily="18" charset="0"/>
              </a:rPr>
              <a:t>分鐘，重點在於沖水的時間要足夠將所接觸的化學品排除，只沖一兩分鐘是絕對不足夠的。</a:t>
            </a:r>
          </a:p>
          <a:p>
            <a:r>
              <a:rPr lang="zh-TW" altLang="en-US" dirty="0" smtClean="0">
                <a:latin typeface="Times New Roman" pitchFamily="18" charset="0"/>
                <a:cs typeface="Times New Roman" pitchFamily="18" charset="0"/>
              </a:rPr>
              <a:t>若有眼睛、皮膚接觸危險物質的狀況發生，應儘快協助傷患以大量清水沖洗受污染部位。沖洗過程中應避免水壓過大傷及患部，若無法及時除污，則應先避免中毒，並儘快送醫救治。</a:t>
            </a:r>
          </a:p>
          <a:p>
            <a:endParaRPr lang="zh-TW" altLang="en-US" dirty="0" smtClean="0">
              <a:latin typeface="Times New Roman" pitchFamily="18" charset="0"/>
              <a:cs typeface="Times New Roman" pitchFamily="18" charset="0"/>
            </a:endParaRPr>
          </a:p>
          <a:p>
            <a:r>
              <a:rPr lang="zh-TW" altLang="en-US" dirty="0" smtClean="0">
                <a:latin typeface="Times New Roman" pitchFamily="18" charset="0"/>
                <a:cs typeface="Times New Roman" pitchFamily="18" charset="0"/>
              </a:rPr>
              <a:t>補充說明</a:t>
            </a:r>
            <a:r>
              <a:rPr lang="en-US" altLang="zh-TW" dirty="0" smtClean="0">
                <a:latin typeface="Times New Roman" pitchFamily="18" charset="0"/>
                <a:cs typeface="Times New Roman" pitchFamily="18" charset="0"/>
              </a:rPr>
              <a:t>:</a:t>
            </a:r>
          </a:p>
          <a:p>
            <a:r>
              <a:rPr lang="zh-TW" altLang="en-US" dirty="0" smtClean="0">
                <a:latin typeface="Times New Roman" pitchFamily="18" charset="0"/>
                <a:cs typeface="Times New Roman" pitchFamily="18" charset="0"/>
              </a:rPr>
              <a:t>如氫氟酸：</a:t>
            </a:r>
            <a:r>
              <a:rPr lang="en-US" altLang="zh-TW" dirty="0" smtClean="0">
                <a:latin typeface="Times New Roman" pitchFamily="18" charset="0"/>
                <a:cs typeface="Times New Roman" pitchFamily="18" charset="0"/>
              </a:rPr>
              <a:t>(A)</a:t>
            </a:r>
            <a:r>
              <a:rPr lang="zh-TW" altLang="en-US" dirty="0" smtClean="0">
                <a:latin typeface="Times New Roman" pitchFamily="18" charset="0"/>
                <a:cs typeface="Times New Roman" pitchFamily="18" charset="0"/>
              </a:rPr>
              <a:t>立即用清水清洗受暴露區域，並除去受污染之衣物；</a:t>
            </a:r>
            <a:r>
              <a:rPr lang="en-US" altLang="zh-TW" dirty="0" smtClean="0">
                <a:latin typeface="Times New Roman" pitchFamily="18" charset="0"/>
                <a:cs typeface="Times New Roman" pitchFamily="18" charset="0"/>
              </a:rPr>
              <a:t>(B)</a:t>
            </a:r>
            <a:r>
              <a:rPr lang="zh-TW" altLang="en-US" dirty="0" smtClean="0">
                <a:latin typeface="Times New Roman" pitchFamily="18" charset="0"/>
                <a:cs typeface="Times New Roman" pitchFamily="18" charset="0"/>
              </a:rPr>
              <a:t>在接觸區塗抹葡萄糖酸鈣軟膏</a:t>
            </a:r>
            <a:r>
              <a:rPr lang="en-US" altLang="zh-TW" dirty="0" smtClean="0">
                <a:latin typeface="Times New Roman" pitchFamily="18" charset="0"/>
                <a:cs typeface="Times New Roman" pitchFamily="18" charset="0"/>
              </a:rPr>
              <a:t>(calcium</a:t>
            </a:r>
            <a:r>
              <a:rPr lang="zh-TW" altLang="en-US" dirty="0" smtClean="0">
                <a:latin typeface="Times New Roman" pitchFamily="18" charset="0"/>
                <a:cs typeface="Times New Roman" pitchFamily="18" charset="0"/>
              </a:rPr>
              <a:t> </a:t>
            </a:r>
            <a:r>
              <a:rPr lang="en-US" altLang="zh-TW" dirty="0" smtClean="0">
                <a:latin typeface="Times New Roman" pitchFamily="18" charset="0"/>
                <a:cs typeface="Times New Roman" pitchFamily="18" charset="0"/>
              </a:rPr>
              <a:t>gluconate)</a:t>
            </a:r>
            <a:r>
              <a:rPr lang="zh-TW" altLang="en-US" dirty="0" smtClean="0">
                <a:latin typeface="Times New Roman" pitchFamily="18" charset="0"/>
                <a:cs typeface="Times New Roman" pitchFamily="18" charset="0"/>
              </a:rPr>
              <a:t>，使氟變成不溶之氟化鈣，因而減少進入體內的機會；</a:t>
            </a:r>
            <a:r>
              <a:rPr lang="en-US" altLang="zh-TW" dirty="0" smtClean="0">
                <a:latin typeface="Times New Roman" pitchFamily="18" charset="0"/>
                <a:cs typeface="Times New Roman" pitchFamily="18" charset="0"/>
              </a:rPr>
              <a:t>(C)</a:t>
            </a:r>
            <a:r>
              <a:rPr lang="zh-TW" altLang="en-US" dirty="0" smtClean="0">
                <a:latin typeface="Times New Roman" pitchFamily="18" charset="0"/>
                <a:cs typeface="Times New Roman" pitchFamily="18" charset="0"/>
              </a:rPr>
              <a:t>立即送醫。</a:t>
            </a:r>
          </a:p>
          <a:p>
            <a:endParaRPr kumimoji="1"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59</a:t>
            </a:fld>
            <a:endParaRPr lang="zh-TW" altLang="en-US" dirty="0"/>
          </a:p>
        </p:txBody>
      </p:sp>
    </p:spTree>
    <p:extLst>
      <p:ext uri="{BB962C8B-B14F-4D97-AF65-F5344CB8AC3E}">
        <p14:creationId xmlns:p14="http://schemas.microsoft.com/office/powerpoint/2010/main" val="34878217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t>20160325 </a:t>
            </a:r>
            <a:r>
              <a:rPr lang="zh-TW" altLang="en-US" sz="1200"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了解意外處理術中關於吸入、食入中毒之急救</a:t>
            </a:r>
            <a:endParaRPr lang="en-US" altLang="zh-TW" sz="1200" dirty="0" smtClean="0"/>
          </a:p>
          <a:p>
            <a:pPr>
              <a:lnSpc>
                <a:spcPct val="110000"/>
              </a:lnSpc>
              <a:spcBef>
                <a:spcPct val="10000"/>
              </a:spcBef>
              <a:spcAft>
                <a:spcPct val="10000"/>
              </a:spcAft>
            </a:pPr>
            <a:endParaRPr lang="en-US" altLang="zh-TW" dirty="0" smtClean="0">
              <a:latin typeface="Times New Roman" pitchFamily="18" charset="0"/>
              <a:cs typeface="Times New Roman" pitchFamily="18" charset="0"/>
            </a:endParaRPr>
          </a:p>
          <a:p>
            <a:pPr>
              <a:lnSpc>
                <a:spcPct val="110000"/>
              </a:lnSpc>
              <a:spcBef>
                <a:spcPct val="10000"/>
              </a:spcBef>
              <a:spcAft>
                <a:spcPct val="10000"/>
              </a:spcAft>
            </a:pPr>
            <a:r>
              <a:rPr lang="zh-TW" altLang="en-US" dirty="0" smtClean="0">
                <a:latin typeface="Times New Roman" pitchFamily="18" charset="0"/>
                <a:cs typeface="Times New Roman" pitchFamily="18" charset="0"/>
              </a:rPr>
              <a:t>中毒可能是意外事件，可能是蓄意事件，甚至謀害事件。中毒的過程是多樣化的。</a:t>
            </a:r>
          </a:p>
          <a:p>
            <a:pPr>
              <a:lnSpc>
                <a:spcPct val="110000"/>
              </a:lnSpc>
              <a:spcBef>
                <a:spcPct val="10000"/>
              </a:spcBef>
              <a:spcAft>
                <a:spcPct val="10000"/>
              </a:spcAft>
            </a:pPr>
            <a:r>
              <a:rPr lang="zh-TW" altLang="en-US" dirty="0" smtClean="0">
                <a:latin typeface="Times New Roman" pitchFamily="18" charset="0"/>
                <a:cs typeface="Times New Roman" pitchFamily="18" charset="0"/>
              </a:rPr>
              <a:t>中毒的種類也是五花八門，包括：各種的藥物、有毒物質（氣體、液體與固體）、動物螫咬傷（蛇、蟲、魚、狗、人等）、有毒植物之接觸或攝食、其他（食物中毒）。 </a:t>
            </a:r>
          </a:p>
          <a:p>
            <a:pPr>
              <a:lnSpc>
                <a:spcPct val="110000"/>
              </a:lnSpc>
              <a:spcBef>
                <a:spcPct val="10000"/>
              </a:spcBef>
              <a:spcAft>
                <a:spcPct val="10000"/>
              </a:spcAft>
            </a:pPr>
            <a:endParaRPr lang="en-US" altLang="zh-TW" dirty="0" smtClean="0">
              <a:latin typeface="Times New Roman" pitchFamily="18" charset="0"/>
              <a:cs typeface="Times New Roman" pitchFamily="18" charset="0"/>
            </a:endParaRPr>
          </a:p>
          <a:p>
            <a:pPr>
              <a:lnSpc>
                <a:spcPct val="110000"/>
              </a:lnSpc>
              <a:spcBef>
                <a:spcPct val="10000"/>
              </a:spcBef>
              <a:spcAft>
                <a:spcPct val="10000"/>
              </a:spcAft>
            </a:pPr>
            <a:r>
              <a:rPr lang="zh-TW" altLang="en-US" dirty="0" smtClean="0">
                <a:latin typeface="Times New Roman" pitchFamily="18" charset="0"/>
                <a:cs typeface="Times New Roman" pitchFamily="18" charset="0"/>
              </a:rPr>
              <a:t>對於中毒者的現場處理，有幾項原則是必須注意的，可以減少中毒者的傷害程度。</a:t>
            </a:r>
          </a:p>
          <a:p>
            <a:pPr>
              <a:lnSpc>
                <a:spcPct val="110000"/>
              </a:lnSpc>
              <a:spcBef>
                <a:spcPct val="10000"/>
              </a:spcBef>
              <a:spcAft>
                <a:spcPct val="10000"/>
              </a:spcAft>
            </a:pPr>
            <a:r>
              <a:rPr lang="zh-TW" altLang="en-US" dirty="0" smtClean="0">
                <a:latin typeface="Times New Roman" pitchFamily="18" charset="0"/>
                <a:cs typeface="Times New Roman" pitchFamily="18" charset="0"/>
              </a:rPr>
              <a:t>對於食入性中毒時，對中毒者不要任意催吐、不可嘗試酸鹼中和，也不需要催吐。</a:t>
            </a:r>
          </a:p>
          <a:p>
            <a:pPr>
              <a:lnSpc>
                <a:spcPct val="110000"/>
              </a:lnSpc>
              <a:spcBef>
                <a:spcPct val="10000"/>
              </a:spcBef>
              <a:spcAft>
                <a:spcPct val="10000"/>
              </a:spcAft>
            </a:pPr>
            <a:r>
              <a:rPr lang="zh-TW" altLang="en-US" dirty="0" smtClean="0">
                <a:latin typeface="Times New Roman" pitchFamily="18" charset="0"/>
                <a:cs typeface="Times New Roman" pitchFamily="18" charset="0"/>
              </a:rPr>
              <a:t>吸入中毒時，將患者置空氣流通處，中毒者的嘔吐物應特別處理，避免污染擴散。</a:t>
            </a:r>
          </a:p>
          <a:p>
            <a:pPr>
              <a:lnSpc>
                <a:spcPct val="110000"/>
              </a:lnSpc>
              <a:spcBef>
                <a:spcPct val="10000"/>
              </a:spcBef>
              <a:spcAft>
                <a:spcPct val="10000"/>
              </a:spcAft>
            </a:pPr>
            <a:endParaRPr lang="en-US" altLang="zh-TW" dirty="0" smtClean="0">
              <a:latin typeface="Times New Roman" pitchFamily="18" charset="0"/>
              <a:cs typeface="Times New Roman" pitchFamily="18" charset="0"/>
            </a:endParaRPr>
          </a:p>
          <a:p>
            <a:pPr>
              <a:lnSpc>
                <a:spcPct val="110000"/>
              </a:lnSpc>
              <a:spcBef>
                <a:spcPct val="10000"/>
              </a:spcBef>
              <a:spcAft>
                <a:spcPct val="10000"/>
              </a:spcAft>
            </a:pPr>
            <a:r>
              <a:rPr lang="zh-TW" altLang="en-US" dirty="0" smtClean="0">
                <a:latin typeface="Times New Roman" pitchFamily="18" charset="0"/>
                <a:cs typeface="Times New Roman" pitchFamily="18" charset="0"/>
              </a:rPr>
              <a:t>面對著中毒事件的現場，現場人員應該先注意到現場安全，避免傷害對象的增加。</a:t>
            </a:r>
          </a:p>
          <a:p>
            <a:pPr>
              <a:lnSpc>
                <a:spcPct val="110000"/>
              </a:lnSpc>
              <a:spcBef>
                <a:spcPct val="10000"/>
              </a:spcBef>
              <a:spcAft>
                <a:spcPct val="10000"/>
              </a:spcAft>
            </a:pPr>
            <a:r>
              <a:rPr lang="zh-TW" altLang="en-US" dirty="0" smtClean="0">
                <a:latin typeface="Times New Roman" pitchFamily="18" charset="0"/>
                <a:cs typeface="Times New Roman" pitchFamily="18" charset="0"/>
              </a:rPr>
              <a:t>處在第一現場時，應該先注意有毒物質的進一步危害，設法移離病患到安全地方。</a:t>
            </a:r>
          </a:p>
          <a:p>
            <a:pPr>
              <a:lnSpc>
                <a:spcPct val="110000"/>
              </a:lnSpc>
              <a:spcBef>
                <a:spcPct val="10000"/>
              </a:spcBef>
              <a:spcAft>
                <a:spcPct val="10000"/>
              </a:spcAft>
            </a:pPr>
            <a:r>
              <a:rPr lang="zh-TW" altLang="en-US" dirty="0" smtClean="0">
                <a:latin typeface="Times New Roman" pitchFamily="18" charset="0"/>
                <a:cs typeface="Times New Roman" pitchFamily="18" charset="0"/>
              </a:rPr>
              <a:t>在確認病患被移離安置於安全地區後，再繼續對病患進行除污與緊急救治的步驟。</a:t>
            </a:r>
          </a:p>
          <a:p>
            <a:pPr>
              <a:lnSpc>
                <a:spcPct val="110000"/>
              </a:lnSpc>
              <a:spcBef>
                <a:spcPct val="10000"/>
              </a:spcBef>
              <a:spcAft>
                <a:spcPct val="10000"/>
              </a:spcAft>
            </a:pPr>
            <a:r>
              <a:rPr lang="zh-TW" altLang="en-US" dirty="0" smtClean="0">
                <a:latin typeface="Times New Roman" pitchFamily="18" charset="0"/>
                <a:cs typeface="Times New Roman" pitchFamily="18" charset="0"/>
              </a:rPr>
              <a:t>包括：確定患者意識狀態、中毒的種類與名稱、中毒物質的量和時間、有無除污。</a:t>
            </a:r>
          </a:p>
          <a:p>
            <a:pPr>
              <a:lnSpc>
                <a:spcPct val="110000"/>
              </a:lnSpc>
              <a:spcBef>
                <a:spcPct val="10000"/>
              </a:spcBef>
              <a:spcAft>
                <a:spcPct val="10000"/>
              </a:spcAft>
            </a:pPr>
            <a:r>
              <a:rPr lang="zh-TW" altLang="en-US" dirty="0" smtClean="0">
                <a:latin typeface="Times New Roman" pitchFamily="18" charset="0"/>
                <a:cs typeface="Times New Roman" pitchFamily="18" charset="0"/>
              </a:rPr>
              <a:t>現場緊急處理後，將病患運送到醫院接受治療，注意病患的有毒污染物或嘔吐物。</a:t>
            </a:r>
          </a:p>
          <a:p>
            <a:pPr>
              <a:lnSpc>
                <a:spcPct val="110000"/>
              </a:lnSpc>
              <a:spcBef>
                <a:spcPct val="10000"/>
              </a:spcBef>
              <a:spcAft>
                <a:spcPct val="10000"/>
              </a:spcAft>
            </a:pPr>
            <a:r>
              <a:rPr lang="zh-TW" altLang="en-US" dirty="0" smtClean="0">
                <a:latin typeface="Times New Roman" pitchFamily="18" charset="0"/>
                <a:cs typeface="Times New Roman" pitchFamily="18" charset="0"/>
              </a:rPr>
              <a:t>注意運送過程中的安全，注意通風與事後車輛清理，並應避免急診的第二度污染。</a:t>
            </a:r>
          </a:p>
          <a:p>
            <a:pPr>
              <a:lnSpc>
                <a:spcPct val="110000"/>
              </a:lnSpc>
              <a:spcBef>
                <a:spcPct val="10000"/>
              </a:spcBef>
              <a:spcAft>
                <a:spcPct val="10000"/>
              </a:spcAft>
            </a:pPr>
            <a:endParaRPr lang="en-US" altLang="zh-TW" dirty="0" smtClean="0">
              <a:latin typeface="Times New Roman" pitchFamily="18" charset="0"/>
              <a:cs typeface="Times New Roman" pitchFamily="18" charset="0"/>
            </a:endParaRPr>
          </a:p>
          <a:p>
            <a:pPr>
              <a:lnSpc>
                <a:spcPct val="110000"/>
              </a:lnSpc>
              <a:spcBef>
                <a:spcPct val="10000"/>
              </a:spcBef>
              <a:spcAft>
                <a:spcPct val="10000"/>
              </a:spcAft>
            </a:pPr>
            <a:r>
              <a:rPr lang="zh-TW" altLang="en-US" dirty="0" smtClean="0">
                <a:latin typeface="Times New Roman" pitchFamily="18" charset="0"/>
                <a:cs typeface="Times New Roman" pitchFamily="18" charset="0"/>
              </a:rPr>
              <a:t>除熟悉物質安全資料表且受過專業急救訓練外，不建議對食入中毒的患者進行催吐。</a:t>
            </a:r>
          </a:p>
          <a:p>
            <a:pPr>
              <a:lnSpc>
                <a:spcPct val="110000"/>
              </a:lnSpc>
              <a:spcBef>
                <a:spcPct val="10000"/>
              </a:spcBef>
              <a:spcAft>
                <a:spcPct val="10000"/>
              </a:spcAft>
            </a:pPr>
            <a:r>
              <a:rPr lang="zh-TW" altLang="en-US" dirty="0" smtClean="0">
                <a:latin typeface="Times New Roman" pitchFamily="18" charset="0"/>
                <a:cs typeface="Times New Roman" pitchFamily="18" charset="0"/>
              </a:rPr>
              <a:t>參閱物質安全資料表的急救資料，進行適當的現場急救措施：是否可以催吐、是否有合適的解毒劑可使用、其他注意事項。</a:t>
            </a:r>
          </a:p>
          <a:p>
            <a:pPr>
              <a:lnSpc>
                <a:spcPct val="90000"/>
              </a:lnSpc>
            </a:pPr>
            <a:endParaRPr lang="en-US" altLang="zh-TW" dirty="0" smtClean="0">
              <a:latin typeface="Times New Roman" pitchFamily="18" charset="0"/>
              <a:cs typeface="Times New Roman" pitchFamily="18" charset="0"/>
            </a:endParaRPr>
          </a:p>
          <a:p>
            <a:pPr>
              <a:lnSpc>
                <a:spcPct val="90000"/>
              </a:lnSpc>
            </a:pPr>
            <a:r>
              <a:rPr lang="zh-TW" altLang="en-US" dirty="0" smtClean="0">
                <a:latin typeface="Times New Roman" pitchFamily="18" charset="0"/>
                <a:cs typeface="Times New Roman" pitchFamily="18" charset="0"/>
              </a:rPr>
              <a:t>代表性毒化物中毒之現場急救：</a:t>
            </a:r>
          </a:p>
          <a:p>
            <a:pPr>
              <a:lnSpc>
                <a:spcPct val="90000"/>
              </a:lnSpc>
            </a:pPr>
            <a:r>
              <a:rPr lang="en-US" altLang="zh-TW" dirty="0" smtClean="0">
                <a:latin typeface="Times New Roman" pitchFamily="18" charset="0"/>
                <a:cs typeface="Times New Roman" pitchFamily="18" charset="0"/>
              </a:rPr>
              <a:t>1.</a:t>
            </a:r>
            <a:r>
              <a:rPr lang="zh-TW" altLang="en-US" dirty="0" smtClean="0">
                <a:latin typeface="Times New Roman" pitchFamily="18" charset="0"/>
                <a:cs typeface="Times New Roman" pitchFamily="18" charset="0"/>
              </a:rPr>
              <a:t> 腐蝕性之酸：</a:t>
            </a:r>
            <a:r>
              <a:rPr lang="en-US" altLang="zh-TW" dirty="0" smtClean="0">
                <a:latin typeface="Times New Roman" pitchFamily="18" charset="0"/>
                <a:cs typeface="Times New Roman" pitchFamily="18" charset="0"/>
              </a:rPr>
              <a:t>(A)</a:t>
            </a:r>
            <a:r>
              <a:rPr lang="zh-TW" altLang="en-US" dirty="0" smtClean="0">
                <a:latin typeface="Times New Roman" pitchFamily="18" charset="0"/>
                <a:cs typeface="Times New Roman" pitchFamily="18" charset="0"/>
              </a:rPr>
              <a:t>脫去污染衣物，以清水沖洗污染區域；</a:t>
            </a:r>
            <a:r>
              <a:rPr lang="en-US" altLang="zh-TW" dirty="0" smtClean="0">
                <a:latin typeface="Times New Roman" pitchFamily="18" charset="0"/>
                <a:cs typeface="Times New Roman" pitchFamily="18" charset="0"/>
              </a:rPr>
              <a:t>(B)</a:t>
            </a:r>
            <a:r>
              <a:rPr lang="zh-TW" altLang="en-US" dirty="0" smtClean="0">
                <a:latin typeface="Times New Roman" pitchFamily="18" charset="0"/>
                <a:cs typeface="Times New Roman" pitchFamily="18" charset="0"/>
              </a:rPr>
              <a:t>如食入，不可催吐及洗胃；給患者飲水，但不可使用中和劑；</a:t>
            </a:r>
            <a:r>
              <a:rPr lang="en-US" altLang="zh-TW" dirty="0" smtClean="0">
                <a:latin typeface="Times New Roman" pitchFamily="18" charset="0"/>
                <a:cs typeface="Times New Roman" pitchFamily="18" charset="0"/>
              </a:rPr>
              <a:t>(C)</a:t>
            </a:r>
            <a:r>
              <a:rPr lang="zh-TW" altLang="en-US" dirty="0" smtClean="0">
                <a:latin typeface="Times New Roman" pitchFamily="18" charset="0"/>
                <a:cs typeface="Times New Roman" pitchFamily="18" charset="0"/>
              </a:rPr>
              <a:t>立即送醫。</a:t>
            </a:r>
          </a:p>
          <a:p>
            <a:pPr>
              <a:lnSpc>
                <a:spcPct val="90000"/>
              </a:lnSpc>
            </a:pPr>
            <a:r>
              <a:rPr lang="en-US" altLang="zh-TW" dirty="0" smtClean="0">
                <a:latin typeface="Times New Roman" pitchFamily="18" charset="0"/>
                <a:cs typeface="Times New Roman" pitchFamily="18" charset="0"/>
              </a:rPr>
              <a:t>2.</a:t>
            </a:r>
            <a:r>
              <a:rPr lang="zh-TW" altLang="en-US" dirty="0" smtClean="0">
                <a:latin typeface="Times New Roman" pitchFamily="18" charset="0"/>
                <a:cs typeface="Times New Roman" pitchFamily="18" charset="0"/>
              </a:rPr>
              <a:t> 腐蝕性之鹼：</a:t>
            </a:r>
            <a:r>
              <a:rPr lang="en-US" altLang="zh-TW" dirty="0" smtClean="0">
                <a:latin typeface="Times New Roman" pitchFamily="18" charset="0"/>
                <a:cs typeface="Times New Roman" pitchFamily="18" charset="0"/>
              </a:rPr>
              <a:t>(A)</a:t>
            </a:r>
            <a:r>
              <a:rPr lang="zh-TW" altLang="en-US" dirty="0" smtClean="0">
                <a:latin typeface="Times New Roman" pitchFamily="18" charset="0"/>
                <a:cs typeface="Times New Roman" pitchFamily="18" charset="0"/>
              </a:rPr>
              <a:t>脫去污染衣物，以清水沖洗污染區域；</a:t>
            </a:r>
            <a:r>
              <a:rPr lang="en-US" altLang="zh-TW" dirty="0" smtClean="0">
                <a:latin typeface="Times New Roman" pitchFamily="18" charset="0"/>
                <a:cs typeface="Times New Roman" pitchFamily="18" charset="0"/>
              </a:rPr>
              <a:t>(B)</a:t>
            </a:r>
            <a:r>
              <a:rPr lang="zh-TW" altLang="en-US" dirty="0" smtClean="0">
                <a:latin typeface="Times New Roman" pitchFamily="18" charset="0"/>
                <a:cs typeface="Times New Roman" pitchFamily="18" charset="0"/>
              </a:rPr>
              <a:t>用水漱口</a:t>
            </a:r>
            <a:r>
              <a:rPr lang="en-US" altLang="zh-TW"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如經口食入</a:t>
            </a:r>
            <a:r>
              <a:rPr lang="en-US" altLang="zh-TW"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，減少黏膜刺激；</a:t>
            </a:r>
            <a:r>
              <a:rPr lang="en-US" altLang="zh-TW" dirty="0" smtClean="0">
                <a:latin typeface="Times New Roman" pitchFamily="18" charset="0"/>
                <a:cs typeface="Times New Roman" pitchFamily="18" charset="0"/>
              </a:rPr>
              <a:t>(C)</a:t>
            </a:r>
            <a:r>
              <a:rPr lang="zh-TW" altLang="en-US" dirty="0" smtClean="0">
                <a:latin typeface="Times New Roman" pitchFamily="18" charset="0"/>
                <a:cs typeface="Times New Roman" pitchFamily="18" charset="0"/>
              </a:rPr>
              <a:t>不可催吐、洗胃及用酸中和；</a:t>
            </a:r>
            <a:r>
              <a:rPr lang="en-US" altLang="zh-TW" dirty="0" smtClean="0">
                <a:latin typeface="Times New Roman" pitchFamily="18" charset="0"/>
                <a:cs typeface="Times New Roman" pitchFamily="18" charset="0"/>
              </a:rPr>
              <a:t>(D)</a:t>
            </a:r>
            <a:r>
              <a:rPr lang="zh-TW" altLang="en-US" dirty="0" smtClean="0">
                <a:latin typeface="Times New Roman" pitchFamily="18" charset="0"/>
                <a:cs typeface="Times New Roman" pitchFamily="18" charset="0"/>
              </a:rPr>
              <a:t>立即送醫。</a:t>
            </a:r>
          </a:p>
          <a:p>
            <a:pPr>
              <a:lnSpc>
                <a:spcPct val="90000"/>
              </a:lnSpc>
            </a:pPr>
            <a:r>
              <a:rPr lang="en-US" altLang="zh-TW" dirty="0" smtClean="0">
                <a:latin typeface="Times New Roman" pitchFamily="18" charset="0"/>
                <a:cs typeface="Times New Roman" pitchFamily="18" charset="0"/>
              </a:rPr>
              <a:t>3.</a:t>
            </a:r>
            <a:r>
              <a:rPr lang="zh-TW" altLang="en-US" dirty="0" smtClean="0">
                <a:latin typeface="Times New Roman" pitchFamily="18" charset="0"/>
                <a:cs typeface="Times New Roman" pitchFamily="18" charset="0"/>
              </a:rPr>
              <a:t> 四氯化碳：</a:t>
            </a:r>
            <a:r>
              <a:rPr lang="en-US" altLang="zh-TW" dirty="0" smtClean="0">
                <a:latin typeface="Times New Roman" pitchFamily="18" charset="0"/>
                <a:cs typeface="Times New Roman" pitchFamily="18" charset="0"/>
              </a:rPr>
              <a:t>(A)</a:t>
            </a:r>
            <a:r>
              <a:rPr lang="zh-TW" altLang="en-US" dirty="0" smtClean="0">
                <a:latin typeface="Times New Roman" pitchFamily="18" charset="0"/>
                <a:cs typeface="Times New Roman" pitchFamily="18" charset="0"/>
              </a:rPr>
              <a:t>除去受污染衣物，以水、肥皂清洗受污染區；</a:t>
            </a:r>
            <a:r>
              <a:rPr lang="en-US" altLang="zh-TW" dirty="0" smtClean="0">
                <a:latin typeface="Times New Roman" pitchFamily="18" charset="0"/>
                <a:cs typeface="Times New Roman" pitchFamily="18" charset="0"/>
              </a:rPr>
              <a:t>(B)</a:t>
            </a:r>
            <a:r>
              <a:rPr lang="zh-TW" altLang="en-US" dirty="0" smtClean="0">
                <a:latin typeface="Times New Roman" pitchFamily="18" charset="0"/>
                <a:cs typeface="Times New Roman" pitchFamily="18" charset="0"/>
              </a:rPr>
              <a:t>如吞入且病人清醒，則催吐。</a:t>
            </a:r>
          </a:p>
          <a:p>
            <a:pPr>
              <a:lnSpc>
                <a:spcPct val="90000"/>
              </a:lnSpc>
            </a:pPr>
            <a:r>
              <a:rPr lang="en-US" altLang="zh-TW" dirty="0" smtClean="0">
                <a:latin typeface="Times New Roman" pitchFamily="18" charset="0"/>
                <a:cs typeface="Times New Roman" pitchFamily="18" charset="0"/>
              </a:rPr>
              <a:t>4.</a:t>
            </a:r>
            <a:r>
              <a:rPr lang="zh-TW" altLang="en-US" dirty="0" smtClean="0">
                <a:latin typeface="Times New Roman" pitchFamily="18" charset="0"/>
                <a:cs typeface="Times New Roman" pitchFamily="18" charset="0"/>
              </a:rPr>
              <a:t> 甲醇：</a:t>
            </a:r>
            <a:r>
              <a:rPr lang="en-US" altLang="zh-TW" dirty="0" smtClean="0">
                <a:latin typeface="Times New Roman" pitchFamily="18" charset="0"/>
                <a:cs typeface="Times New Roman" pitchFamily="18" charset="0"/>
              </a:rPr>
              <a:t>(A)</a:t>
            </a:r>
            <a:r>
              <a:rPr lang="zh-TW" altLang="en-US" dirty="0" smtClean="0">
                <a:latin typeface="Times New Roman" pitchFamily="18" charset="0"/>
                <a:cs typeface="Times New Roman" pitchFamily="18" charset="0"/>
              </a:rPr>
              <a:t>如在口服暴露</a:t>
            </a:r>
            <a:r>
              <a:rPr lang="en-US" altLang="zh-TW" dirty="0" smtClean="0">
                <a:latin typeface="Times New Roman" pitchFamily="18" charset="0"/>
                <a:cs typeface="Times New Roman" pitchFamily="18" charset="0"/>
              </a:rPr>
              <a:t>2</a:t>
            </a:r>
            <a:r>
              <a:rPr lang="zh-TW" altLang="en-US" dirty="0" smtClean="0">
                <a:latin typeface="Times New Roman" pitchFamily="18" charset="0"/>
                <a:cs typeface="Times New Roman" pitchFamily="18" charset="0"/>
              </a:rPr>
              <a:t>小時內，且病人清醒，則催吐；</a:t>
            </a:r>
            <a:r>
              <a:rPr lang="en-US" altLang="zh-TW" dirty="0" smtClean="0">
                <a:latin typeface="Times New Roman" pitchFamily="18" charset="0"/>
                <a:cs typeface="Times New Roman" pitchFamily="18" charset="0"/>
              </a:rPr>
              <a:t>(B)</a:t>
            </a:r>
            <a:r>
              <a:rPr lang="zh-TW" altLang="en-US" dirty="0" smtClean="0">
                <a:latin typeface="Times New Roman" pitchFamily="18" charset="0"/>
                <a:cs typeface="Times New Roman" pitchFamily="18" charset="0"/>
              </a:rPr>
              <a:t>立即送醫。</a:t>
            </a:r>
          </a:p>
          <a:p>
            <a:pPr>
              <a:lnSpc>
                <a:spcPct val="90000"/>
              </a:lnSpc>
            </a:pPr>
            <a:r>
              <a:rPr lang="en-US" altLang="zh-TW" dirty="0" smtClean="0">
                <a:latin typeface="Times New Roman" pitchFamily="18" charset="0"/>
                <a:cs typeface="Times New Roman" pitchFamily="18" charset="0"/>
              </a:rPr>
              <a:t>5.</a:t>
            </a:r>
            <a:r>
              <a:rPr lang="zh-TW" altLang="en-US" dirty="0" smtClean="0">
                <a:latin typeface="Times New Roman" pitchFamily="18" charset="0"/>
                <a:cs typeface="Times New Roman" pitchFamily="18" charset="0"/>
              </a:rPr>
              <a:t> 石油製劑及環狀碳氫化合物：</a:t>
            </a:r>
            <a:r>
              <a:rPr lang="en-US" altLang="zh-TW" dirty="0" smtClean="0">
                <a:latin typeface="Times New Roman" pitchFamily="18" charset="0"/>
                <a:cs typeface="Times New Roman" pitchFamily="18" charset="0"/>
              </a:rPr>
              <a:t>(A)</a:t>
            </a:r>
            <a:r>
              <a:rPr lang="zh-TW" altLang="en-US" dirty="0" smtClean="0">
                <a:latin typeface="Times New Roman" pitchFamily="18" charset="0"/>
                <a:cs typeface="Times New Roman" pitchFamily="18" charset="0"/>
              </a:rPr>
              <a:t>除去污染衣物，以水及肥皂清洗受污染之皮膚；</a:t>
            </a:r>
            <a:r>
              <a:rPr lang="en-US" altLang="zh-TW" dirty="0" smtClean="0">
                <a:latin typeface="Times New Roman" pitchFamily="18" charset="0"/>
                <a:cs typeface="Times New Roman" pitchFamily="18" charset="0"/>
              </a:rPr>
              <a:t>(B)</a:t>
            </a:r>
            <a:r>
              <a:rPr lang="zh-TW" altLang="en-US" dirty="0" smtClean="0">
                <a:latin typeface="Times New Roman" pitchFamily="18" charset="0"/>
                <a:cs typeface="Times New Roman" pitchFamily="18" charset="0"/>
              </a:rPr>
              <a:t>立即送醫。</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60</a:t>
            </a:fld>
            <a:endParaRPr lang="zh-TW" altLang="en-US" dirty="0"/>
          </a:p>
        </p:txBody>
      </p:sp>
    </p:spTree>
    <p:extLst>
      <p:ext uri="{BB962C8B-B14F-4D97-AF65-F5344CB8AC3E}">
        <p14:creationId xmlns:p14="http://schemas.microsoft.com/office/powerpoint/2010/main" val="28669164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t>20160325 </a:t>
            </a:r>
            <a:r>
              <a:rPr lang="zh-TW" altLang="en-US" sz="1200"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了解意外處理術中關於燒燙灼傷之急救</a:t>
            </a:r>
            <a:endParaRPr lang="en-US" altLang="zh-TW" sz="1200" dirty="0" smtClean="0"/>
          </a:p>
          <a:p>
            <a:endParaRPr lang="en-US" altLang="zh-TW" b="0" dirty="0" smtClean="0"/>
          </a:p>
          <a:p>
            <a:r>
              <a:rPr lang="zh-TW" altLang="en-US" b="0" dirty="0" smtClean="0"/>
              <a:t>意外事件除了會引起所謂的創傷以外，環境狀況也有可能會引致人體的健康效應。</a:t>
            </a:r>
          </a:p>
          <a:p>
            <a:r>
              <a:rPr lang="zh-TW" altLang="en-US" b="0" dirty="0" smtClean="0"/>
              <a:t>在常見的環境急症所造成的傷害，現場第一時間的適宜處理可以減緩傷害的進行。</a:t>
            </a:r>
          </a:p>
          <a:p>
            <a:r>
              <a:rPr lang="zh-TW" altLang="en-US" b="0" dirty="0" smtClean="0"/>
              <a:t>在暴露於非自然環境所產生的高能量時，能量造成皮膚的傷害，就是所謂的燒傷。</a:t>
            </a:r>
          </a:p>
          <a:p>
            <a:r>
              <a:rPr lang="zh-TW" altLang="en-US" b="0" dirty="0" smtClean="0"/>
              <a:t>這類高能量的產生方式不同，其所造成傷害持續的時間與傷害的組織會有所差異。</a:t>
            </a:r>
          </a:p>
          <a:p>
            <a:r>
              <a:rPr lang="zh-TW" altLang="en-US" b="0" dirty="0" smtClean="0"/>
              <a:t>高能量的產生方式包括：熱燒傷、化學燒傷、電燒傷、吸入性傷害與其他燒灼傷。</a:t>
            </a:r>
          </a:p>
          <a:p>
            <a:r>
              <a:rPr lang="zh-TW" altLang="en-US" b="0" dirty="0" smtClean="0"/>
              <a:t>除了上述各種高能量的產生方式不同之外，高能量以不一樣的傳遞方式也是重點。</a:t>
            </a:r>
          </a:p>
          <a:p>
            <a:r>
              <a:rPr lang="zh-TW" altLang="en-US" b="0" dirty="0" smtClean="0"/>
              <a:t>高能量的傳遞方式可以分成：火燄灼傷、熱液燙傷、熱物接觸性燒傷與爆炸燒傷。</a:t>
            </a:r>
          </a:p>
          <a:p>
            <a:endParaRPr lang="en-US" altLang="zh-TW" b="0" dirty="0" smtClean="0"/>
          </a:p>
          <a:p>
            <a:r>
              <a:rPr lang="en-US" altLang="zh-TW" b="0" dirty="0" smtClean="0"/>
              <a:t>1.</a:t>
            </a:r>
            <a:r>
              <a:rPr lang="zh-TW" altLang="en-US" b="0" dirty="0" smtClean="0"/>
              <a:t> 沖洗時間</a:t>
            </a:r>
            <a:r>
              <a:rPr lang="en-US" altLang="zh-TW" b="0" dirty="0" smtClean="0"/>
              <a:t>30</a:t>
            </a:r>
            <a:r>
              <a:rPr lang="zh-TW" altLang="en-US" b="0" dirty="0" smtClean="0"/>
              <a:t>分鐘並非絕對，重點在於時間要長到將患部的熱量帶走，只沖水一兩分鐘是絕對不夠的。</a:t>
            </a:r>
            <a:endParaRPr lang="en-US" altLang="zh-TW" b="0" dirty="0" smtClean="0"/>
          </a:p>
          <a:p>
            <a:r>
              <a:rPr lang="en-US" altLang="zh-TW" b="0" dirty="0" smtClean="0"/>
              <a:t>2.</a:t>
            </a:r>
            <a:r>
              <a:rPr lang="zh-TW" altLang="en-US" b="0" dirty="0" smtClean="0"/>
              <a:t> 平日要確定燒燙傷時是否有冷水可沖，台灣夏日午後水龍頭都是溫熱水，效果不佳。存在燒燙傷風險的實驗室在這種狀況下，應另外準備冷水，例如準備冰塊，利用泡冰水的方式降溫。</a:t>
            </a:r>
            <a:endParaRPr lang="en-US" altLang="zh-TW" b="0" dirty="0" smtClean="0"/>
          </a:p>
          <a:p>
            <a:endParaRPr lang="en-US" altLang="zh-TW" b="0" dirty="0" smtClean="0"/>
          </a:p>
          <a:p>
            <a:r>
              <a:rPr lang="zh-TW" altLang="en-US" b="0" dirty="0" smtClean="0"/>
              <a:t>現場燒傷的立即處理原則，其五大處理步驟的次序是：「沖、脫、泡、蓋、送」。</a:t>
            </a:r>
          </a:p>
          <a:p>
            <a:r>
              <a:rPr lang="zh-TW" altLang="en-US" b="0" dirty="0" smtClean="0"/>
              <a:t>沖時間要足夠，脫時候要小心，泡體溫要注意，蓋傷口要乾淨，送醫院要完善。</a:t>
            </a:r>
          </a:p>
          <a:p>
            <a:endParaRPr lang="zh-TW" altLang="en-US" b="0" dirty="0" smtClean="0"/>
          </a:p>
          <a:p>
            <a:r>
              <a:rPr lang="zh-TW" altLang="en-US" b="0" dirty="0" smtClean="0"/>
              <a:t>沖：迅速以流動的水沖洗</a:t>
            </a:r>
            <a:r>
              <a:rPr lang="en-US" altLang="zh-TW" b="0" dirty="0" smtClean="0"/>
              <a:t>15–30</a:t>
            </a:r>
            <a:r>
              <a:rPr lang="zh-TW" altLang="en-US" b="0" dirty="0" smtClean="0"/>
              <a:t>分鐘，或將受傷部位浸泡於冷水。</a:t>
            </a:r>
          </a:p>
          <a:p>
            <a:r>
              <a:rPr lang="zh-TW" altLang="en-US" b="0" dirty="0" smtClean="0"/>
              <a:t>脫：在水中小心除去衣物，暫時保留黏住的部份。避免將水泡弄破。</a:t>
            </a:r>
          </a:p>
          <a:p>
            <a:r>
              <a:rPr lang="zh-TW" altLang="en-US" b="0" dirty="0" smtClean="0"/>
              <a:t>泡：繼續浸泡於冷水中</a:t>
            </a:r>
            <a:r>
              <a:rPr lang="en-US" altLang="zh-TW" b="0" dirty="0" smtClean="0"/>
              <a:t>15-30</a:t>
            </a:r>
            <a:r>
              <a:rPr lang="zh-TW" altLang="en-US" b="0" dirty="0" smtClean="0"/>
              <a:t>分鐘。但燙傷面積廣大或年齡較小患者，則不必浸泡過久，以免體溫下降過度，或延誤治療時機。</a:t>
            </a:r>
          </a:p>
          <a:p>
            <a:r>
              <a:rPr lang="zh-TW" altLang="en-US" b="0" dirty="0" smtClean="0"/>
              <a:t>蓋：用清潔乾淨的布單，紗布覆蓋。勿任意塗上外用藥或偏方，無助於傷口的復原，容易引起傷口感染，及影響判斷和處理。</a:t>
            </a:r>
          </a:p>
          <a:p>
            <a:r>
              <a:rPr lang="zh-TW" altLang="en-US" b="0" dirty="0" smtClean="0"/>
              <a:t>送：除極小之燙傷可以自理外，最好送往醫院做進一步的處理。若傷勢較大，則最好轉送到設置有燙傷中心的醫院治療。</a:t>
            </a:r>
          </a:p>
          <a:p>
            <a:endParaRPr lang="en-US" altLang="zh-TW" b="0" dirty="0" smtClean="0"/>
          </a:p>
          <a:p>
            <a:r>
              <a:rPr lang="zh-TW" altLang="en-US" b="0" dirty="0" smtClean="0"/>
              <a:t>化學燒灼的傷害中，因為酸鹼中和後所產生釋放的化學性高能量，導致皮膚受傷。</a:t>
            </a:r>
          </a:p>
          <a:p>
            <a:r>
              <a:rPr lang="zh-TW" altLang="en-US" b="0" dirty="0" smtClean="0"/>
              <a:t>化學性燒傷的定義：強酸、強鹼或其它腐蝕性的化學物質所造成的皮膚損傷破壞。</a:t>
            </a:r>
          </a:p>
          <a:p>
            <a:r>
              <a:rPr lang="zh-TW" altLang="en-US" b="0" dirty="0" smtClean="0"/>
              <a:t>化學灼傷的現場處理是立即去除有害物質，方法是以大量清水沖洗</a:t>
            </a:r>
            <a:r>
              <a:rPr lang="en-US" altLang="zh-TW" b="0" dirty="0" smtClean="0"/>
              <a:t>20</a:t>
            </a:r>
            <a:r>
              <a:rPr lang="zh-TW" altLang="en-US" b="0" dirty="0" smtClean="0"/>
              <a:t>至</a:t>
            </a:r>
            <a:r>
              <a:rPr lang="en-US" altLang="zh-TW" b="0" dirty="0" smtClean="0"/>
              <a:t>30</a:t>
            </a:r>
            <a:r>
              <a:rPr lang="zh-TW" altLang="en-US" b="0" dirty="0" smtClean="0"/>
              <a:t>分鐘。</a:t>
            </a:r>
          </a:p>
          <a:p>
            <a:r>
              <a:rPr lang="zh-TW" altLang="en-US" b="0" dirty="0" smtClean="0"/>
              <a:t>脫去沾有化學物質的衣物，以減少繼續的危害暴露，持續沖洗到疼痛消失十分鐘。</a:t>
            </a:r>
          </a:p>
          <a:p>
            <a:endParaRPr lang="zh-TW" altLang="en-US" b="0"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61</a:t>
            </a:fld>
            <a:endParaRPr lang="zh-TW" altLang="en-US" dirty="0"/>
          </a:p>
        </p:txBody>
      </p:sp>
    </p:spTree>
    <p:extLst>
      <p:ext uri="{BB962C8B-B14F-4D97-AF65-F5344CB8AC3E}">
        <p14:creationId xmlns:p14="http://schemas.microsoft.com/office/powerpoint/2010/main" val="4065788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r>
              <a:rPr lang="zh-TW" altLang="en-US" dirty="0" smtClean="0"/>
              <a:t>了解</a:t>
            </a:r>
            <a:r>
              <a:rPr lang="zh-TW" altLang="en-US" sz="1200" dirty="0" smtClean="0"/>
              <a:t>噪音暴露對人體的健康危害</a:t>
            </a:r>
            <a:endParaRPr lang="en-US" altLang="zh-TW" dirty="0" smtClean="0">
              <a:latin typeface="Times New Roman" panose="02020603050405020304" pitchFamily="18" charset="0"/>
              <a:cs typeface="Times New Roman" panose="02020603050405020304" pitchFamily="18" charset="0"/>
            </a:endParaRPr>
          </a:p>
          <a:p>
            <a:endParaRPr lang="en-US" altLang="zh-TW" dirty="0" smtClean="0">
              <a:latin typeface="Times New Roman" panose="02020603050405020304" pitchFamily="18" charset="0"/>
              <a:cs typeface="Times New Roman" panose="02020603050405020304" pitchFamily="18" charset="0"/>
            </a:endParaRPr>
          </a:p>
          <a:p>
            <a:r>
              <a:rPr lang="zh-TW" altLang="en-US" dirty="0" smtClean="0">
                <a:latin typeface="Times New Roman" panose="02020603050405020304" pitchFamily="18" charset="0"/>
                <a:cs typeface="Times New Roman" panose="02020603050405020304" pitchFamily="18" charset="0"/>
              </a:rPr>
              <a:t>感音性聽力損失係指長期暴露於高噪音環境，造成聽力損失。</a:t>
            </a:r>
          </a:p>
          <a:p>
            <a:r>
              <a:rPr lang="zh-TW" altLang="en-US" dirty="0" smtClean="0">
                <a:latin typeface="Times New Roman" panose="02020603050405020304" pitchFamily="18" charset="0"/>
                <a:cs typeface="Times New Roman" panose="02020603050405020304" pitchFamily="18" charset="0"/>
              </a:rPr>
              <a:t>傳音性聽力損失係指因外力或疾病造成耳朵組織受損， 致使聲音無法傳遞，如跳水鼓膜破裂或中耳炎引起三小聽骨損傷等。</a:t>
            </a:r>
          </a:p>
          <a:p>
            <a:r>
              <a:rPr lang="en-US" altLang="zh-TW" dirty="0" smtClean="0">
                <a:latin typeface="Times New Roman" panose="02020603050405020304" pitchFamily="18" charset="0"/>
                <a:cs typeface="Times New Roman" panose="02020603050405020304" pitchFamily="18" charset="0"/>
              </a:rPr>
              <a:t>1. </a:t>
            </a:r>
            <a:r>
              <a:rPr lang="zh-TW" altLang="en-US" dirty="0" smtClean="0">
                <a:latin typeface="Times New Roman" panose="02020603050405020304" pitchFamily="18" charset="0"/>
                <a:cs typeface="Times New Roman" panose="02020603050405020304" pitchFamily="18" charset="0"/>
              </a:rPr>
              <a:t>暫時性聽力損失係指當聽力損失在離開環境噪音一段時間後可以恢復者。</a:t>
            </a:r>
          </a:p>
          <a:p>
            <a:r>
              <a:rPr lang="en-US" altLang="zh-TW" dirty="0" smtClean="0">
                <a:latin typeface="Times New Roman" panose="02020603050405020304" pitchFamily="18" charset="0"/>
                <a:cs typeface="Times New Roman" panose="02020603050405020304" pitchFamily="18" charset="0"/>
              </a:rPr>
              <a:t>2. </a:t>
            </a:r>
            <a:r>
              <a:rPr lang="zh-TW" altLang="en-US" dirty="0" smtClean="0">
                <a:latin typeface="Times New Roman" panose="02020603050405020304" pitchFamily="18" charset="0"/>
                <a:cs typeface="Times New Roman" panose="02020603050405020304" pitchFamily="18" charset="0"/>
              </a:rPr>
              <a:t>永久性聽力損失係指若長期處於噪音環境噪音下，毛細胞因長期刺激而無法復原，聽力損失將由暫時性聽力損失轉變成永久性聽力損失。</a:t>
            </a:r>
          </a:p>
          <a:p>
            <a:r>
              <a:rPr lang="en-US" altLang="zh-TW" dirty="0" smtClean="0">
                <a:latin typeface="Times New Roman" panose="02020603050405020304" pitchFamily="18" charset="0"/>
                <a:cs typeface="Times New Roman" panose="02020603050405020304" pitchFamily="18" charset="0"/>
              </a:rPr>
              <a:t>3. </a:t>
            </a:r>
            <a:r>
              <a:rPr lang="zh-TW" altLang="en-US" dirty="0" smtClean="0">
                <a:latin typeface="Times New Roman" panose="02020603050405020304" pitchFamily="18" charset="0"/>
                <a:cs typeface="Times New Roman" panose="02020603050405020304" pitchFamily="18" charset="0"/>
              </a:rPr>
              <a:t>老年性聽力損失係指隨著年歲的增長，生理自然老化所引起之聽力損失，通常由中高頻開始。</a:t>
            </a:r>
            <a:endParaRPr lang="en-US" altLang="zh-TW" dirty="0" smtClean="0">
              <a:latin typeface="Times New Roman" panose="02020603050405020304" pitchFamily="18" charset="0"/>
              <a:cs typeface="Times New Roman" panose="02020603050405020304" pitchFamily="18" charset="0"/>
            </a:endParaRPr>
          </a:p>
          <a:p>
            <a:endParaRPr lang="en-US" altLang="zh-TW" dirty="0" smtClean="0">
              <a:latin typeface="Times New Roman" panose="02020603050405020304" pitchFamily="18" charset="0"/>
              <a:cs typeface="Times New Roman" panose="02020603050405020304" pitchFamily="18" charset="0"/>
            </a:endParaRPr>
          </a:p>
          <a:p>
            <a:r>
              <a:rPr lang="zh-TW" altLang="en-US" dirty="0" smtClean="0">
                <a:latin typeface="Times New Roman" panose="02020603050405020304" pitchFamily="18" charset="0"/>
                <a:cs typeface="Times New Roman" panose="02020603050405020304" pitchFamily="18" charset="0"/>
              </a:rPr>
              <a:t>非聽覺性效應則是指身體其他器官或系統的失調或異常，主要為神經系統。常見的效應包含導致交談溝通障礙、厭煩及工作士氣低落，甚至引起不舒適感。</a:t>
            </a:r>
            <a:endParaRPr lang="en-US" altLang="zh-TW" dirty="0" smtClean="0">
              <a:latin typeface="Times New Roman" panose="02020603050405020304" pitchFamily="18" charset="0"/>
              <a:cs typeface="Times New Roman" panose="02020603050405020304" pitchFamily="18" charset="0"/>
            </a:endParaRPr>
          </a:p>
          <a:p>
            <a:endParaRPr lang="en-US" altLang="zh-TW" dirty="0" smtClean="0">
              <a:latin typeface="Times New Roman" panose="02020603050405020304" pitchFamily="18" charset="0"/>
              <a:cs typeface="Times New Roman" panose="02020603050405020304" pitchFamily="18" charset="0"/>
            </a:endParaRPr>
          </a:p>
          <a:p>
            <a:r>
              <a:rPr lang="zh-TW" altLang="en-US" dirty="0" smtClean="0">
                <a:latin typeface="Times New Roman" panose="02020603050405020304" pitchFamily="18" charset="0"/>
                <a:cs typeface="Times New Roman" panose="02020603050405020304" pitchFamily="18" charset="0"/>
              </a:rPr>
              <a:t>噪音除造成聽力損失外，亦可能影響其他生理作用：</a:t>
            </a:r>
          </a:p>
          <a:p>
            <a:pPr marL="171450" indent="-171450">
              <a:buFont typeface="Arial" panose="020B0604020202020204" pitchFamily="34" charset="0"/>
              <a:buChar char="•"/>
            </a:pPr>
            <a:r>
              <a:rPr lang="zh-TW" altLang="en-US" dirty="0" smtClean="0">
                <a:latin typeface="Times New Roman" panose="02020603050405020304" pitchFamily="18" charset="0"/>
                <a:cs typeface="Times New Roman" panose="02020603050405020304" pitchFamily="18" charset="0"/>
              </a:rPr>
              <a:t>睡眠干擾：使人不易入睡、失眠</a:t>
            </a:r>
          </a:p>
          <a:p>
            <a:pPr marL="171450" indent="-171450">
              <a:buFont typeface="Arial" panose="020B0604020202020204" pitchFamily="34" charset="0"/>
              <a:buChar char="•"/>
            </a:pPr>
            <a:r>
              <a:rPr lang="zh-TW" altLang="en-US" dirty="0" smtClean="0">
                <a:latin typeface="Times New Roman" panose="02020603050405020304" pitchFamily="18" charset="0"/>
                <a:cs typeface="Times New Roman" panose="02020603050405020304" pitchFamily="18" charset="0"/>
              </a:rPr>
              <a:t>消化系統：腸胃不適、食慾不佳</a:t>
            </a:r>
          </a:p>
          <a:p>
            <a:pPr marL="171450" indent="-171450">
              <a:buFont typeface="Arial" panose="020B0604020202020204" pitchFamily="34" charset="0"/>
              <a:buChar char="•"/>
            </a:pPr>
            <a:r>
              <a:rPr lang="zh-TW" altLang="en-US" dirty="0" smtClean="0">
                <a:latin typeface="Times New Roman" panose="02020603050405020304" pitchFamily="18" charset="0"/>
                <a:cs typeface="Times New Roman" panose="02020603050405020304" pitchFamily="18" charset="0"/>
              </a:rPr>
              <a:t>心血管循環系統：血壓升高及心跳速率增加</a:t>
            </a:r>
          </a:p>
          <a:p>
            <a:pPr marL="171450" indent="-171450">
              <a:buFont typeface="Arial" panose="020B0604020202020204" pitchFamily="34" charset="0"/>
              <a:buChar char="•"/>
            </a:pPr>
            <a:r>
              <a:rPr lang="zh-TW" altLang="en-US" dirty="0" smtClean="0">
                <a:latin typeface="Times New Roman" panose="02020603050405020304" pitchFamily="18" charset="0"/>
                <a:cs typeface="Times New Roman" panose="02020603050405020304" pitchFamily="18" charset="0"/>
              </a:rPr>
              <a:t>內分泌系統：腎上腺分泌增加</a:t>
            </a:r>
          </a:p>
          <a:p>
            <a:pPr marL="171450" indent="-171450">
              <a:buFont typeface="Arial" panose="020B0604020202020204" pitchFamily="34" charset="0"/>
              <a:buChar char="•"/>
            </a:pPr>
            <a:r>
              <a:rPr lang="zh-TW" altLang="en-US" dirty="0" smtClean="0">
                <a:latin typeface="Times New Roman" panose="02020603050405020304" pitchFamily="18" charset="0"/>
                <a:cs typeface="Times New Roman" panose="02020603050405020304" pitchFamily="18" charset="0"/>
              </a:rPr>
              <a:t>呼吸系統：呼吸不順暢</a:t>
            </a:r>
          </a:p>
          <a:p>
            <a:pPr marL="171450" indent="-171450">
              <a:buFont typeface="Arial" panose="020B0604020202020204" pitchFamily="34" charset="0"/>
              <a:buChar char="•"/>
            </a:pPr>
            <a:r>
              <a:rPr lang="zh-TW" altLang="en-US" dirty="0" smtClean="0">
                <a:latin typeface="Times New Roman" panose="02020603050405020304" pitchFamily="18" charset="0"/>
                <a:cs typeface="Times New Roman" panose="02020603050405020304" pitchFamily="18" charset="0"/>
              </a:rPr>
              <a:t>肌肉骨骼系統：四肢與脊柱的屈肌反應</a:t>
            </a:r>
          </a:p>
          <a:p>
            <a:pPr marL="171450" indent="-171450">
              <a:buFont typeface="Arial" panose="020B0604020202020204" pitchFamily="34" charset="0"/>
              <a:buChar char="•"/>
            </a:pPr>
            <a:r>
              <a:rPr lang="zh-TW" altLang="en-US" dirty="0" smtClean="0">
                <a:latin typeface="Times New Roman" panose="02020603050405020304" pitchFamily="18" charset="0"/>
                <a:cs typeface="Times New Roman" panose="02020603050405020304" pitchFamily="18" charset="0"/>
              </a:rPr>
              <a:t>其他：驚嚇、疲勞等</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8</a:t>
            </a:fld>
            <a:endParaRPr lang="zh-TW" altLang="en-US" dirty="0"/>
          </a:p>
        </p:txBody>
      </p:sp>
    </p:spTree>
    <p:extLst>
      <p:ext uri="{BB962C8B-B14F-4D97-AF65-F5344CB8AC3E}">
        <p14:creationId xmlns:p14="http://schemas.microsoft.com/office/powerpoint/2010/main" val="16962746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t>20160325 </a:t>
            </a:r>
            <a:r>
              <a:rPr lang="zh-TW" altLang="en-US" sz="1200"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了解意外處理術中關於感電之急救</a:t>
            </a:r>
            <a:endParaRPr lang="en-US" altLang="zh-TW" sz="1200" dirty="0" smtClean="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62</a:t>
            </a:fld>
            <a:endParaRPr lang="zh-TW" altLang="en-US" dirty="0"/>
          </a:p>
        </p:txBody>
      </p:sp>
    </p:spTree>
    <p:extLst>
      <p:ext uri="{BB962C8B-B14F-4D97-AF65-F5344CB8AC3E}">
        <p14:creationId xmlns:p14="http://schemas.microsoft.com/office/powerpoint/2010/main" val="23515378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t>20160325 </a:t>
            </a:r>
            <a:r>
              <a:rPr lang="zh-TW" altLang="en-US" sz="1200"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了解意外處理術中關於凍傷之急救</a:t>
            </a:r>
            <a:endParaRPr lang="en-US"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r>
              <a:rPr lang="zh-TW" altLang="en-US" dirty="0" smtClean="0"/>
              <a:t>可能發生凍傷的設備包括如冷媒鋼瓶、冷媒管、液態氮等。</a:t>
            </a:r>
          </a:p>
          <a:p>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63</a:t>
            </a:fld>
            <a:endParaRPr lang="zh-TW" altLang="en-US" dirty="0"/>
          </a:p>
        </p:txBody>
      </p:sp>
    </p:spTree>
    <p:extLst>
      <p:ext uri="{BB962C8B-B14F-4D97-AF65-F5344CB8AC3E}">
        <p14:creationId xmlns:p14="http://schemas.microsoft.com/office/powerpoint/2010/main" val="35133117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t>20160325 </a:t>
            </a:r>
            <a:r>
              <a:rPr lang="zh-TW" altLang="en-US" sz="1200"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了解意外處理術中關於切割、穿刺傷之急救</a:t>
            </a:r>
            <a:endParaRPr lang="en-US" altLang="zh-TW" dirty="0" smtClean="0"/>
          </a:p>
          <a:p>
            <a:endParaRPr lang="en-US" altLang="zh-TW" dirty="0" smtClean="0"/>
          </a:p>
          <a:p>
            <a:r>
              <a:rPr lang="en-US" altLang="zh-TW" dirty="0" smtClean="0"/>
              <a:t>1.</a:t>
            </a:r>
            <a:r>
              <a:rPr lang="zh-TW" altLang="en-US" dirty="0" smtClean="0"/>
              <a:t> 直接加壓止血法時要拿乾淨的手帕、毛巾等物質，不要使用衛生紙，因為會溶解黏附在傷口上，不易清除。</a:t>
            </a:r>
          </a:p>
          <a:p>
            <a:r>
              <a:rPr lang="en-US" altLang="zh-TW" dirty="0" smtClean="0"/>
              <a:t>2.</a:t>
            </a:r>
            <a:r>
              <a:rPr lang="zh-TW" altLang="en-US" dirty="0" smtClean="0"/>
              <a:t> 止血帶止血法應盡量避免使用</a:t>
            </a:r>
            <a:r>
              <a:rPr lang="en-US" altLang="zh-TW" dirty="0" smtClean="0"/>
              <a:t>(</a:t>
            </a:r>
            <a:r>
              <a:rPr lang="zh-TW" altLang="en-US" dirty="0" smtClean="0"/>
              <a:t>使用者需經過專業急救訓練</a:t>
            </a:r>
            <a:r>
              <a:rPr lang="en-US" altLang="zh-TW" dirty="0" smtClean="0"/>
              <a:t>)</a:t>
            </a:r>
            <a:r>
              <a:rPr lang="zh-TW" altLang="en-US" dirty="0" smtClean="0"/>
              <a:t>，僅在其他止血法無效，傷者在短時間內將失血過多時才考慮使用止血帶。</a:t>
            </a:r>
          </a:p>
          <a:p>
            <a:r>
              <a:rPr lang="en-US" altLang="zh-TW" dirty="0" smtClean="0"/>
              <a:t>3.</a:t>
            </a:r>
            <a:r>
              <a:rPr lang="zh-TW" altLang="en-US" dirty="0" smtClean="0"/>
              <a:t> 如果發生刺入身體</a:t>
            </a:r>
            <a:r>
              <a:rPr lang="en-US" altLang="zh-TW" dirty="0" smtClean="0"/>
              <a:t>(</a:t>
            </a:r>
            <a:r>
              <a:rPr lang="zh-TW" altLang="en-US" dirty="0" smtClean="0"/>
              <a:t>例如斷掉的鑽頭飛出插入人體</a:t>
            </a:r>
            <a:r>
              <a:rPr lang="en-US" altLang="zh-TW" dirty="0" smtClean="0"/>
              <a:t>)</a:t>
            </a:r>
            <a:r>
              <a:rPr lang="zh-TW" altLang="en-US" dirty="0" smtClean="0"/>
              <a:t>，絕不可拔出，應盡快送醫由醫師處理。</a:t>
            </a:r>
          </a:p>
          <a:p>
            <a:endParaRPr lang="en-US" altLang="zh-TW" dirty="0" smtClean="0"/>
          </a:p>
          <a:p>
            <a:r>
              <a:rPr lang="zh-TW" altLang="en-US" dirty="0" smtClean="0"/>
              <a:t>直接加壓止血法 </a:t>
            </a:r>
            <a:endParaRPr lang="en-US" altLang="zh-TW" dirty="0" smtClean="0"/>
          </a:p>
          <a:p>
            <a:endParaRPr lang="en-US" altLang="zh-TW" dirty="0" smtClean="0"/>
          </a:p>
          <a:p>
            <a:pPr marL="171450" indent="-171450">
              <a:buFont typeface="Arial" panose="020B0604020202020204" pitchFamily="34" charset="0"/>
              <a:buChar char="•"/>
            </a:pPr>
            <a:r>
              <a:rPr lang="zh-TW" altLang="en-US" dirty="0" smtClean="0"/>
              <a:t>最快速、有效及簡單之止血方法。</a:t>
            </a:r>
            <a:endParaRPr lang="en-US" altLang="zh-TW" dirty="0" smtClean="0"/>
          </a:p>
          <a:p>
            <a:pPr marL="171450" indent="-171450">
              <a:buFont typeface="Arial" panose="020B0604020202020204" pitchFamily="34" charset="0"/>
              <a:buChar char="•"/>
            </a:pPr>
            <a:r>
              <a:rPr lang="zh-TW" altLang="en-US" dirty="0" smtClean="0"/>
              <a:t>沒有無菌紗布則以乾淨的衣物代替。</a:t>
            </a:r>
          </a:p>
          <a:p>
            <a:pPr marL="171450" indent="-171450">
              <a:buFont typeface="Arial" panose="020B0604020202020204" pitchFamily="34" charset="0"/>
              <a:buChar char="•"/>
            </a:pPr>
            <a:r>
              <a:rPr lang="zh-TW" altLang="en-US" dirty="0" smtClean="0"/>
              <a:t>其包紮之前後須評估患肢末梢之感覺、膚色、溫度、運動等，以免包紮壓迫止血過緊阻斷血液循環，而使患肢末梢肢端受到傷害。</a:t>
            </a:r>
          </a:p>
          <a:p>
            <a:endParaRPr lang="en-US" altLang="zh-TW" dirty="0" smtClean="0"/>
          </a:p>
          <a:p>
            <a:r>
              <a:rPr lang="zh-TW" altLang="en-US" dirty="0" smtClean="0"/>
              <a:t>創傷所造成的外出血，若施救者未見傷口凝血的狀況發生，則應該積極協助止血。</a:t>
            </a:r>
          </a:p>
          <a:p>
            <a:r>
              <a:rPr lang="zh-TW" altLang="en-US" dirty="0" smtClean="0"/>
              <a:t>有許多種處理出血的止血方法，若干方法是需要器材，若干方法是要視時機實施。</a:t>
            </a:r>
          </a:p>
          <a:p>
            <a:r>
              <a:rPr lang="zh-TW" altLang="en-US" dirty="0" smtClean="0"/>
              <a:t>眾多的止血方法中，以「直接壓迫傷口止血法」是最有效率，也是最簡單的方法。</a:t>
            </a:r>
          </a:p>
          <a:p>
            <a:r>
              <a:rPr lang="zh-TW" altLang="en-US" dirty="0" smtClean="0"/>
              <a:t>直接壓迫法是施救者使用手指、手或覆蓋上乾淨衣物，直接壓迫在出血中的傷口。</a:t>
            </a:r>
          </a:p>
          <a:p>
            <a:r>
              <a:rPr lang="zh-TW" altLang="en-US" dirty="0" smtClean="0"/>
              <a:t>直接傷口壓迫止血法是最直接最有效的方法，若能配合傷肢傷口抬高，效果更佳。</a:t>
            </a:r>
          </a:p>
          <a:p>
            <a:r>
              <a:rPr lang="zh-TW" altLang="en-US" dirty="0" smtClean="0"/>
              <a:t>如果現場沒有無菌紗布覆蓋傷口，則用乾淨的衣物，如手帕代替紗布來覆蓋傷口。</a:t>
            </a:r>
          </a:p>
          <a:p>
            <a:r>
              <a:rPr lang="zh-TW" altLang="en-US" dirty="0" smtClean="0"/>
              <a:t>並且可以利用繃帶或長狀的衣物加壓環繞傷口附近，進行傷口的包紮綁緊固定之。</a:t>
            </a:r>
          </a:p>
          <a:p>
            <a:endParaRPr lang="en-US" altLang="zh-TW" dirty="0" smtClean="0"/>
          </a:p>
          <a:p>
            <a:r>
              <a:rPr lang="zh-TW" altLang="en-US" dirty="0" smtClean="0"/>
              <a:t>抬高患肢止血法 </a:t>
            </a:r>
            <a:endParaRPr lang="en-US" altLang="zh-TW" dirty="0" smtClean="0"/>
          </a:p>
          <a:p>
            <a:endParaRPr lang="en-US" altLang="zh-TW" dirty="0" smtClean="0"/>
          </a:p>
          <a:p>
            <a:pPr marL="171450" indent="-171450">
              <a:buFont typeface="Arial" panose="020B0604020202020204" pitchFamily="34" charset="0"/>
              <a:buChar char="•"/>
            </a:pPr>
            <a:r>
              <a:rPr lang="zh-TW" altLang="en-US" dirty="0" smtClean="0"/>
              <a:t>使用手指、手掌及敷料直接壓在傷口上，並將受傷出血之肢體部位抬高</a:t>
            </a:r>
            <a:r>
              <a:rPr lang="en-US" altLang="zh-TW" dirty="0" smtClean="0"/>
              <a:t>(</a:t>
            </a:r>
            <a:r>
              <a:rPr lang="zh-TW" altLang="en-US" dirty="0" smtClean="0"/>
              <a:t>高於心臟</a:t>
            </a:r>
            <a:r>
              <a:rPr lang="en-US" altLang="zh-TW" dirty="0" smtClean="0"/>
              <a:t>25</a:t>
            </a:r>
            <a:r>
              <a:rPr lang="zh-TW" altLang="en-US" dirty="0" smtClean="0"/>
              <a:t>公分以上</a:t>
            </a:r>
            <a:r>
              <a:rPr lang="en-US" altLang="zh-TW" dirty="0" smtClean="0"/>
              <a:t>)</a:t>
            </a:r>
            <a:r>
              <a:rPr lang="zh-TW" altLang="en-US" dirty="0" smtClean="0"/>
              <a:t>。</a:t>
            </a:r>
            <a:endParaRPr lang="en-US" altLang="zh-TW" dirty="0" smtClean="0"/>
          </a:p>
          <a:p>
            <a:pPr marL="171450" indent="-171450">
              <a:buFont typeface="Arial" panose="020B0604020202020204" pitchFamily="34" charset="0"/>
              <a:buChar char="•"/>
            </a:pPr>
            <a:r>
              <a:rPr lang="zh-TW" altLang="en-US" dirty="0" smtClean="0"/>
              <a:t>抬高傷肢輔助止血，可以用繃帶綁緊固定。</a:t>
            </a:r>
          </a:p>
          <a:p>
            <a:pPr marL="171450" indent="-171450">
              <a:buFont typeface="Arial" panose="020B0604020202020204" pitchFamily="34" charset="0"/>
              <a:buChar char="•"/>
            </a:pPr>
            <a:r>
              <a:rPr lang="zh-TW" altLang="en-US" dirty="0" smtClean="0"/>
              <a:t>懷疑患者有骨折、脫臼或脊椎受損傷時，不要抬高受損之傷肢 。</a:t>
            </a:r>
          </a:p>
          <a:p>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64</a:t>
            </a:fld>
            <a:endParaRPr lang="zh-TW" altLang="en-US" dirty="0"/>
          </a:p>
        </p:txBody>
      </p:sp>
    </p:spTree>
    <p:extLst>
      <p:ext uri="{BB962C8B-B14F-4D97-AF65-F5344CB8AC3E}">
        <p14:creationId xmlns:p14="http://schemas.microsoft.com/office/powerpoint/2010/main" val="2025617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t>20160325 </a:t>
            </a:r>
            <a:r>
              <a:rPr lang="zh-TW" altLang="en-US" sz="1200"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了解意外處理術中關於暴露感染性物質之急救</a:t>
            </a:r>
            <a:endParaRPr lang="en-US" altLang="zh-TW" dirty="0" smtClean="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65</a:t>
            </a:fld>
            <a:endParaRPr lang="zh-TW" altLang="en-US" dirty="0"/>
          </a:p>
        </p:txBody>
      </p:sp>
    </p:spTree>
    <p:extLst>
      <p:ext uri="{BB962C8B-B14F-4D97-AF65-F5344CB8AC3E}">
        <p14:creationId xmlns:p14="http://schemas.microsoft.com/office/powerpoint/2010/main" val="3827162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66</a:t>
            </a:fld>
            <a:endParaRPr lang="zh-TW" altLang="en-US" dirty="0"/>
          </a:p>
        </p:txBody>
      </p:sp>
    </p:spTree>
    <p:extLst>
      <p:ext uri="{BB962C8B-B14F-4D97-AF65-F5344CB8AC3E}">
        <p14:creationId xmlns:p14="http://schemas.microsoft.com/office/powerpoint/2010/main" val="20187840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67</a:t>
            </a:fld>
            <a:endParaRPr lang="zh-TW" altLang="en-US" dirty="0"/>
          </a:p>
        </p:txBody>
      </p:sp>
    </p:spTree>
    <p:extLst>
      <p:ext uri="{BB962C8B-B14F-4D97-AF65-F5344CB8AC3E}">
        <p14:creationId xmlns:p14="http://schemas.microsoft.com/office/powerpoint/2010/main" val="12796563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68</a:t>
            </a:fld>
            <a:endParaRPr lang="zh-TW" altLang="en-US" dirty="0"/>
          </a:p>
        </p:txBody>
      </p:sp>
    </p:spTree>
    <p:extLst>
      <p:ext uri="{BB962C8B-B14F-4D97-AF65-F5344CB8AC3E}">
        <p14:creationId xmlns:p14="http://schemas.microsoft.com/office/powerpoint/2010/main" val="3869219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r>
              <a:rPr lang="zh-TW" altLang="en-US" dirty="0" smtClean="0"/>
              <a:t>了解全身與局部振動所形成之危害</a:t>
            </a:r>
            <a:endParaRPr lang="en-US" altLang="zh-TW" dirty="0" smtClean="0"/>
          </a:p>
          <a:p>
            <a:endParaRPr lang="en-US" altLang="zh-TW" dirty="0" smtClean="0">
              <a:latin typeface="Times New Roman" panose="02020603050405020304" pitchFamily="18" charset="0"/>
              <a:cs typeface="Times New Roman" panose="02020603050405020304" pitchFamily="18" charset="0"/>
            </a:endParaRPr>
          </a:p>
          <a:p>
            <a:r>
              <a:rPr lang="zh-TW" altLang="en-US" dirty="0" smtClean="0">
                <a:latin typeface="Times New Roman" panose="02020603050405020304" pitchFamily="18" charset="0"/>
                <a:cs typeface="Times New Roman" panose="02020603050405020304" pitchFamily="18" charset="0"/>
              </a:rPr>
              <a:t>全身振動危害預防的原則：</a:t>
            </a:r>
          </a:p>
          <a:p>
            <a:pPr marL="171450" indent="-171450">
              <a:buFont typeface="Arial" panose="020B0604020202020204" pitchFamily="34" charset="0"/>
              <a:buChar char="•"/>
            </a:pPr>
            <a:r>
              <a:rPr lang="zh-TW" altLang="en-US" dirty="0" smtClean="0">
                <a:latin typeface="Times New Roman" panose="02020603050405020304" pitchFamily="18" charset="0"/>
                <a:cs typeface="Times New Roman" panose="02020603050405020304" pitchFamily="18" charset="0"/>
              </a:rPr>
              <a:t>使用阻尼或吸振材質隔絕振動源。</a:t>
            </a:r>
          </a:p>
          <a:p>
            <a:pPr marL="171450" indent="-171450">
              <a:buFont typeface="Arial" panose="020B0604020202020204" pitchFamily="34" charset="0"/>
              <a:buChar char="•"/>
            </a:pPr>
            <a:r>
              <a:rPr lang="zh-TW" altLang="en-US" dirty="0" smtClean="0">
                <a:latin typeface="Times New Roman" panose="02020603050405020304" pitchFamily="18" charset="0"/>
                <a:cs typeface="Times New Roman" panose="02020603050405020304" pitchFamily="18" charset="0"/>
              </a:rPr>
              <a:t>操作裝置遠離振動面。</a:t>
            </a:r>
          </a:p>
          <a:p>
            <a:pPr marL="171450" indent="-171450">
              <a:buFont typeface="Arial" panose="020B0604020202020204" pitchFamily="34" charset="0"/>
              <a:buChar char="•"/>
            </a:pPr>
            <a:r>
              <a:rPr lang="zh-TW" altLang="en-US" dirty="0" smtClean="0">
                <a:latin typeface="Times New Roman" panose="02020603050405020304" pitchFamily="18" charset="0"/>
                <a:cs typeface="Times New Roman" panose="02020603050405020304" pitchFamily="18" charset="0"/>
              </a:rPr>
              <a:t>機械維護保養。</a:t>
            </a:r>
          </a:p>
          <a:p>
            <a:pPr marL="171450" indent="-171450">
              <a:buFont typeface="Arial" panose="020B0604020202020204" pitchFamily="34" charset="0"/>
              <a:buChar char="•"/>
            </a:pPr>
            <a:r>
              <a:rPr lang="zh-TW" altLang="en-US" dirty="0" smtClean="0">
                <a:latin typeface="Times New Roman" panose="02020603050405020304" pitchFamily="18" charset="0"/>
                <a:cs typeface="Times New Roman" panose="02020603050405020304" pitchFamily="18" charset="0"/>
              </a:rPr>
              <a:t>減少暴露時間。</a:t>
            </a:r>
          </a:p>
          <a:p>
            <a:endParaRPr lang="en-US" altLang="zh-TW" dirty="0" smtClean="0">
              <a:latin typeface="Times New Roman" panose="02020603050405020304" pitchFamily="18" charset="0"/>
              <a:cs typeface="Times New Roman" panose="02020603050405020304" pitchFamily="18" charset="0"/>
            </a:endParaRPr>
          </a:p>
          <a:p>
            <a:r>
              <a:rPr lang="zh-TW" altLang="en-US" dirty="0" smtClean="0">
                <a:latin typeface="Times New Roman" panose="02020603050405020304" pitchFamily="18" charset="0"/>
                <a:cs typeface="Times New Roman" panose="02020603050405020304" pitchFamily="18" charset="0"/>
              </a:rPr>
              <a:t>局部振動危害：</a:t>
            </a:r>
            <a:endParaRPr lang="en-US" altLang="zh-TW"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zh-TW" altLang="en-US" dirty="0" smtClean="0">
                <a:latin typeface="Times New Roman" panose="02020603050405020304" pitchFamily="18" charset="0"/>
                <a:cs typeface="Times New Roman" panose="02020603050405020304" pitchFamily="18" charset="0"/>
              </a:rPr>
              <a:t>當勞工使用振動手工具時，振動的能量會經由手工具傳到手及手臂。長時間的暴露會導致：（</a:t>
            </a:r>
            <a:r>
              <a:rPr lang="en-US" altLang="zh-TW" dirty="0" smtClean="0">
                <a:latin typeface="Times New Roman" panose="02020603050405020304" pitchFamily="18" charset="0"/>
                <a:cs typeface="Times New Roman" panose="02020603050405020304" pitchFamily="18" charset="0"/>
              </a:rPr>
              <a:t>1</a:t>
            </a:r>
            <a:r>
              <a:rPr lang="zh-TW" altLang="en-US" dirty="0" smtClean="0">
                <a:latin typeface="Times New Roman" panose="02020603050405020304" pitchFamily="18" charset="0"/>
                <a:cs typeface="Times New Roman" panose="02020603050405020304" pitchFamily="18" charset="0"/>
              </a:rPr>
              <a:t>）末梢循環障礙、（</a:t>
            </a:r>
            <a:r>
              <a:rPr lang="en-US" altLang="zh-TW" dirty="0" smtClean="0">
                <a:latin typeface="Times New Roman" panose="02020603050405020304" pitchFamily="18" charset="0"/>
                <a:cs typeface="Times New Roman" panose="02020603050405020304" pitchFamily="18" charset="0"/>
              </a:rPr>
              <a:t>2</a:t>
            </a:r>
            <a:r>
              <a:rPr lang="zh-TW" altLang="en-US" dirty="0" smtClean="0">
                <a:latin typeface="Times New Roman" panose="02020603050405020304" pitchFamily="18" charset="0"/>
                <a:cs typeface="Times New Roman" panose="02020603050405020304" pitchFamily="18" charset="0"/>
              </a:rPr>
              <a:t>）末梢神經障礙、（</a:t>
            </a:r>
            <a:r>
              <a:rPr lang="en-US" altLang="zh-TW" dirty="0" smtClean="0">
                <a:latin typeface="Times New Roman" panose="02020603050405020304" pitchFamily="18" charset="0"/>
                <a:cs typeface="Times New Roman" panose="02020603050405020304" pitchFamily="18" charset="0"/>
              </a:rPr>
              <a:t>3</a:t>
            </a:r>
            <a:r>
              <a:rPr lang="zh-TW" altLang="en-US" dirty="0" smtClean="0">
                <a:latin typeface="Times New Roman" panose="02020603050405020304" pitchFamily="18" charset="0"/>
                <a:cs typeface="Times New Roman" panose="02020603050405020304" pitchFamily="18" charset="0"/>
              </a:rPr>
              <a:t>）肌肉骨骼障礙。</a:t>
            </a:r>
          </a:p>
          <a:p>
            <a:pPr marL="171450" indent="-171450">
              <a:buFont typeface="Arial" panose="020B0604020202020204" pitchFamily="34" charset="0"/>
              <a:buChar char="•"/>
            </a:pPr>
            <a:r>
              <a:rPr lang="zh-TW" altLang="en-US" dirty="0" smtClean="0">
                <a:latin typeface="Times New Roman" panose="02020603050405020304" pitchFamily="18" charset="0"/>
                <a:cs typeface="Times New Roman" panose="02020603050405020304" pitchFamily="18" charset="0"/>
              </a:rPr>
              <a:t>引起血管收縮主要之振動頻率為</a:t>
            </a:r>
            <a:r>
              <a:rPr lang="en-US" altLang="zh-TW" dirty="0" smtClean="0">
                <a:latin typeface="Times New Roman" panose="02020603050405020304" pitchFamily="18" charset="0"/>
                <a:cs typeface="Times New Roman" panose="02020603050405020304" pitchFamily="18" charset="0"/>
              </a:rPr>
              <a:t>60-100Hz</a:t>
            </a:r>
            <a:r>
              <a:rPr lang="zh-TW" altLang="en-US" dirty="0" smtClean="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zh-TW" altLang="en-US" dirty="0" smtClean="0">
                <a:latin typeface="Times New Roman" panose="02020603050405020304" pitchFamily="18" charset="0"/>
                <a:cs typeface="Times New Roman" panose="02020603050405020304" pitchFamily="18" charset="0"/>
              </a:rPr>
              <a:t>局部振動所引起的末梢循環障礙主要包括皮膚溫度下降，遇寒冷刺激後皮膚溫度不容易恢復，振動亦會引起手指動脈強烈收縮，手指動脈阻力增加及血流減少，嚴重時導致白指病發作。手</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手臂振動所引起的末梢神經傳導速度減慢，振動覺閾值及痛覺閾值昇高，觸覺及兩點鑑別覺減弱，手指協調及靈巧度喪失、笨拙，不能從事精巧複雜的工作。</a:t>
            </a:r>
            <a:endParaRPr lang="en-US" altLang="zh-TW"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zh-TW" altLang="en-US" dirty="0" smtClean="0">
                <a:latin typeface="Times New Roman" panose="02020603050405020304" pitchFamily="18" charset="0"/>
                <a:cs typeface="Times New Roman" panose="02020603050405020304" pitchFamily="18" charset="0"/>
              </a:rPr>
              <a:t>至於肌肉及骨骼的障礙包括握力、捏力及輕敲能力的降低，腕骨的空泡、囊及內生骨贅的增加，並使罹患腕隧道症候群的機率明顯增加。</a:t>
            </a:r>
            <a:endParaRPr lang="en-US" altLang="zh-TW"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None/>
            </a:pPr>
            <a:endParaRPr lang="en-US" altLang="zh-TW"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zh-TW" altLang="en-US" dirty="0" smtClean="0">
                <a:latin typeface="Times New Roman" panose="02020603050405020304" pitchFamily="18" charset="0"/>
                <a:cs typeface="Times New Roman" panose="02020603050405020304" pitchFamily="18" charset="0"/>
              </a:rPr>
              <a:t>局部振動危害的防護措施：</a:t>
            </a:r>
          </a:p>
          <a:p>
            <a:pPr marL="171450" indent="-171450">
              <a:buFont typeface="Arial" panose="020B0604020202020204" pitchFamily="34" charset="0"/>
              <a:buChar char="•"/>
            </a:pPr>
            <a:r>
              <a:rPr lang="zh-TW" altLang="en-US" dirty="0" smtClean="0">
                <a:latin typeface="Times New Roman" panose="02020603050405020304" pitchFamily="18" charset="0"/>
                <a:cs typeface="Times New Roman" panose="02020603050405020304" pitchFamily="18" charset="0"/>
              </a:rPr>
              <a:t>使用振動頻率較小之工具。</a:t>
            </a:r>
          </a:p>
          <a:p>
            <a:pPr marL="171450" indent="-171450">
              <a:buFont typeface="Arial" panose="020B0604020202020204" pitchFamily="34" charset="0"/>
              <a:buChar char="•"/>
            </a:pPr>
            <a:r>
              <a:rPr lang="zh-TW" altLang="en-US" dirty="0" smtClean="0">
                <a:latin typeface="Times New Roman" panose="02020603050405020304" pitchFamily="18" charset="0"/>
                <a:cs typeface="Times New Roman" panose="02020603050405020304" pitchFamily="18" charset="0"/>
              </a:rPr>
              <a:t>重視手工具之維護保養。</a:t>
            </a:r>
          </a:p>
          <a:p>
            <a:pPr marL="171450" indent="-171450">
              <a:buFont typeface="Arial" panose="020B0604020202020204" pitchFamily="34" charset="0"/>
              <a:buChar char="•"/>
            </a:pPr>
            <a:r>
              <a:rPr lang="zh-TW" altLang="en-US" dirty="0" smtClean="0">
                <a:latin typeface="Times New Roman" panose="02020603050405020304" pitchFamily="18" charset="0"/>
                <a:cs typeface="Times New Roman" panose="02020603050405020304" pitchFamily="18" charset="0"/>
              </a:rPr>
              <a:t>維持良好操作姿勢。</a:t>
            </a:r>
          </a:p>
          <a:p>
            <a:pPr marL="171450" indent="-171450">
              <a:buFont typeface="Arial" panose="020B0604020202020204" pitchFamily="34" charset="0"/>
              <a:buChar char="•"/>
            </a:pPr>
            <a:r>
              <a:rPr lang="zh-TW" altLang="en-US" dirty="0" smtClean="0">
                <a:latin typeface="Times New Roman" panose="02020603050405020304" pitchFamily="18" charset="0"/>
                <a:cs typeface="Times New Roman" panose="02020603050405020304" pitchFamily="18" charset="0"/>
              </a:rPr>
              <a:t>使用防振手套。</a:t>
            </a:r>
          </a:p>
          <a:p>
            <a:pPr marL="171450" indent="-171450">
              <a:buFont typeface="Arial" panose="020B0604020202020204" pitchFamily="34" charset="0"/>
              <a:buChar char="•"/>
            </a:pPr>
            <a:r>
              <a:rPr lang="zh-TW" altLang="en-US" dirty="0" smtClean="0">
                <a:latin typeface="Times New Roman" panose="02020603050405020304" pitchFamily="18" charset="0"/>
                <a:cs typeface="Times New Roman" panose="02020603050405020304" pitchFamily="18" charset="0"/>
              </a:rPr>
              <a:t>利用輪班、工作調整及程序調整等方式，減少每日暴露的振動劑量與時間。</a:t>
            </a:r>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9</a:t>
            </a:fld>
            <a:endParaRPr lang="zh-TW" altLang="en-US" dirty="0"/>
          </a:p>
        </p:txBody>
      </p:sp>
    </p:spTree>
    <p:extLst>
      <p:ext uri="{BB962C8B-B14F-4D97-AF65-F5344CB8AC3E}">
        <p14:creationId xmlns:p14="http://schemas.microsoft.com/office/powerpoint/2010/main" val="268226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r>
              <a:rPr lang="zh-TW" altLang="en-US" dirty="0" smtClean="0"/>
              <a:t>了解高溫暴露所形成之危害</a:t>
            </a:r>
            <a:endParaRPr lang="zh-TW" altLang="en-US" dirty="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10</a:t>
            </a:fld>
            <a:endParaRPr lang="zh-TW" altLang="en-US" dirty="0"/>
          </a:p>
        </p:txBody>
      </p:sp>
    </p:spTree>
    <p:extLst>
      <p:ext uri="{BB962C8B-B14F-4D97-AF65-F5344CB8AC3E}">
        <p14:creationId xmlns:p14="http://schemas.microsoft.com/office/powerpoint/2010/main" val="1346019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20160325 </a:t>
            </a:r>
            <a:r>
              <a:rPr lang="zh-TW" altLang="en-US"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了解高溫暴露所產生熱疾病之種類與</a:t>
            </a:r>
            <a:r>
              <a:rPr lang="zh-TW" altLang="en-US" sz="1200" dirty="0" smtClean="0"/>
              <a:t>症狀</a:t>
            </a:r>
            <a:r>
              <a:rPr lang="en-US" altLang="zh-TW" sz="1200" dirty="0" smtClean="0"/>
              <a:t>/</a:t>
            </a:r>
            <a:r>
              <a:rPr lang="zh-TW" altLang="en-US" sz="1200" dirty="0" smtClean="0"/>
              <a:t>徵候</a:t>
            </a:r>
          </a:p>
          <a:p>
            <a:endParaRPr lang="zh-TW" altLang="en-US" dirty="0" smtClean="0"/>
          </a:p>
        </p:txBody>
      </p:sp>
      <p:sp>
        <p:nvSpPr>
          <p:cNvPr id="4" name="投影片編號版面配置區 3"/>
          <p:cNvSpPr>
            <a:spLocks noGrp="1"/>
          </p:cNvSpPr>
          <p:nvPr>
            <p:ph type="sldNum" sz="quarter" idx="10"/>
          </p:nvPr>
        </p:nvSpPr>
        <p:spPr/>
        <p:txBody>
          <a:bodyPr/>
          <a:lstStyle/>
          <a:p>
            <a:fld id="{18A8F672-DA55-4047-8943-02AF8415AEA5}" type="slidenum">
              <a:rPr lang="zh-TW" altLang="en-US" smtClean="0"/>
              <a:pPr/>
              <a:t>11</a:t>
            </a:fld>
            <a:endParaRPr lang="zh-TW" altLang="en-US" dirty="0"/>
          </a:p>
        </p:txBody>
      </p:sp>
    </p:spTree>
    <p:extLst>
      <p:ext uri="{BB962C8B-B14F-4D97-AF65-F5344CB8AC3E}">
        <p14:creationId xmlns:p14="http://schemas.microsoft.com/office/powerpoint/2010/main" val="18512464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hasCustomPrompt="1"/>
          </p:nvPr>
        </p:nvSpPr>
        <p:spPr>
          <a:xfrm>
            <a:off x="685800" y="2130425"/>
            <a:ext cx="7772400" cy="1470025"/>
          </a:xfrm>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教育部校園職業安全衛生知能提升暨教育訓練推動計畫</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2018/7/11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pic>
        <p:nvPicPr>
          <p:cNvPr id="8" name="圖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6309320"/>
            <a:ext cx="9144000" cy="1463912"/>
          </a:xfrm>
          <a:prstGeom prst="rect">
            <a:avLst/>
          </a:prstGeom>
        </p:spPr>
      </p:pic>
      <p:pic>
        <p:nvPicPr>
          <p:cNvPr id="2050" name="Picture 2" descr="\\192.168.0.1\volume9\蘇佳瑩\套用公版教材\圖片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531440"/>
            <a:ext cx="9137650" cy="1274763"/>
          </a:xfrm>
          <a:prstGeom prst="rect">
            <a:avLst/>
          </a:prstGeom>
          <a:noFill/>
          <a:extLst>
            <a:ext uri="{909E8E84-426E-40DD-AFC4-6F175D3DCCD1}">
              <a14:hiddenFill xmlns:a14="http://schemas.microsoft.com/office/drawing/2010/main">
                <a:solidFill>
                  <a:srgbClr val="FFFFFF"/>
                </a:solidFill>
              </a14:hiddenFill>
            </a:ext>
          </a:extLst>
        </p:spPr>
      </p:pic>
      <p:pic>
        <p:nvPicPr>
          <p:cNvPr id="9" name="圖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1041" y="247095"/>
            <a:ext cx="852567" cy="861518"/>
          </a:xfrm>
          <a:prstGeom prst="rect">
            <a:avLst/>
          </a:prstGeom>
        </p:spPr>
      </p:pic>
    </p:spTree>
    <p:extLst>
      <p:ext uri="{BB962C8B-B14F-4D97-AF65-F5344CB8AC3E}">
        <p14:creationId xmlns:p14="http://schemas.microsoft.com/office/powerpoint/2010/main" val="12021130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2018/7/11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25776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2018/7/11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438315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971600" y="274638"/>
            <a:ext cx="7715200" cy="1143000"/>
          </a:xfrm>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2018/7/11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38472898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2018/7/11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15719653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2018/7/11</a:t>
            </a:fld>
            <a:endParaRPr lang="zh-TW" altLang="en-US" dirty="0"/>
          </a:p>
        </p:txBody>
      </p:sp>
      <p:sp>
        <p:nvSpPr>
          <p:cNvPr id="6" name="頁尾版面配置區 5"/>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16088788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2018/7/11</a:t>
            </a:fld>
            <a:endParaRPr lang="zh-TW" altLang="en-US" dirty="0"/>
          </a:p>
        </p:txBody>
      </p:sp>
      <p:sp>
        <p:nvSpPr>
          <p:cNvPr id="8" name="頁尾版面配置區 7"/>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9" name="投影片編號版面配置區 8"/>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748861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日期版面配置區 2"/>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2018/7/11</a:t>
            </a:fld>
            <a:endParaRPr lang="zh-TW" altLang="en-US" dirty="0"/>
          </a:p>
        </p:txBody>
      </p:sp>
      <p:sp>
        <p:nvSpPr>
          <p:cNvPr id="4" name="頁尾版面配置區 3"/>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5" name="投影片編號版面配置區 4"/>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148601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2018/7/11</a:t>
            </a:fld>
            <a:endParaRPr lang="zh-TW" altLang="en-US" dirty="0"/>
          </a:p>
        </p:txBody>
      </p:sp>
      <p:sp>
        <p:nvSpPr>
          <p:cNvPr id="3" name="頁尾版面配置區 2"/>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4" name="投影片編號版面配置區 3"/>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633686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2018/7/11</a:t>
            </a:fld>
            <a:endParaRPr lang="zh-TW" altLang="en-US" dirty="0"/>
          </a:p>
        </p:txBody>
      </p:sp>
      <p:sp>
        <p:nvSpPr>
          <p:cNvPr id="6" name="頁尾版面配置區 5"/>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3774765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2018/7/11</a:t>
            </a:fld>
            <a:endParaRPr lang="zh-TW" altLang="en-US" dirty="0"/>
          </a:p>
        </p:txBody>
      </p:sp>
      <p:sp>
        <p:nvSpPr>
          <p:cNvPr id="6" name="頁尾版面配置區 5"/>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3816716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2" descr="\\192.168.0.1\volume9\蘇佳瑩\套用公版教材\圖片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31440"/>
            <a:ext cx="9137650" cy="1274763"/>
          </a:xfrm>
          <a:prstGeom prst="rect">
            <a:avLst/>
          </a:prstGeom>
          <a:noFill/>
          <a:extLst>
            <a:ext uri="{909E8E84-426E-40DD-AFC4-6F175D3DCCD1}">
              <a14:hiddenFill xmlns:a14="http://schemas.microsoft.com/office/drawing/2010/main">
                <a:solidFill>
                  <a:srgbClr val="FFFFFF"/>
                </a:solidFill>
              </a14:hiddenFill>
            </a:ext>
          </a:extLst>
        </p:spPr>
      </p:pic>
      <p:sp>
        <p:nvSpPr>
          <p:cNvPr id="2" name="標題版面配置區 1"/>
          <p:cNvSpPr>
            <a:spLocks noGrp="1"/>
          </p:cNvSpPr>
          <p:nvPr>
            <p:ph type="title"/>
          </p:nvPr>
        </p:nvSpPr>
        <p:spPr>
          <a:xfrm>
            <a:off x="1187624" y="274638"/>
            <a:ext cx="7499176" cy="1143000"/>
          </a:xfrm>
          <a:prstGeom prst="rect">
            <a:avLst/>
          </a:prstGeom>
        </p:spPr>
        <p:txBody>
          <a:bodyPr vert="horz" lIns="91440" tIns="45720" rIns="91440" bIns="45720" rtlCol="0" anchor="ctr">
            <a:noAutofit/>
          </a:bodyPr>
          <a:lstStyle/>
          <a:p>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標楷體" panose="03000509000000000000" pitchFamily="65" charset="-120"/>
              </a:defRPr>
            </a:lvl1pPr>
          </a:lstStyle>
          <a:p>
            <a:fld id="{7989FF98-333B-44B1-990E-4C4D175DC82D}" type="datetimeFigureOut">
              <a:rPr lang="zh-TW" altLang="en-US" smtClean="0"/>
              <a:pPr/>
              <a:t>2018/7/11</a:t>
            </a:fld>
            <a:endParaRPr lang="zh-TW" altLang="en-US"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標楷體" panose="03000509000000000000" pitchFamily="65" charset="-120"/>
              </a:defRPr>
            </a:lvl1pPr>
          </a:lstStyle>
          <a:p>
            <a:fld id="{A36E6B7E-3405-4ABC-8F0A-11CAAA034E4E}" type="slidenum">
              <a:rPr lang="zh-TW" altLang="en-US" smtClean="0"/>
              <a:pPr/>
              <a:t>‹#›</a:t>
            </a:fld>
            <a:endParaRPr lang="zh-TW" altLang="en-US" dirty="0"/>
          </a:p>
        </p:txBody>
      </p:sp>
      <p:pic>
        <p:nvPicPr>
          <p:cNvPr id="9" name="圖片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117336"/>
            <a:ext cx="9144000" cy="1481328"/>
          </a:xfrm>
          <a:prstGeom prst="rect">
            <a:avLst/>
          </a:prstGeom>
        </p:spPr>
      </p:pic>
      <p:pic>
        <p:nvPicPr>
          <p:cNvPr id="8" name="圖片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43800" y="233320"/>
            <a:ext cx="864096" cy="873169"/>
          </a:xfrm>
          <a:prstGeom prst="rect">
            <a:avLst/>
          </a:prstGeom>
        </p:spPr>
      </p:pic>
    </p:spTree>
    <p:extLst>
      <p:ext uri="{BB962C8B-B14F-4D97-AF65-F5344CB8AC3E}">
        <p14:creationId xmlns:p14="http://schemas.microsoft.com/office/powerpoint/2010/main" val="1444896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tiff"/><Relationship Id="rId3" Type="http://schemas.openxmlformats.org/officeDocument/2006/relationships/image" Target="../media/image13.tiff"/><Relationship Id="rId7" Type="http://schemas.openxmlformats.org/officeDocument/2006/relationships/image" Target="../media/image17.tiff"/><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6.tiff"/><Relationship Id="rId11" Type="http://schemas.openxmlformats.org/officeDocument/2006/relationships/image" Target="../media/image21.tiff"/><Relationship Id="rId5" Type="http://schemas.openxmlformats.org/officeDocument/2006/relationships/image" Target="../media/image15.tiff"/><Relationship Id="rId10" Type="http://schemas.openxmlformats.org/officeDocument/2006/relationships/image" Target="../media/image20.tiff"/><Relationship Id="rId4" Type="http://schemas.openxmlformats.org/officeDocument/2006/relationships/image" Target="../media/image14.tiff"/><Relationship Id="rId9" Type="http://schemas.openxmlformats.org/officeDocument/2006/relationships/image" Target="../media/image19.tif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7.tiff"/><Relationship Id="rId3" Type="http://schemas.openxmlformats.org/officeDocument/2006/relationships/image" Target="../media/image22.tiff"/><Relationship Id="rId7" Type="http://schemas.openxmlformats.org/officeDocument/2006/relationships/image" Target="../media/image26.tif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tiff"/><Relationship Id="rId11" Type="http://schemas.openxmlformats.org/officeDocument/2006/relationships/image" Target="../media/image30.tiff"/><Relationship Id="rId5" Type="http://schemas.openxmlformats.org/officeDocument/2006/relationships/image" Target="../media/image24.tiff"/><Relationship Id="rId10" Type="http://schemas.openxmlformats.org/officeDocument/2006/relationships/image" Target="../media/image29.tiff"/><Relationship Id="rId4" Type="http://schemas.openxmlformats.org/officeDocument/2006/relationships/image" Target="../media/image23.tiff"/><Relationship Id="rId9" Type="http://schemas.openxmlformats.org/officeDocument/2006/relationships/image" Target="../media/image28.tiff"/></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jpeg"/><Relationship Id="rId7" Type="http://schemas.openxmlformats.org/officeDocument/2006/relationships/image" Target="../media/image41.png"/><Relationship Id="rId12"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jpe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wmf"/></Relationships>
</file>

<file path=ppt/slides/_rels/slide26.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6.gif"/><Relationship Id="rId7" Type="http://schemas.openxmlformats.org/officeDocument/2006/relationships/image" Target="../media/image60.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png"/><Relationship Id="rId4" Type="http://schemas.openxmlformats.org/officeDocument/2006/relationships/image" Target="../media/image70.jpeg"/></Relationships>
</file>

<file path=ppt/slides/_rels/slide3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7.wmf"/></Relationships>
</file>

<file path=ppt/slides/_rels/slide3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79.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1.png"/><Relationship Id="rId5" Type="http://schemas.openxmlformats.org/officeDocument/2006/relationships/image" Target="../media/image80.emf"/><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8" Type="http://schemas.openxmlformats.org/officeDocument/2006/relationships/image" Target="../media/image80.emf"/><Relationship Id="rId3" Type="http://schemas.openxmlformats.org/officeDocument/2006/relationships/notesSlide" Target="../notesSlides/notesSlide37.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5.jpeg"/><Relationship Id="rId5" Type="http://schemas.openxmlformats.org/officeDocument/2006/relationships/image" Target="../media/image84.jpeg"/><Relationship Id="rId10" Type="http://schemas.openxmlformats.org/officeDocument/2006/relationships/image" Target="../media/image82.emf"/><Relationship Id="rId4" Type="http://schemas.openxmlformats.org/officeDocument/2006/relationships/image" Target="../media/image83.jpeg"/><Relationship Id="rId9"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90.wmf"/><Relationship Id="rId3" Type="http://schemas.openxmlformats.org/officeDocument/2006/relationships/notesSlide" Target="../notesSlides/notesSlide38.xml"/><Relationship Id="rId7" Type="http://schemas.openxmlformats.org/officeDocument/2006/relationships/image" Target="../media/image87.wmf"/><Relationship Id="rId12"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89.wmf"/><Relationship Id="rId5" Type="http://schemas.openxmlformats.org/officeDocument/2006/relationships/image" Target="../media/image86.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88.wmf"/><Relationship Id="rId14" Type="http://schemas.openxmlformats.org/officeDocument/2006/relationships/image" Target="../media/image91.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92.emf"/><Relationship Id="rId4" Type="http://schemas.openxmlformats.org/officeDocument/2006/relationships/oleObject" Target="../embeddings/oleObject9.bin"/></Relationships>
</file>

<file path=ppt/slides/_rels/slide4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7.gif"/><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98.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dirty="0"/>
          </a:p>
        </p:txBody>
      </p:sp>
      <p:sp>
        <p:nvSpPr>
          <p:cNvPr id="3" name="副標題 2"/>
          <p:cNvSpPr>
            <a:spLocks noGrp="1"/>
          </p:cNvSpPr>
          <p:nvPr>
            <p:ph type="subTitle" idx="1"/>
          </p:nvPr>
        </p:nvSpPr>
        <p:spPr/>
        <p:txBody>
          <a:bodyPr/>
          <a:lstStyle/>
          <a:p>
            <a:r>
              <a:rPr lang="zh-TW" altLang="en-US" dirty="0" smtClean="0">
                <a:solidFill>
                  <a:srgbClr val="C00000"/>
                </a:solidFill>
                <a:latin typeface="標楷體" pitchFamily="65" charset="-120"/>
              </a:rPr>
              <a:t>個人防護及緊急應變</a:t>
            </a:r>
            <a:endParaRPr lang="en-US" altLang="zh-TW" dirty="0" smtClean="0">
              <a:solidFill>
                <a:srgbClr val="C00000"/>
              </a:solidFill>
              <a:latin typeface="標楷體" pitchFamily="65" charset="-120"/>
            </a:endParaRPr>
          </a:p>
          <a:p>
            <a:r>
              <a:rPr lang="en-US" altLang="zh-TW" dirty="0" smtClean="0">
                <a:solidFill>
                  <a:schemeClr val="tx1"/>
                </a:solidFill>
              </a:rPr>
              <a:t>C1</a:t>
            </a:r>
            <a:r>
              <a:rPr lang="zh-TW" altLang="en-US" dirty="0" smtClean="0">
                <a:solidFill>
                  <a:schemeClr val="tx1"/>
                </a:solidFill>
              </a:rPr>
              <a:t>基本概念</a:t>
            </a:r>
            <a:endParaRPr lang="zh-TW" altLang="en-US" dirty="0"/>
          </a:p>
        </p:txBody>
      </p:sp>
    </p:spTree>
    <p:extLst>
      <p:ext uri="{BB962C8B-B14F-4D97-AF65-F5344CB8AC3E}">
        <p14:creationId xmlns:p14="http://schemas.microsoft.com/office/powerpoint/2010/main" val="3118753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高溫</a:t>
            </a:r>
            <a:r>
              <a:rPr lang="zh-TW" altLang="en-US" dirty="0"/>
              <a:t>危害</a:t>
            </a:r>
          </a:p>
        </p:txBody>
      </p:sp>
      <p:sp>
        <p:nvSpPr>
          <p:cNvPr id="3" name="內容版面配置區 2"/>
          <p:cNvSpPr>
            <a:spLocks noGrp="1"/>
          </p:cNvSpPr>
          <p:nvPr>
            <p:ph idx="1"/>
          </p:nvPr>
        </p:nvSpPr>
        <p:spPr>
          <a:xfrm>
            <a:off x="457200" y="1484784"/>
            <a:ext cx="8229600" cy="4709120"/>
          </a:xfrm>
        </p:spPr>
        <p:txBody>
          <a:bodyPr>
            <a:normAutofit/>
          </a:bodyPr>
          <a:lstStyle/>
          <a:p>
            <a:pPr>
              <a:spcBef>
                <a:spcPts val="600"/>
              </a:spcBef>
              <a:spcAft>
                <a:spcPts val="600"/>
              </a:spcAft>
            </a:pPr>
            <a:r>
              <a:rPr lang="zh-TW" altLang="en-US" sz="2800" dirty="0" smtClean="0"/>
              <a:t>人體在處於</a:t>
            </a:r>
            <a:r>
              <a:rPr lang="zh-TW" altLang="en-US" sz="2800" dirty="0"/>
              <a:t>高溫環境時，皮膚內之熱接受</a:t>
            </a:r>
            <a:r>
              <a:rPr lang="zh-TW" altLang="en-US" sz="2800" dirty="0" smtClean="0"/>
              <a:t>器受刺激並將訊息至下</a:t>
            </a:r>
            <a:r>
              <a:rPr lang="zh-TW" altLang="en-US" sz="2800" dirty="0"/>
              <a:t>視丘</a:t>
            </a:r>
            <a:r>
              <a:rPr lang="zh-TW" altLang="en-US" sz="2800" dirty="0" smtClean="0"/>
              <a:t>，後者</a:t>
            </a:r>
            <a:r>
              <a:rPr lang="zh-TW" altLang="en-US" sz="2800" dirty="0"/>
              <a:t>再傳達指令使血管擴張及血流</a:t>
            </a:r>
            <a:r>
              <a:rPr lang="zh-TW" altLang="en-US" sz="2800" dirty="0" smtClean="0"/>
              <a:t>加速</a:t>
            </a:r>
            <a:r>
              <a:rPr lang="en-US" altLang="zh-TW" sz="2800" dirty="0" smtClean="0"/>
              <a:t>(</a:t>
            </a:r>
            <a:r>
              <a:rPr lang="zh-TW" altLang="en-US" sz="2800" dirty="0" smtClean="0"/>
              <a:t>心跳加速</a:t>
            </a:r>
            <a:r>
              <a:rPr lang="en-US" altLang="zh-TW" sz="2800" dirty="0" smtClean="0"/>
              <a:t>)</a:t>
            </a:r>
            <a:r>
              <a:rPr lang="zh-TW" altLang="en-US" sz="2800" dirty="0" smtClean="0"/>
              <a:t>，</a:t>
            </a:r>
            <a:r>
              <a:rPr lang="zh-TW" altLang="en-US" sz="2800" dirty="0"/>
              <a:t>將過多的熱量藉由呼吸、</a:t>
            </a:r>
            <a:r>
              <a:rPr lang="zh-TW" altLang="en-US" sz="2800" dirty="0" smtClean="0"/>
              <a:t>排汗等</a:t>
            </a:r>
            <a:r>
              <a:rPr lang="zh-TW" altLang="en-US" sz="2800" dirty="0"/>
              <a:t>方式排熱於體外。</a:t>
            </a:r>
          </a:p>
          <a:p>
            <a:pPr>
              <a:spcBef>
                <a:spcPts val="600"/>
              </a:spcBef>
              <a:spcAft>
                <a:spcPts val="600"/>
              </a:spcAft>
            </a:pPr>
            <a:r>
              <a:rPr lang="zh-TW" altLang="en-US" sz="2800" dirty="0"/>
              <a:t>當人體熱量無法藉由上述</a:t>
            </a:r>
            <a:r>
              <a:rPr lang="zh-TW" altLang="en-US" sz="2800" dirty="0" smtClean="0"/>
              <a:t>正常管道排出時</a:t>
            </a:r>
            <a:r>
              <a:rPr lang="zh-TW" altLang="en-US" sz="2800" dirty="0"/>
              <a:t>，便會造成體內</a:t>
            </a:r>
            <a:r>
              <a:rPr lang="zh-TW" altLang="en-US" sz="2800" dirty="0" smtClean="0"/>
              <a:t>熱量累積</a:t>
            </a:r>
            <a:r>
              <a:rPr lang="zh-TW" altLang="en-US" sz="2800" dirty="0"/>
              <a:t>，引起「熱疾病</a:t>
            </a:r>
            <a:r>
              <a:rPr lang="zh-TW" altLang="en-US" sz="2800" dirty="0" smtClean="0"/>
              <a:t>」</a:t>
            </a:r>
            <a:r>
              <a:rPr lang="zh-TW" altLang="en-US" sz="2800" dirty="0" smtClean="0">
                <a:latin typeface="標楷體" panose="03000509000000000000" pitchFamily="65" charset="-120"/>
              </a:rPr>
              <a:t>，</a:t>
            </a:r>
            <a:r>
              <a:rPr lang="zh-TW" altLang="en-US" sz="2800" dirty="0" smtClean="0"/>
              <a:t>包括熱</a:t>
            </a:r>
            <a:r>
              <a:rPr lang="zh-TW" altLang="en-US" sz="2800" dirty="0"/>
              <a:t>痙攣、熱衰竭、及熱中暑</a:t>
            </a:r>
            <a:r>
              <a:rPr lang="zh-TW" altLang="en-US" sz="2800" dirty="0" smtClean="0"/>
              <a:t>等</a:t>
            </a:r>
            <a:r>
              <a:rPr lang="zh-TW" altLang="en-US" sz="2800" dirty="0"/>
              <a:t>。</a:t>
            </a:r>
          </a:p>
          <a:p>
            <a:pPr>
              <a:spcBef>
                <a:spcPts val="600"/>
              </a:spcBef>
              <a:spcAft>
                <a:spcPts val="600"/>
              </a:spcAft>
            </a:pPr>
            <a:r>
              <a:rPr lang="zh-TW" altLang="en-US" sz="2800" dirty="0" smtClean="0"/>
              <a:t>人體體溫超過</a:t>
            </a:r>
            <a:r>
              <a:rPr lang="en-US" altLang="zh-TW" sz="2800" dirty="0" smtClean="0"/>
              <a:t>40</a:t>
            </a:r>
            <a:r>
              <a:rPr lang="en-US" altLang="zh-TW" sz="2800" baseline="30000" dirty="0" smtClean="0"/>
              <a:t>o</a:t>
            </a:r>
            <a:r>
              <a:rPr lang="en-US" altLang="zh-TW" sz="2800" dirty="0" smtClean="0"/>
              <a:t>C</a:t>
            </a:r>
            <a:r>
              <a:rPr lang="zh-TW" altLang="en-US" sz="2800" dirty="0" smtClean="0"/>
              <a:t>時</a:t>
            </a:r>
            <a:r>
              <a:rPr lang="zh-TW" altLang="en-US" sz="2800" dirty="0"/>
              <a:t>，體內酵素的蛋白質</a:t>
            </a:r>
            <a:r>
              <a:rPr lang="zh-TW" altLang="en-US" sz="2800" dirty="0" smtClean="0"/>
              <a:t>結構逐漸開始被</a:t>
            </a:r>
            <a:r>
              <a:rPr lang="zh-TW" altLang="en-US" sz="2800" dirty="0"/>
              <a:t>破壞</a:t>
            </a:r>
            <a:r>
              <a:rPr lang="zh-TW" altLang="en-US" sz="2800" dirty="0" smtClean="0"/>
              <a:t>，喪失正常</a:t>
            </a:r>
            <a:r>
              <a:rPr lang="zh-TW" altLang="en-US" sz="2800" dirty="0"/>
              <a:t>的代謝功能，</a:t>
            </a:r>
            <a:r>
              <a:rPr lang="zh-TW" altLang="en-US" sz="2800" dirty="0" smtClean="0"/>
              <a:t>最終導致</a:t>
            </a:r>
            <a:r>
              <a:rPr lang="zh-TW" altLang="en-US" sz="2800" dirty="0"/>
              <a:t>死亡</a:t>
            </a:r>
            <a:r>
              <a:rPr lang="zh-TW" altLang="en-US" sz="2800" dirty="0" smtClean="0"/>
              <a:t>。</a:t>
            </a:r>
            <a:endParaRPr lang="en-US" altLang="zh-TW" sz="2800" dirty="0" smtClean="0"/>
          </a:p>
        </p:txBody>
      </p:sp>
      <p:sp>
        <p:nvSpPr>
          <p:cNvPr id="4" name="投影片編號版面配置區 3"/>
          <p:cNvSpPr>
            <a:spLocks noGrp="1"/>
          </p:cNvSpPr>
          <p:nvPr>
            <p:ph type="sldNum" sz="quarter" idx="12"/>
          </p:nvPr>
        </p:nvSpPr>
        <p:spPr>
          <a:xfrm>
            <a:off x="6974904" y="6304235"/>
            <a:ext cx="2133600" cy="365125"/>
          </a:xfrm>
        </p:spPr>
        <p:txBody>
          <a:bodyPr/>
          <a:lstStyle/>
          <a:p>
            <a:fld id="{D81384EF-367C-450E-B552-C4A0BE1BD3F8}" type="slidenum">
              <a:rPr lang="zh-TW" altLang="en-US" smtClean="0"/>
              <a:pPr/>
              <a:t>10</a:t>
            </a:fld>
            <a:endParaRPr lang="zh-TW" altLang="en-US" dirty="0"/>
          </a:p>
        </p:txBody>
      </p:sp>
    </p:spTree>
    <p:extLst>
      <p:ext uri="{BB962C8B-B14F-4D97-AF65-F5344CB8AC3E}">
        <p14:creationId xmlns:p14="http://schemas.microsoft.com/office/powerpoint/2010/main" val="2155814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高溫</a:t>
            </a:r>
            <a:r>
              <a:rPr lang="zh-TW" altLang="en-US" sz="4000" dirty="0" smtClean="0"/>
              <a:t>危害−熱疾病</a:t>
            </a:r>
            <a:endParaRPr lang="zh-TW" altLang="en-US" sz="4000"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764475204"/>
              </p:ext>
            </p:extLst>
          </p:nvPr>
        </p:nvGraphicFramePr>
        <p:xfrm>
          <a:off x="457200" y="1484784"/>
          <a:ext cx="8219256" cy="4489140"/>
        </p:xfrm>
        <a:graphic>
          <a:graphicData uri="http://schemas.openxmlformats.org/drawingml/2006/table">
            <a:tbl>
              <a:tblPr firstRow="1" bandRow="1">
                <a:tableStyleId>{2D5ABB26-0587-4C30-8999-92F81FD0307C}</a:tableStyleId>
              </a:tblPr>
              <a:tblGrid>
                <a:gridCol w="1450504"/>
                <a:gridCol w="3240360"/>
                <a:gridCol w="3528392"/>
              </a:tblGrid>
              <a:tr h="604664">
                <a:tc>
                  <a:txBody>
                    <a:bodyPr/>
                    <a:lstStyle/>
                    <a:p>
                      <a:pPr algn="ctr"/>
                      <a:r>
                        <a:rPr lang="zh-TW" altLang="en-US" sz="2400" dirty="0" smtClean="0">
                          <a:latin typeface="Times New Roman" panose="02020603050405020304" pitchFamily="18" charset="0"/>
                          <a:ea typeface="標楷體" panose="03000509000000000000" pitchFamily="65" charset="-120"/>
                        </a:rPr>
                        <a:t>健康危害</a:t>
                      </a:r>
                      <a:endParaRPr lang="zh-TW" altLang="en-US" sz="2400" dirty="0">
                        <a:latin typeface="Times New Roman" panose="02020603050405020304" pitchFamily="18" charset="0"/>
                        <a:ea typeface="標楷體" panose="03000509000000000000" pitchFamily="65"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latin typeface="Times New Roman" panose="02020603050405020304" pitchFamily="18" charset="0"/>
                          <a:ea typeface="標楷體" panose="03000509000000000000" pitchFamily="65" charset="-120"/>
                        </a:rPr>
                        <a:t>原因</a:t>
                      </a:r>
                      <a:endParaRPr lang="zh-TW" altLang="en-US" sz="2400" dirty="0">
                        <a:latin typeface="Times New Roman" panose="02020603050405020304" pitchFamily="18" charset="0"/>
                        <a:ea typeface="標楷體" panose="03000509000000000000" pitchFamily="65"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latin typeface="Times New Roman" panose="02020603050405020304" pitchFamily="18" charset="0"/>
                          <a:ea typeface="標楷體" panose="03000509000000000000" pitchFamily="65" charset="-120"/>
                        </a:rPr>
                        <a:t>症狀或徵候</a:t>
                      </a:r>
                      <a:endParaRPr lang="zh-TW" altLang="en-US" sz="2400" dirty="0">
                        <a:latin typeface="Times New Roman" panose="02020603050405020304" pitchFamily="18" charset="0"/>
                        <a:ea typeface="標楷體" panose="03000509000000000000" pitchFamily="65"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41276">
                <a:tc>
                  <a:txBody>
                    <a:bodyPr/>
                    <a:lstStyle/>
                    <a:p>
                      <a:pPr algn="ctr"/>
                      <a:r>
                        <a:rPr lang="zh-TW" altLang="en-US" sz="2400" dirty="0" smtClean="0">
                          <a:latin typeface="Times New Roman" panose="02020603050405020304" pitchFamily="18" charset="0"/>
                          <a:ea typeface="標楷體" panose="03000509000000000000" pitchFamily="65" charset="-120"/>
                        </a:rPr>
                        <a:t>熱痙攣</a:t>
                      </a:r>
                      <a:endParaRPr lang="zh-TW" altLang="en-US" sz="2400" dirty="0">
                        <a:latin typeface="Times New Roman" panose="02020603050405020304" pitchFamily="18" charset="0"/>
                        <a:ea typeface="標楷體" panose="03000509000000000000" pitchFamily="65"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smtClean="0">
                          <a:latin typeface="Times New Roman" panose="02020603050405020304" pitchFamily="18" charset="0"/>
                          <a:ea typeface="標楷體" panose="03000509000000000000" pitchFamily="65" charset="-120"/>
                        </a:rPr>
                        <a:t>大量流汗，致使鹽分過度流失。</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smtClean="0">
                          <a:latin typeface="Times New Roman" panose="02020603050405020304" pitchFamily="18" charset="0"/>
                          <a:ea typeface="標楷體" panose="03000509000000000000" pitchFamily="65" charset="-120"/>
                        </a:rPr>
                        <a:t>肌肉疼痛性的痙攣，體溫仍正常或稍低。</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41276">
                <a:tc>
                  <a:txBody>
                    <a:bodyPr/>
                    <a:lstStyle/>
                    <a:p>
                      <a:pPr algn="ctr"/>
                      <a:r>
                        <a:rPr lang="zh-TW" altLang="en-US" sz="2400" dirty="0" smtClean="0">
                          <a:latin typeface="Times New Roman" panose="02020603050405020304" pitchFamily="18" charset="0"/>
                          <a:ea typeface="標楷體" panose="03000509000000000000" pitchFamily="65" charset="-120"/>
                        </a:rPr>
                        <a:t>熱衰竭</a:t>
                      </a:r>
                      <a:endParaRPr lang="zh-TW" altLang="en-US" sz="2400" dirty="0">
                        <a:latin typeface="Times New Roman" panose="02020603050405020304" pitchFamily="18" charset="0"/>
                        <a:ea typeface="標楷體" panose="03000509000000000000" pitchFamily="65"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2400" dirty="0" smtClean="0">
                          <a:latin typeface="Times New Roman" panose="02020603050405020304" pitchFamily="18" charset="0"/>
                          <a:ea typeface="標楷體" panose="03000509000000000000" pitchFamily="65" charset="-120"/>
                        </a:rPr>
                        <a:t>心血管功能不足，大量失水</a:t>
                      </a:r>
                      <a:r>
                        <a:rPr lang="en-US" altLang="zh-TW" sz="2400" dirty="0" smtClean="0">
                          <a:latin typeface="Times New Roman" panose="02020603050405020304" pitchFamily="18" charset="0"/>
                          <a:ea typeface="標楷體" panose="03000509000000000000" pitchFamily="65" charset="-120"/>
                        </a:rPr>
                        <a:t>(</a:t>
                      </a:r>
                      <a:r>
                        <a:rPr lang="zh-TW" altLang="en-US" sz="2400" dirty="0" smtClean="0">
                          <a:latin typeface="Times New Roman" panose="02020603050405020304" pitchFamily="18" charset="0"/>
                          <a:ea typeface="標楷體" panose="03000509000000000000" pitchFamily="65" charset="-120"/>
                        </a:rPr>
                        <a:t>脫水</a:t>
                      </a:r>
                      <a:r>
                        <a:rPr lang="en-US" altLang="zh-TW" sz="2400" dirty="0" smtClean="0">
                          <a:latin typeface="Times New Roman" panose="02020603050405020304" pitchFamily="18" charset="0"/>
                          <a:ea typeface="標楷體" panose="03000509000000000000" pitchFamily="65" charset="-120"/>
                        </a:rPr>
                        <a:t>)</a:t>
                      </a:r>
                      <a:r>
                        <a:rPr lang="zh-TW" altLang="en-US" sz="2400" dirty="0" smtClean="0">
                          <a:latin typeface="Times New Roman" panose="02020603050405020304" pitchFamily="18" charset="0"/>
                          <a:ea typeface="標楷體" panose="03000509000000000000" pitchFamily="65" charset="-120"/>
                        </a:rPr>
                        <a:t>引起虛脫現象。</a:t>
                      </a:r>
                      <a:endParaRPr lang="zh-TW" altLang="en-US" sz="2400" dirty="0">
                        <a:latin typeface="Times New Roman" panose="02020603050405020304" pitchFamily="18" charset="0"/>
                        <a:ea typeface="標楷體" panose="03000509000000000000" pitchFamily="65"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2400" dirty="0" smtClean="0">
                          <a:latin typeface="Times New Roman" panose="02020603050405020304" pitchFamily="18" charset="0"/>
                          <a:ea typeface="標楷體" panose="03000509000000000000" pitchFamily="65" charset="-120"/>
                        </a:rPr>
                        <a:t>極度疲勞、頭痛、臉色蒼白、眩暈、心跳快而弱，體溫正常或稍高，失去知覺。</a:t>
                      </a:r>
                      <a:endParaRPr lang="zh-TW" altLang="en-US" sz="2400" dirty="0">
                        <a:latin typeface="Times New Roman" panose="02020603050405020304" pitchFamily="18" charset="0"/>
                        <a:ea typeface="標楷體" panose="03000509000000000000" pitchFamily="65"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41276">
                <a:tc>
                  <a:txBody>
                    <a:bodyPr/>
                    <a:lstStyle/>
                    <a:p>
                      <a:pPr algn="ctr"/>
                      <a:r>
                        <a:rPr lang="zh-TW" altLang="en-US" sz="2400" dirty="0" smtClean="0">
                          <a:latin typeface="Times New Roman" panose="02020603050405020304" pitchFamily="18" charset="0"/>
                          <a:ea typeface="標楷體" panose="03000509000000000000" pitchFamily="65" charset="-120"/>
                        </a:rPr>
                        <a:t>熱中暑</a:t>
                      </a:r>
                      <a:endParaRPr lang="zh-TW" altLang="en-US" sz="2400" dirty="0">
                        <a:latin typeface="Times New Roman" panose="02020603050405020304" pitchFamily="18" charset="0"/>
                        <a:ea typeface="標楷體" panose="03000509000000000000" pitchFamily="65"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2400" dirty="0" smtClean="0">
                          <a:latin typeface="Times New Roman" panose="02020603050405020304" pitchFamily="18" charset="0"/>
                          <a:ea typeface="標楷體" panose="03000509000000000000" pitchFamily="65" charset="-120"/>
                        </a:rPr>
                        <a:t>體溫調節機制失能，無法維持體溫平衡。</a:t>
                      </a:r>
                      <a:endParaRPr lang="zh-TW" altLang="en-US" sz="2400" dirty="0">
                        <a:latin typeface="Times New Roman" panose="02020603050405020304" pitchFamily="18" charset="0"/>
                        <a:ea typeface="標楷體" panose="03000509000000000000" pitchFamily="65"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2400" dirty="0" smtClean="0">
                          <a:latin typeface="Times New Roman" panose="02020603050405020304" pitchFamily="18" charset="0"/>
                          <a:ea typeface="標楷體" panose="03000509000000000000" pitchFamily="65" charset="-120"/>
                        </a:rPr>
                        <a:t>通常停止流汗，皮膚乾熱、潮紅，體溫急劇升高，脈搏快而強烈。</a:t>
                      </a:r>
                      <a:endParaRPr lang="zh-TW" altLang="en-US" sz="2400" dirty="0">
                        <a:latin typeface="Times New Roman" panose="02020603050405020304" pitchFamily="18" charset="0"/>
                        <a:ea typeface="標楷體" panose="03000509000000000000" pitchFamily="65"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投影片編號版面配置區 3"/>
          <p:cNvSpPr>
            <a:spLocks noGrp="1"/>
          </p:cNvSpPr>
          <p:nvPr>
            <p:ph type="sldNum" sz="quarter" idx="12"/>
          </p:nvPr>
        </p:nvSpPr>
        <p:spPr>
          <a:xfrm>
            <a:off x="6974904" y="6309320"/>
            <a:ext cx="2133600" cy="365125"/>
          </a:xfrm>
        </p:spPr>
        <p:txBody>
          <a:bodyPr/>
          <a:lstStyle/>
          <a:p>
            <a:fld id="{D81384EF-367C-450E-B552-C4A0BE1BD3F8}" type="slidenum">
              <a:rPr lang="zh-TW" altLang="en-US" smtClean="0"/>
              <a:pPr/>
              <a:t>11</a:t>
            </a:fld>
            <a:endParaRPr lang="zh-TW" altLang="en-US" dirty="0"/>
          </a:p>
        </p:txBody>
      </p:sp>
    </p:spTree>
    <p:extLst>
      <p:ext uri="{BB962C8B-B14F-4D97-AF65-F5344CB8AC3E}">
        <p14:creationId xmlns:p14="http://schemas.microsoft.com/office/powerpoint/2010/main" val="2437442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游離輻射危害</a:t>
            </a:r>
          </a:p>
        </p:txBody>
      </p:sp>
      <p:sp>
        <p:nvSpPr>
          <p:cNvPr id="3" name="內容版面配置區 2"/>
          <p:cNvSpPr>
            <a:spLocks noGrp="1"/>
          </p:cNvSpPr>
          <p:nvPr>
            <p:ph idx="1"/>
          </p:nvPr>
        </p:nvSpPr>
        <p:spPr>
          <a:xfrm>
            <a:off x="467544" y="1268760"/>
            <a:ext cx="8229600" cy="4525963"/>
          </a:xfrm>
        </p:spPr>
        <p:txBody>
          <a:bodyPr/>
          <a:lstStyle/>
          <a:p>
            <a:r>
              <a:rPr lang="zh-TW" altLang="en-US" sz="2800" dirty="0"/>
              <a:t>急性全身效應</a:t>
            </a:r>
          </a:p>
          <a:p>
            <a:endParaRPr lang="zh-TW" altLang="en-US" dirty="0"/>
          </a:p>
        </p:txBody>
      </p:sp>
      <p:sp>
        <p:nvSpPr>
          <p:cNvPr id="4" name="投影片編號版面配置區 3"/>
          <p:cNvSpPr>
            <a:spLocks noGrp="1"/>
          </p:cNvSpPr>
          <p:nvPr>
            <p:ph type="sldNum" sz="quarter" idx="12"/>
          </p:nvPr>
        </p:nvSpPr>
        <p:spPr>
          <a:xfrm>
            <a:off x="6974904" y="6304235"/>
            <a:ext cx="2133600" cy="365125"/>
          </a:xfrm>
        </p:spPr>
        <p:txBody>
          <a:bodyPr/>
          <a:lstStyle/>
          <a:p>
            <a:fld id="{D81384EF-367C-450E-B552-C4A0BE1BD3F8}" type="slidenum">
              <a:rPr lang="zh-TW" altLang="en-US" smtClean="0"/>
              <a:pPr/>
              <a:t>12</a:t>
            </a:fld>
            <a:endParaRPr lang="zh-TW" altLang="en-US" dirty="0"/>
          </a:p>
        </p:txBody>
      </p:sp>
      <p:graphicFrame>
        <p:nvGraphicFramePr>
          <p:cNvPr id="6" name="表格 5"/>
          <p:cNvGraphicFramePr>
            <a:graphicFrameLocks noGrp="1"/>
          </p:cNvGraphicFramePr>
          <p:nvPr>
            <p:extLst>
              <p:ext uri="{D42A27DB-BD31-4B8C-83A1-F6EECF244321}">
                <p14:modId xmlns:p14="http://schemas.microsoft.com/office/powerpoint/2010/main" val="1450174509"/>
              </p:ext>
            </p:extLst>
          </p:nvPr>
        </p:nvGraphicFramePr>
        <p:xfrm>
          <a:off x="899592" y="1931704"/>
          <a:ext cx="7704856" cy="4233600"/>
        </p:xfrm>
        <a:graphic>
          <a:graphicData uri="http://schemas.openxmlformats.org/drawingml/2006/table">
            <a:tbl>
              <a:tblPr firstRow="1" bandRow="1">
                <a:tableStyleId>{2D5ABB26-0587-4C30-8999-92F81FD0307C}</a:tableStyleId>
              </a:tblPr>
              <a:tblGrid>
                <a:gridCol w="2012980"/>
                <a:gridCol w="5691876"/>
              </a:tblGrid>
              <a:tr h="376800">
                <a:tc>
                  <a:txBody>
                    <a:bodyPr/>
                    <a:lstStyle/>
                    <a:p>
                      <a:pPr algn="ctr">
                        <a:spcBef>
                          <a:spcPts val="600"/>
                        </a:spcBef>
                        <a:spcAft>
                          <a:spcPts val="600"/>
                        </a:spcAft>
                      </a:pPr>
                      <a:r>
                        <a:rPr lang="zh-TW" altLang="en-US" sz="1800" dirty="0" smtClean="0">
                          <a:latin typeface="Times New Roman" panose="02020603050405020304" pitchFamily="18" charset="0"/>
                          <a:ea typeface="標楷體" panose="03000509000000000000" pitchFamily="65" charset="-120"/>
                        </a:rPr>
                        <a:t>一次劑量</a:t>
                      </a:r>
                      <a:r>
                        <a:rPr lang="en-US" altLang="zh-TW" sz="1800" dirty="0" smtClean="0">
                          <a:latin typeface="Times New Roman" panose="02020603050405020304" pitchFamily="18" charset="0"/>
                          <a:ea typeface="標楷體" panose="03000509000000000000" pitchFamily="65" charset="-120"/>
                        </a:rPr>
                        <a:t>(</a:t>
                      </a:r>
                      <a:r>
                        <a:rPr lang="zh-TW" altLang="en-US" sz="1800" dirty="0" smtClean="0">
                          <a:latin typeface="Times New Roman" panose="02020603050405020304" pitchFamily="18" charset="0"/>
                          <a:ea typeface="標楷體" panose="03000509000000000000" pitchFamily="65" charset="-120"/>
                        </a:rPr>
                        <a:t>毫西弗</a:t>
                      </a:r>
                      <a:r>
                        <a:rPr lang="en-US" altLang="zh-TW" sz="1800" dirty="0" smtClean="0">
                          <a:latin typeface="Times New Roman" panose="02020603050405020304" pitchFamily="18" charset="0"/>
                          <a:ea typeface="標楷體" panose="03000509000000000000" pitchFamily="65" charset="-120"/>
                        </a:rPr>
                        <a:t>) </a:t>
                      </a:r>
                      <a:endParaRPr lang="zh-TW" altLang="en-US" sz="1800" dirty="0">
                        <a:latin typeface="Times New Roman" panose="02020603050405020304" pitchFamily="18" charset="0"/>
                        <a:ea typeface="標楷體" panose="03000509000000000000" pitchFamily="65" charset="-120"/>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zh-TW" altLang="en-US" sz="1800" dirty="0" smtClean="0">
                          <a:latin typeface="Times New Roman" panose="02020603050405020304" pitchFamily="18" charset="0"/>
                          <a:ea typeface="標楷體" panose="03000509000000000000" pitchFamily="65" charset="-120"/>
                        </a:rPr>
                        <a:t>一般症狀說明</a:t>
                      </a:r>
                      <a:endParaRPr lang="zh-TW" altLang="en-US" sz="1800" dirty="0">
                        <a:latin typeface="Times New Roman" panose="02020603050405020304" pitchFamily="18" charset="0"/>
                        <a:ea typeface="標楷體" panose="03000509000000000000" pitchFamily="65" charset="-120"/>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800">
                <a:tc>
                  <a:txBody>
                    <a:bodyPr/>
                    <a:lstStyle/>
                    <a:p>
                      <a:pPr algn="ctr">
                        <a:spcBef>
                          <a:spcPts val="600"/>
                        </a:spcBef>
                        <a:spcAft>
                          <a:spcPts val="600"/>
                        </a:spcAft>
                      </a:pPr>
                      <a:r>
                        <a:rPr lang="zh-TW" altLang="en-US" sz="1800" dirty="0" smtClean="0">
                          <a:latin typeface="Times New Roman" panose="02020603050405020304" pitchFamily="18" charset="0"/>
                          <a:ea typeface="標楷體" panose="03000509000000000000" pitchFamily="65" charset="-120"/>
                        </a:rPr>
                        <a:t>小於 </a:t>
                      </a:r>
                      <a:r>
                        <a:rPr lang="en-US" altLang="zh-TW" sz="1800" dirty="0" smtClean="0">
                          <a:latin typeface="Times New Roman" panose="02020603050405020304" pitchFamily="18" charset="0"/>
                          <a:ea typeface="標楷體" panose="03000509000000000000" pitchFamily="65" charset="-120"/>
                        </a:rPr>
                        <a:t>10</a:t>
                      </a:r>
                      <a:endParaRPr lang="zh-TW" altLang="en-US" sz="1800" dirty="0">
                        <a:latin typeface="Times New Roman" panose="02020603050405020304" pitchFamily="18" charset="0"/>
                        <a:ea typeface="標楷體" panose="03000509000000000000" pitchFamily="65" charset="-120"/>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600"/>
                        </a:spcBef>
                        <a:spcAft>
                          <a:spcPts val="600"/>
                        </a:spcAft>
                      </a:pPr>
                      <a:r>
                        <a:rPr lang="zh-TW" altLang="en-US" sz="1800" dirty="0" smtClean="0">
                          <a:latin typeface="Times New Roman" panose="02020603050405020304" pitchFamily="18" charset="0"/>
                          <a:ea typeface="標楷體" panose="03000509000000000000" pitchFamily="65" charset="-120"/>
                        </a:rPr>
                        <a:t>無可察覺症狀，但遲延輻射病的產生仍可能發生。</a:t>
                      </a: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800">
                <a:tc>
                  <a:txBody>
                    <a:bodyPr/>
                    <a:lstStyle/>
                    <a:p>
                      <a:pPr algn="ctr">
                        <a:spcBef>
                          <a:spcPts val="600"/>
                        </a:spcBef>
                        <a:spcAft>
                          <a:spcPts val="600"/>
                        </a:spcAft>
                      </a:pPr>
                      <a:r>
                        <a:rPr lang="en-US" altLang="zh-TW" sz="1800" dirty="0" smtClean="0">
                          <a:latin typeface="Times New Roman" panose="02020603050405020304" pitchFamily="18" charset="0"/>
                          <a:ea typeface="標楷體" panose="03000509000000000000" pitchFamily="65" charset="-120"/>
                        </a:rPr>
                        <a:t>100〜250</a:t>
                      </a:r>
                      <a:endParaRPr lang="zh-TW" altLang="en-US" sz="1800" dirty="0">
                        <a:latin typeface="Times New Roman" panose="02020603050405020304" pitchFamily="18" charset="0"/>
                        <a:ea typeface="標楷體" panose="03000509000000000000" pitchFamily="65" charset="-120"/>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600"/>
                        </a:spcBef>
                        <a:spcAft>
                          <a:spcPts val="600"/>
                        </a:spcAft>
                      </a:pPr>
                      <a:r>
                        <a:rPr lang="zh-TW" altLang="en-US" sz="1800" dirty="0" smtClean="0">
                          <a:latin typeface="Times New Roman" panose="02020603050405020304" pitchFamily="18" charset="0"/>
                          <a:ea typeface="標楷體" panose="03000509000000000000" pitchFamily="65" charset="-120"/>
                        </a:rPr>
                        <a:t>能引起血液中淋巴球的染色體變異。</a:t>
                      </a: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1600">
                <a:tc>
                  <a:txBody>
                    <a:bodyPr/>
                    <a:lstStyle/>
                    <a:p>
                      <a:pPr algn="ctr">
                        <a:spcBef>
                          <a:spcPts val="600"/>
                        </a:spcBef>
                        <a:spcAft>
                          <a:spcPts val="600"/>
                        </a:spcAft>
                      </a:pPr>
                      <a:r>
                        <a:rPr lang="en-US" altLang="zh-TW" sz="1800" dirty="0" smtClean="0">
                          <a:latin typeface="Times New Roman" panose="02020603050405020304" pitchFamily="18" charset="0"/>
                          <a:ea typeface="標楷體" panose="03000509000000000000" pitchFamily="65" charset="-120"/>
                        </a:rPr>
                        <a:t>250〜1,000</a:t>
                      </a:r>
                      <a:endParaRPr lang="zh-TW" altLang="en-US" sz="1800" dirty="0">
                        <a:latin typeface="Times New Roman" panose="02020603050405020304" pitchFamily="18" charset="0"/>
                        <a:ea typeface="標楷體" panose="03000509000000000000" pitchFamily="65" charset="-120"/>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600"/>
                        </a:spcBef>
                        <a:spcAft>
                          <a:spcPts val="600"/>
                        </a:spcAft>
                      </a:pPr>
                      <a:r>
                        <a:rPr lang="zh-TW" altLang="en-US" sz="1800" dirty="0" smtClean="0">
                          <a:latin typeface="Times New Roman" panose="02020603050405020304" pitchFamily="18" charset="0"/>
                          <a:ea typeface="標楷體" panose="03000509000000000000" pitchFamily="65" charset="-120"/>
                        </a:rPr>
                        <a:t>可能發生短期的血球變化</a:t>
                      </a:r>
                      <a:r>
                        <a:rPr lang="en-US" altLang="zh-TW" sz="1800" dirty="0" smtClean="0">
                          <a:latin typeface="Times New Roman" panose="02020603050405020304" pitchFamily="18" charset="0"/>
                          <a:ea typeface="標楷體" panose="03000509000000000000" pitchFamily="65" charset="-120"/>
                        </a:rPr>
                        <a:t>(</a:t>
                      </a:r>
                      <a:r>
                        <a:rPr lang="zh-TW" altLang="en-US" sz="1800" dirty="0" smtClean="0">
                          <a:latin typeface="Times New Roman" panose="02020603050405020304" pitchFamily="18" charset="0"/>
                          <a:ea typeface="標楷體" panose="03000509000000000000" pitchFamily="65" charset="-120"/>
                        </a:rPr>
                        <a:t>淋巴球、白血球減少</a:t>
                      </a:r>
                      <a:r>
                        <a:rPr lang="en-US" altLang="zh-TW" sz="1800" dirty="0" smtClean="0">
                          <a:latin typeface="Times New Roman" panose="02020603050405020304" pitchFamily="18" charset="0"/>
                          <a:ea typeface="標楷體" panose="03000509000000000000" pitchFamily="65" charset="-120"/>
                        </a:rPr>
                        <a:t>)</a:t>
                      </a:r>
                      <a:r>
                        <a:rPr lang="zh-TW" altLang="en-US" sz="1800" dirty="0" smtClean="0">
                          <a:latin typeface="Times New Roman" panose="02020603050405020304" pitchFamily="18" charset="0"/>
                          <a:ea typeface="標楷體" panose="03000509000000000000" pitchFamily="65" charset="-120"/>
                        </a:rPr>
                        <a:t>，有時有眼結膜炎的發生，但不致產生機能之影響。</a:t>
                      </a: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1600">
                <a:tc>
                  <a:txBody>
                    <a:bodyPr/>
                    <a:lstStyle/>
                    <a:p>
                      <a:pPr algn="ctr">
                        <a:spcBef>
                          <a:spcPts val="600"/>
                        </a:spcBef>
                        <a:spcAft>
                          <a:spcPts val="600"/>
                        </a:spcAft>
                      </a:pPr>
                      <a:r>
                        <a:rPr lang="en-US" altLang="zh-TW" sz="1800" dirty="0" smtClean="0">
                          <a:latin typeface="Times New Roman" panose="02020603050405020304" pitchFamily="18" charset="0"/>
                          <a:ea typeface="標楷體" panose="03000509000000000000" pitchFamily="65" charset="-120"/>
                        </a:rPr>
                        <a:t>1,000〜2,000</a:t>
                      </a:r>
                      <a:endParaRPr lang="zh-TW" altLang="en-US" sz="1800" dirty="0">
                        <a:latin typeface="Times New Roman" panose="02020603050405020304" pitchFamily="18" charset="0"/>
                        <a:ea typeface="標楷體" panose="03000509000000000000" pitchFamily="65" charset="-120"/>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600"/>
                        </a:spcBef>
                        <a:spcAft>
                          <a:spcPts val="600"/>
                        </a:spcAft>
                      </a:pPr>
                      <a:r>
                        <a:rPr lang="zh-TW" altLang="en-US" sz="1800" dirty="0" smtClean="0">
                          <a:latin typeface="Times New Roman" panose="02020603050405020304" pitchFamily="18" charset="0"/>
                          <a:ea typeface="標楷體" panose="03000509000000000000" pitchFamily="65" charset="-120"/>
                        </a:rPr>
                        <a:t>有疲倦、噁心、嘔吐現象，血液中淋巴及白血球減少後恢復緩慢。</a:t>
                      </a: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1600">
                <a:tc>
                  <a:txBody>
                    <a:bodyPr/>
                    <a:lstStyle/>
                    <a:p>
                      <a:pPr algn="ctr">
                        <a:spcBef>
                          <a:spcPts val="600"/>
                        </a:spcBef>
                        <a:spcAft>
                          <a:spcPts val="600"/>
                        </a:spcAft>
                      </a:pPr>
                      <a:r>
                        <a:rPr lang="en-US" altLang="zh-TW" sz="1800" dirty="0" smtClean="0">
                          <a:latin typeface="Times New Roman" panose="02020603050405020304" pitchFamily="18" charset="0"/>
                          <a:ea typeface="標楷體" panose="03000509000000000000" pitchFamily="65" charset="-120"/>
                        </a:rPr>
                        <a:t>2,000〜4,000</a:t>
                      </a:r>
                      <a:endParaRPr lang="zh-TW" altLang="en-US" sz="1800" dirty="0">
                        <a:latin typeface="Times New Roman" panose="02020603050405020304" pitchFamily="18" charset="0"/>
                        <a:ea typeface="標楷體" panose="03000509000000000000" pitchFamily="65" charset="-120"/>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600"/>
                        </a:spcBef>
                        <a:spcAft>
                          <a:spcPts val="600"/>
                        </a:spcAft>
                      </a:pPr>
                      <a:r>
                        <a:rPr lang="zh-TW" altLang="en-US" sz="1800" dirty="0" smtClean="0">
                          <a:latin typeface="Times New Roman" panose="02020603050405020304" pitchFamily="18" charset="0"/>
                          <a:ea typeface="標楷體" panose="03000509000000000000" pitchFamily="65" charset="-120"/>
                        </a:rPr>
                        <a:t>小時內會噁心、嘔吐，數週內有</a:t>
                      </a:r>
                      <a:r>
                        <a:rPr lang="zh-TW" altLang="en-US" sz="1800" dirty="0" smtClean="0">
                          <a:solidFill>
                            <a:srgbClr val="FF0000"/>
                          </a:solidFill>
                          <a:latin typeface="Times New Roman" panose="02020603050405020304" pitchFamily="18" charset="0"/>
                          <a:ea typeface="標楷體" panose="03000509000000000000" pitchFamily="65" charset="-120"/>
                        </a:rPr>
                        <a:t>掉髮</a:t>
                      </a:r>
                      <a:r>
                        <a:rPr lang="zh-TW" altLang="en-US" sz="1800" dirty="0" smtClean="0">
                          <a:latin typeface="Times New Roman" panose="02020603050405020304" pitchFamily="18" charset="0"/>
                          <a:ea typeface="標楷體" panose="03000509000000000000" pitchFamily="65" charset="-120"/>
                        </a:rPr>
                        <a:t>、食慾不振、虛弱、腹瀉及全身不適等症狀，可能死亡。</a:t>
                      </a:r>
                      <a:endParaRPr lang="zh-TW" altLang="en-US" sz="1800" dirty="0">
                        <a:latin typeface="Times New Roman" panose="02020603050405020304" pitchFamily="18" charset="0"/>
                        <a:ea typeface="標楷體" panose="03000509000000000000" pitchFamily="65" charset="-120"/>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1600">
                <a:tc>
                  <a:txBody>
                    <a:bodyPr/>
                    <a:lstStyle/>
                    <a:p>
                      <a:pPr algn="ctr">
                        <a:spcBef>
                          <a:spcPts val="600"/>
                        </a:spcBef>
                        <a:spcAft>
                          <a:spcPts val="600"/>
                        </a:spcAft>
                      </a:pPr>
                      <a:r>
                        <a:rPr lang="en-US" altLang="zh-TW" sz="1800" dirty="0" smtClean="0">
                          <a:latin typeface="Times New Roman" panose="02020603050405020304" pitchFamily="18" charset="0"/>
                          <a:ea typeface="標楷體" panose="03000509000000000000" pitchFamily="65" charset="-120"/>
                        </a:rPr>
                        <a:t>4,000〜6,000</a:t>
                      </a:r>
                      <a:endParaRPr lang="zh-TW" altLang="en-US" sz="1800" dirty="0">
                        <a:latin typeface="Times New Roman" panose="02020603050405020304" pitchFamily="18" charset="0"/>
                        <a:ea typeface="標楷體" panose="03000509000000000000" pitchFamily="65" charset="-120"/>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600"/>
                        </a:spcBef>
                        <a:spcAft>
                          <a:spcPts val="600"/>
                        </a:spcAft>
                      </a:pPr>
                      <a:r>
                        <a:rPr lang="zh-TW" altLang="en-US" sz="1800" dirty="0" smtClean="0">
                          <a:latin typeface="Times New Roman" panose="02020603050405020304" pitchFamily="18" charset="0"/>
                          <a:ea typeface="標楷體" panose="03000509000000000000" pitchFamily="65" charset="-120"/>
                        </a:rPr>
                        <a:t>與前者相似，僅症狀顯示的較快，在</a:t>
                      </a:r>
                      <a:r>
                        <a:rPr lang="en-US" altLang="zh-TW" sz="1800" dirty="0" smtClean="0">
                          <a:latin typeface="Times New Roman" panose="02020603050405020304" pitchFamily="18" charset="0"/>
                          <a:ea typeface="標楷體" panose="03000509000000000000" pitchFamily="65" charset="-120"/>
                        </a:rPr>
                        <a:t>2〜6</a:t>
                      </a:r>
                      <a:r>
                        <a:rPr lang="zh-TW" altLang="en-US" sz="1800" dirty="0" smtClean="0">
                          <a:latin typeface="Times New Roman" panose="02020603050405020304" pitchFamily="18" charset="0"/>
                          <a:ea typeface="標楷體" panose="03000509000000000000" pitchFamily="65" charset="-120"/>
                        </a:rPr>
                        <a:t>週內死亡率為</a:t>
                      </a:r>
                      <a:r>
                        <a:rPr lang="en-US" altLang="zh-TW" sz="1800" dirty="0" smtClean="0">
                          <a:latin typeface="Times New Roman" panose="02020603050405020304" pitchFamily="18" charset="0"/>
                          <a:ea typeface="標楷體" panose="03000509000000000000" pitchFamily="65" charset="-120"/>
                        </a:rPr>
                        <a:t>50%</a:t>
                      </a:r>
                      <a:r>
                        <a:rPr lang="zh-TW" altLang="en-US" sz="1800" dirty="0" smtClean="0">
                          <a:latin typeface="Times New Roman" panose="02020603050405020304" pitchFamily="18" charset="0"/>
                          <a:ea typeface="標楷體" panose="03000509000000000000" pitchFamily="65" charset="-120"/>
                        </a:rPr>
                        <a:t>。</a:t>
                      </a: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800">
                <a:tc>
                  <a:txBody>
                    <a:bodyPr/>
                    <a:lstStyle/>
                    <a:p>
                      <a:pPr algn="ctr">
                        <a:spcBef>
                          <a:spcPts val="600"/>
                        </a:spcBef>
                        <a:spcAft>
                          <a:spcPts val="600"/>
                        </a:spcAft>
                      </a:pPr>
                      <a:r>
                        <a:rPr lang="en-US" altLang="zh-TW" sz="1800" b="1" dirty="0" smtClean="0">
                          <a:solidFill>
                            <a:schemeClr val="tx1"/>
                          </a:solidFill>
                          <a:latin typeface="Times New Roman" panose="02020603050405020304" pitchFamily="18" charset="0"/>
                          <a:ea typeface="標楷體" panose="03000509000000000000" pitchFamily="65" charset="-120"/>
                        </a:rPr>
                        <a:t>6,000</a:t>
                      </a:r>
                      <a:r>
                        <a:rPr lang="zh-TW" altLang="en-US" sz="1800" b="1" dirty="0" smtClean="0">
                          <a:solidFill>
                            <a:schemeClr val="tx1"/>
                          </a:solidFill>
                          <a:latin typeface="Times New Roman" panose="02020603050405020304" pitchFamily="18" charset="0"/>
                          <a:ea typeface="標楷體" panose="03000509000000000000" pitchFamily="65" charset="-120"/>
                        </a:rPr>
                        <a:t>以上</a:t>
                      </a:r>
                      <a:endParaRPr lang="zh-TW" altLang="en-US" sz="1800" b="1" dirty="0">
                        <a:solidFill>
                          <a:schemeClr val="tx1"/>
                        </a:solidFill>
                        <a:latin typeface="Times New Roman" panose="02020603050405020304" pitchFamily="18" charset="0"/>
                        <a:ea typeface="標楷體" panose="03000509000000000000" pitchFamily="65" charset="-120"/>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600"/>
                        </a:spcBef>
                        <a:spcAft>
                          <a:spcPts val="600"/>
                        </a:spcAft>
                      </a:pPr>
                      <a:r>
                        <a:rPr lang="zh-TW" altLang="en-US" sz="1800" b="1" dirty="0" smtClean="0">
                          <a:solidFill>
                            <a:schemeClr val="tx1"/>
                          </a:solidFill>
                          <a:latin typeface="Times New Roman" panose="02020603050405020304" pitchFamily="18" charset="0"/>
                          <a:ea typeface="標楷體" panose="03000509000000000000" pitchFamily="65" charset="-120"/>
                        </a:rPr>
                        <a:t>若無適當醫護</a:t>
                      </a:r>
                      <a:r>
                        <a:rPr lang="zh-TW" altLang="en-US" sz="1800" b="1" dirty="0" smtClean="0">
                          <a:solidFill>
                            <a:srgbClr val="FF0000"/>
                          </a:solidFill>
                          <a:latin typeface="Times New Roman" panose="02020603050405020304" pitchFamily="18" charset="0"/>
                          <a:ea typeface="標楷體" panose="03000509000000000000" pitchFamily="65" charset="-120"/>
                        </a:rPr>
                        <a:t>照顧</a:t>
                      </a:r>
                      <a:r>
                        <a:rPr lang="zh-TW" altLang="en-US" sz="1800" b="1" dirty="0" smtClean="0">
                          <a:solidFill>
                            <a:schemeClr val="tx1"/>
                          </a:solidFill>
                          <a:latin typeface="Times New Roman" panose="02020603050405020304" pitchFamily="18" charset="0"/>
                          <a:ea typeface="標楷體" panose="03000509000000000000" pitchFamily="65" charset="-120"/>
                        </a:rPr>
                        <a:t>，死亡率為</a:t>
                      </a:r>
                      <a:r>
                        <a:rPr lang="en-US" altLang="zh-TW" sz="1800" b="1" dirty="0" smtClean="0">
                          <a:solidFill>
                            <a:schemeClr val="tx1"/>
                          </a:solidFill>
                          <a:latin typeface="Times New Roman" panose="02020603050405020304" pitchFamily="18" charset="0"/>
                          <a:ea typeface="標楷體" panose="03000509000000000000" pitchFamily="65" charset="-120"/>
                        </a:rPr>
                        <a:t>100%</a:t>
                      </a:r>
                      <a:r>
                        <a:rPr lang="zh-TW" altLang="en-US" sz="1800" b="1" dirty="0" smtClean="0">
                          <a:solidFill>
                            <a:schemeClr val="tx1"/>
                          </a:solidFill>
                          <a:latin typeface="Times New Roman" panose="02020603050405020304" pitchFamily="18" charset="0"/>
                          <a:ea typeface="標楷體" panose="03000509000000000000" pitchFamily="65" charset="-120"/>
                        </a:rPr>
                        <a:t>。</a:t>
                      </a:r>
                      <a:endParaRPr lang="zh-TW" altLang="en-US" sz="1800" b="1" dirty="0">
                        <a:solidFill>
                          <a:schemeClr val="tx1"/>
                        </a:solidFill>
                        <a:latin typeface="Times New Roman" panose="02020603050405020304" pitchFamily="18" charset="0"/>
                        <a:ea typeface="標楷體" panose="03000509000000000000" pitchFamily="65" charset="-120"/>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45760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25760"/>
            <a:ext cx="8229600" cy="1143000"/>
          </a:xfrm>
        </p:spPr>
        <p:txBody>
          <a:bodyPr>
            <a:normAutofit/>
          </a:bodyPr>
          <a:lstStyle/>
          <a:p>
            <a:r>
              <a:rPr lang="zh-TW" altLang="en-US" sz="4000" dirty="0"/>
              <a:t>游離輻射危害</a:t>
            </a:r>
          </a:p>
        </p:txBody>
      </p:sp>
      <p:sp>
        <p:nvSpPr>
          <p:cNvPr id="3" name="內容版面配置區 2"/>
          <p:cNvSpPr>
            <a:spLocks noGrp="1"/>
          </p:cNvSpPr>
          <p:nvPr>
            <p:ph idx="1"/>
          </p:nvPr>
        </p:nvSpPr>
        <p:spPr>
          <a:xfrm>
            <a:off x="467544" y="980728"/>
            <a:ext cx="8229600" cy="576064"/>
          </a:xfrm>
        </p:spPr>
        <p:txBody>
          <a:bodyPr>
            <a:normAutofit/>
          </a:bodyPr>
          <a:lstStyle/>
          <a:p>
            <a:r>
              <a:rPr lang="zh-TW" altLang="en-US" sz="2800" dirty="0"/>
              <a:t>局部或遲延</a:t>
            </a:r>
            <a:r>
              <a:rPr lang="zh-TW" altLang="en-US" sz="2800" dirty="0" smtClean="0"/>
              <a:t>效應</a:t>
            </a:r>
            <a:endParaRPr lang="zh-TW" altLang="en-US" sz="2800" dirty="0"/>
          </a:p>
        </p:txBody>
      </p:sp>
      <p:sp>
        <p:nvSpPr>
          <p:cNvPr id="4" name="投影片編號版面配置區 3"/>
          <p:cNvSpPr>
            <a:spLocks noGrp="1"/>
          </p:cNvSpPr>
          <p:nvPr>
            <p:ph type="sldNum" sz="quarter" idx="12"/>
          </p:nvPr>
        </p:nvSpPr>
        <p:spPr>
          <a:xfrm>
            <a:off x="6902896" y="6304235"/>
            <a:ext cx="2133600" cy="365125"/>
          </a:xfrm>
        </p:spPr>
        <p:txBody>
          <a:bodyPr/>
          <a:lstStyle/>
          <a:p>
            <a:fld id="{D81384EF-367C-450E-B552-C4A0BE1BD3F8}" type="slidenum">
              <a:rPr lang="zh-TW" altLang="en-US" smtClean="0"/>
              <a:pPr/>
              <a:t>13</a:t>
            </a:fld>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3350786993"/>
              </p:ext>
            </p:extLst>
          </p:nvPr>
        </p:nvGraphicFramePr>
        <p:xfrm>
          <a:off x="899592" y="1556792"/>
          <a:ext cx="7488832" cy="4480560"/>
        </p:xfrm>
        <a:graphic>
          <a:graphicData uri="http://schemas.openxmlformats.org/drawingml/2006/table">
            <a:tbl>
              <a:tblPr firstRow="1" bandRow="1">
                <a:tableStyleId>{2D5ABB26-0587-4C30-8999-92F81FD0307C}</a:tableStyleId>
              </a:tblPr>
              <a:tblGrid>
                <a:gridCol w="1157364"/>
                <a:gridCol w="6331468"/>
              </a:tblGrid>
              <a:tr h="342247">
                <a:tc>
                  <a:txBody>
                    <a:bodyPr/>
                    <a:lstStyle/>
                    <a:p>
                      <a:pPr algn="ctr"/>
                      <a:r>
                        <a:rPr lang="zh-TW" altLang="en-US" sz="1800" dirty="0" smtClean="0">
                          <a:latin typeface="Times New Roman" panose="02020603050405020304" pitchFamily="18" charset="0"/>
                          <a:ea typeface="標楷體" pitchFamily="65" charset="-120"/>
                        </a:rPr>
                        <a:t>皮膚</a:t>
                      </a:r>
                      <a:endParaRPr lang="zh-TW" altLang="en-US" dirty="0">
                        <a:latin typeface="Times New Roman" panose="02020603050405020304" pitchFamily="18" charset="0"/>
                        <a:ea typeface="標楷體" panose="03000509000000000000" pitchFamily="65"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dirty="0" smtClean="0">
                          <a:latin typeface="Times New Roman" panose="02020603050405020304" pitchFamily="18" charset="0"/>
                          <a:ea typeface="標楷體" panose="03000509000000000000" pitchFamily="65" charset="-120"/>
                        </a:rPr>
                        <a:t>紅斑、脫毛、嚴重者會紅腫、起泡、潰瘍，有如一般燒傷。</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1891">
                <a:tc>
                  <a:txBody>
                    <a:bodyPr/>
                    <a:lstStyle/>
                    <a:p>
                      <a:pPr algn="ctr"/>
                      <a:r>
                        <a:rPr lang="zh-TW" altLang="en-US" sz="1600" dirty="0" smtClean="0">
                          <a:latin typeface="Times New Roman" panose="02020603050405020304" pitchFamily="18" charset="0"/>
                          <a:ea typeface="標楷體" panose="03000509000000000000" pitchFamily="65" charset="-120"/>
                        </a:rPr>
                        <a:t>眼睛</a:t>
                      </a:r>
                      <a:endParaRPr lang="zh-TW" altLang="en-US" sz="1600" dirty="0">
                        <a:latin typeface="Times New Roman" panose="02020603050405020304" pitchFamily="18" charset="0"/>
                        <a:ea typeface="標楷體" panose="03000509000000000000" pitchFamily="65"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1600" dirty="0" smtClean="0">
                          <a:latin typeface="Times New Roman" panose="02020603050405020304" pitchFamily="18" charset="0"/>
                          <a:ea typeface="標楷體" panose="03000509000000000000" pitchFamily="65" charset="-120"/>
                        </a:rPr>
                        <a:t>水晶體受 </a:t>
                      </a:r>
                      <a:r>
                        <a:rPr lang="en-US" altLang="zh-TW" sz="1600" dirty="0" smtClean="0">
                          <a:latin typeface="Times New Roman" panose="02020603050405020304" pitchFamily="18" charset="0"/>
                          <a:ea typeface="標楷體" panose="03000509000000000000" pitchFamily="65" charset="-120"/>
                        </a:rPr>
                        <a:t>5 </a:t>
                      </a:r>
                      <a:r>
                        <a:rPr lang="zh-TW" altLang="en-US" sz="1600" dirty="0" smtClean="0">
                          <a:latin typeface="Times New Roman" panose="02020603050405020304" pitchFamily="18" charset="0"/>
                          <a:ea typeface="標楷體" panose="03000509000000000000" pitchFamily="65" charset="-120"/>
                        </a:rPr>
                        <a:t>西弗以上之輻射劑量破壞後透明性喪失，出現雲絲狀物</a:t>
                      </a:r>
                      <a:r>
                        <a:rPr lang="en-US" altLang="zh-TW" sz="1600" dirty="0" smtClean="0">
                          <a:latin typeface="Times New Roman" panose="02020603050405020304" pitchFamily="18" charset="0"/>
                          <a:ea typeface="標楷體" panose="03000509000000000000" pitchFamily="65" charset="-120"/>
                        </a:rPr>
                        <a:t>(</a:t>
                      </a:r>
                      <a:r>
                        <a:rPr lang="zh-TW" altLang="en-US" sz="1600" dirty="0" smtClean="0">
                          <a:latin typeface="Times New Roman" panose="02020603050405020304" pitchFamily="18" charset="0"/>
                          <a:ea typeface="標楷體" panose="03000509000000000000" pitchFamily="65" charset="-120"/>
                        </a:rPr>
                        <a:t>俗稱翳</a:t>
                      </a:r>
                      <a:r>
                        <a:rPr lang="en-US" altLang="zh-TW" sz="1600" dirty="0" smtClean="0">
                          <a:latin typeface="Times New Roman" panose="02020603050405020304" pitchFamily="18" charset="0"/>
                          <a:ea typeface="標楷體" panose="03000509000000000000" pitchFamily="65" charset="-120"/>
                        </a:rPr>
                        <a:t>)</a:t>
                      </a:r>
                      <a:r>
                        <a:rPr lang="zh-TW" altLang="en-US" sz="1600" dirty="0" smtClean="0">
                          <a:latin typeface="Times New Roman" panose="02020603050405020304" pitchFamily="18" charset="0"/>
                          <a:ea typeface="標楷體" panose="03000509000000000000" pitchFamily="65" charset="-120"/>
                        </a:rPr>
                        <a:t>，是為白內障，嚴重者可能失明。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1891">
                <a:tc>
                  <a:txBody>
                    <a:bodyPr/>
                    <a:lstStyle/>
                    <a:p>
                      <a:pPr algn="ctr"/>
                      <a:r>
                        <a:rPr lang="zh-TW" altLang="en-US" sz="1600" dirty="0" smtClean="0">
                          <a:latin typeface="Times New Roman" panose="02020603050405020304" pitchFamily="18" charset="0"/>
                          <a:ea typeface="標楷體" panose="03000509000000000000" pitchFamily="65" charset="-120"/>
                        </a:rPr>
                        <a:t>造血機能 </a:t>
                      </a:r>
                      <a:endParaRPr lang="zh-TW" altLang="en-US" sz="1600" dirty="0">
                        <a:latin typeface="Times New Roman" panose="02020603050405020304" pitchFamily="18" charset="0"/>
                        <a:ea typeface="標楷體" panose="03000509000000000000" pitchFamily="65"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1600" dirty="0" smtClean="0">
                          <a:latin typeface="Times New Roman" panose="02020603050405020304" pitchFamily="18" charset="0"/>
                          <a:ea typeface="標楷體" panose="03000509000000000000" pitchFamily="65" charset="-120"/>
                        </a:rPr>
                        <a:t>紅骨髓為造血器官，對輻射極為敏感，受破壞後將減弱血液之殺菌</a:t>
                      </a:r>
                      <a:r>
                        <a:rPr lang="zh-TW" altLang="en-US" sz="1600" dirty="0" smtClean="0">
                          <a:latin typeface="標楷體" panose="03000509000000000000" pitchFamily="65" charset="-120"/>
                          <a:ea typeface="標楷體" panose="03000509000000000000" pitchFamily="65" charset="-120"/>
                        </a:rPr>
                        <a:t>、</a:t>
                      </a:r>
                      <a:r>
                        <a:rPr lang="zh-TW" altLang="en-US" sz="1600" dirty="0" smtClean="0">
                          <a:latin typeface="Times New Roman" panose="02020603050405020304" pitchFamily="18" charset="0"/>
                          <a:ea typeface="標楷體" panose="03000509000000000000" pitchFamily="65" charset="-120"/>
                        </a:rPr>
                        <a:t>運輸及凝血功能，且可能導致血癌</a:t>
                      </a:r>
                      <a:r>
                        <a:rPr lang="en-US" altLang="zh-TW" sz="1600" dirty="0" smtClean="0">
                          <a:latin typeface="Times New Roman" panose="02020603050405020304" pitchFamily="18" charset="0"/>
                          <a:ea typeface="標楷體" panose="03000509000000000000" pitchFamily="65" charset="-120"/>
                        </a:rPr>
                        <a:t>(</a:t>
                      </a:r>
                      <a:r>
                        <a:rPr lang="zh-TW" altLang="en-US" sz="1600" dirty="0" smtClean="0">
                          <a:latin typeface="Times New Roman" panose="02020603050405020304" pitchFamily="18" charset="0"/>
                          <a:ea typeface="標楷體" panose="03000509000000000000" pitchFamily="65" charset="-120"/>
                        </a:rPr>
                        <a:t>俗稱白血病</a:t>
                      </a:r>
                      <a:r>
                        <a:rPr lang="en-US" altLang="zh-TW" sz="1600" dirty="0" smtClean="0">
                          <a:latin typeface="Times New Roman" panose="02020603050405020304" pitchFamily="18" charset="0"/>
                          <a:ea typeface="標楷體" panose="03000509000000000000" pitchFamily="65" charset="-120"/>
                        </a:rPr>
                        <a:t>)</a:t>
                      </a:r>
                      <a:r>
                        <a:rPr lang="zh-TW" altLang="en-US" sz="1600" dirty="0" smtClean="0">
                          <a:latin typeface="Times New Roman" panose="02020603050405020304" pitchFamily="18" charset="0"/>
                          <a:ea typeface="標楷體" panose="03000509000000000000" pitchFamily="65" charset="-120"/>
                        </a:rPr>
                        <a: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0056">
                <a:tc>
                  <a:txBody>
                    <a:bodyPr/>
                    <a:lstStyle/>
                    <a:p>
                      <a:pPr algn="ctr"/>
                      <a:r>
                        <a:rPr lang="zh-TW" altLang="en-US" sz="1600" dirty="0" smtClean="0">
                          <a:latin typeface="Times New Roman" panose="02020603050405020304" pitchFamily="18" charset="0"/>
                          <a:ea typeface="標楷體" panose="03000509000000000000" pitchFamily="65" charset="-120"/>
                        </a:rPr>
                        <a:t>消化器官 </a:t>
                      </a:r>
                      <a:endParaRPr lang="zh-TW" altLang="en-US" sz="1600" dirty="0">
                        <a:latin typeface="Times New Roman" panose="02020603050405020304" pitchFamily="18" charset="0"/>
                        <a:ea typeface="標楷體" panose="03000509000000000000" pitchFamily="65"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1600" dirty="0" smtClean="0">
                          <a:latin typeface="Times New Roman" panose="02020603050405020304" pitchFamily="18" charset="0"/>
                          <a:ea typeface="標楷體" panose="03000509000000000000" pitchFamily="65" charset="-120"/>
                        </a:rPr>
                        <a:t>受輻射傷害之主要症狀為噁心、嘔吐、腹瀉及食慾不振。小腸內壁最為敏感，受損後易致潰瘍，大量出血</a:t>
                      </a:r>
                      <a:r>
                        <a:rPr lang="en-US" altLang="zh-TW" sz="1600" dirty="0" smtClean="0">
                          <a:latin typeface="Times New Roman" panose="02020603050405020304" pitchFamily="18" charset="0"/>
                          <a:ea typeface="標楷體" panose="03000509000000000000" pitchFamily="65" charset="-120"/>
                        </a:rPr>
                        <a:t>(</a:t>
                      </a:r>
                      <a:r>
                        <a:rPr lang="zh-TW" altLang="en-US" sz="1600" dirty="0" smtClean="0">
                          <a:latin typeface="Times New Roman" panose="02020603050405020304" pitchFamily="18" charset="0"/>
                          <a:ea typeface="標楷體" panose="03000509000000000000" pitchFamily="65" charset="-120"/>
                        </a:rPr>
                        <a:t>不易凝結止血</a:t>
                      </a:r>
                      <a:r>
                        <a:rPr lang="en-US" altLang="zh-TW" sz="1600" dirty="0" smtClean="0">
                          <a:latin typeface="Times New Roman" panose="02020603050405020304" pitchFamily="18" charset="0"/>
                          <a:ea typeface="標楷體" panose="03000509000000000000" pitchFamily="65" charset="-120"/>
                        </a:rPr>
                        <a:t>)</a:t>
                      </a:r>
                      <a:r>
                        <a:rPr lang="zh-TW" altLang="en-US" sz="1600" dirty="0" smtClean="0">
                          <a:latin typeface="Times New Roman" panose="02020603050405020304" pitchFamily="18" charset="0"/>
                          <a:ea typeface="標楷體" panose="03000509000000000000" pitchFamily="65" charset="-120"/>
                        </a:rPr>
                        <a:t>，且不易消化吸收，造成體弱及貧血，並易感染併發症。</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0056">
                <a:tc>
                  <a:txBody>
                    <a:bodyPr/>
                    <a:lstStyle/>
                    <a:p>
                      <a:pPr algn="ctr"/>
                      <a:r>
                        <a:rPr lang="zh-TW" altLang="en-US" sz="1600" dirty="0" smtClean="0">
                          <a:latin typeface="Times New Roman" panose="02020603050405020304" pitchFamily="18" charset="0"/>
                          <a:ea typeface="標楷體" panose="03000509000000000000" pitchFamily="65" charset="-120"/>
                        </a:rPr>
                        <a:t>甲狀腺 </a:t>
                      </a:r>
                      <a:endParaRPr lang="zh-TW" altLang="en-US" sz="1600" dirty="0">
                        <a:latin typeface="Times New Roman" panose="02020603050405020304" pitchFamily="18" charset="0"/>
                        <a:ea typeface="標楷體" panose="03000509000000000000" pitchFamily="65"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1600" dirty="0" smtClean="0">
                          <a:latin typeface="Times New Roman" panose="02020603050405020304" pitchFamily="18" charset="0"/>
                          <a:ea typeface="標楷體" panose="03000509000000000000" pitchFamily="65" charset="-120"/>
                        </a:rPr>
                        <a:t>位於喉部，分泌荷爾蒙控制新陳代謝。碘</a:t>
                      </a:r>
                      <a:r>
                        <a:rPr lang="en-US" altLang="zh-TW" sz="1600" dirty="0" smtClean="0">
                          <a:latin typeface="Times New Roman" panose="02020603050405020304" pitchFamily="18" charset="0"/>
                          <a:ea typeface="標楷體" panose="03000509000000000000" pitchFamily="65" charset="-120"/>
                        </a:rPr>
                        <a:t>-131</a:t>
                      </a:r>
                      <a:r>
                        <a:rPr lang="zh-TW" altLang="en-US" sz="1600" dirty="0" smtClean="0">
                          <a:latin typeface="Times New Roman" panose="02020603050405020304" pitchFamily="18" charset="0"/>
                          <a:ea typeface="標楷體" panose="03000509000000000000" pitchFamily="65" charset="-120"/>
                        </a:rPr>
                        <a:t>侵入人體後，即被吸收，集中於此，減少生產荷爾蒙，以致減低新陳代謝而損及健康，或可能導致甲狀腺癌。</a:t>
                      </a:r>
                      <a:endParaRPr lang="zh-TW" altLang="en-US" sz="1600" dirty="0">
                        <a:latin typeface="Times New Roman" panose="02020603050405020304" pitchFamily="18" charset="0"/>
                        <a:ea typeface="標楷體" panose="03000509000000000000" pitchFamily="65"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26386">
                <a:tc>
                  <a:txBody>
                    <a:bodyPr/>
                    <a:lstStyle/>
                    <a:p>
                      <a:pPr algn="ctr"/>
                      <a:r>
                        <a:rPr lang="zh-TW" altLang="en-US" sz="1600" dirty="0" smtClean="0">
                          <a:latin typeface="Times New Roman" panose="02020603050405020304" pitchFamily="18" charset="0"/>
                          <a:ea typeface="標楷體" panose="03000509000000000000" pitchFamily="65" charset="-120"/>
                        </a:rPr>
                        <a:t> 生殖機能 </a:t>
                      </a:r>
                      <a:endParaRPr lang="zh-TW" altLang="en-US" sz="1600" dirty="0">
                        <a:latin typeface="Times New Roman" panose="02020603050405020304" pitchFamily="18" charset="0"/>
                        <a:ea typeface="標楷體" panose="03000509000000000000" pitchFamily="65" charset="-12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1600" dirty="0" smtClean="0">
                          <a:latin typeface="Times New Roman" panose="02020603050405020304" pitchFamily="18" charset="0"/>
                          <a:ea typeface="標楷體" panose="03000509000000000000" pitchFamily="65" charset="-120"/>
                        </a:rPr>
                        <a:t>男子睪丸一次接受 </a:t>
                      </a:r>
                      <a:r>
                        <a:rPr lang="en-US" altLang="zh-TW" sz="1600" dirty="0" smtClean="0">
                          <a:latin typeface="Times New Roman" panose="02020603050405020304" pitchFamily="18" charset="0"/>
                          <a:ea typeface="標楷體" panose="03000509000000000000" pitchFamily="65" charset="-120"/>
                        </a:rPr>
                        <a:t>5 </a:t>
                      </a:r>
                      <a:r>
                        <a:rPr lang="zh-TW" altLang="en-US" sz="1600" dirty="0" smtClean="0">
                          <a:latin typeface="Times New Roman" panose="02020603050405020304" pitchFamily="18" charset="0"/>
                          <a:ea typeface="標楷體" panose="03000509000000000000" pitchFamily="65" charset="-120"/>
                        </a:rPr>
                        <a:t>西弗以上時可能導致永久不孕，劑量較低或慢性累積者均可恢復，女子不孕劑量約為 </a:t>
                      </a:r>
                      <a:r>
                        <a:rPr lang="en-US" altLang="zh-TW" sz="1600" dirty="0" smtClean="0">
                          <a:latin typeface="Times New Roman" panose="02020603050405020304" pitchFamily="18" charset="0"/>
                          <a:ea typeface="標楷體" panose="03000509000000000000" pitchFamily="65" charset="-120"/>
                        </a:rPr>
                        <a:t>3 </a:t>
                      </a:r>
                      <a:r>
                        <a:rPr lang="zh-TW" altLang="en-US" sz="1600" dirty="0" smtClean="0">
                          <a:latin typeface="Times New Roman" panose="02020603050405020304" pitchFamily="18" charset="0"/>
                          <a:ea typeface="標楷體" panose="03000509000000000000" pitchFamily="65" charset="-120"/>
                        </a:rPr>
                        <a:t>西弗。遭受高劑量損害之精子或卵子，如</a:t>
                      </a:r>
                      <a:r>
                        <a:rPr lang="zh-TW" altLang="en-US" sz="1600" dirty="0" smtClean="0">
                          <a:solidFill>
                            <a:srgbClr val="FF0000"/>
                          </a:solidFill>
                          <a:latin typeface="Times New Roman" panose="02020603050405020304" pitchFamily="18" charset="0"/>
                          <a:ea typeface="標楷體" panose="03000509000000000000" pitchFamily="65" charset="-120"/>
                        </a:rPr>
                        <a:t>已受孕</a:t>
                      </a:r>
                      <a:r>
                        <a:rPr lang="zh-TW" altLang="en-US" sz="1600" dirty="0" smtClean="0">
                          <a:latin typeface="Times New Roman" panose="02020603050405020304" pitchFamily="18" charset="0"/>
                          <a:ea typeface="標楷體" panose="03000509000000000000" pitchFamily="65" charset="-120"/>
                        </a:rPr>
                        <a:t>則可能造成流產、死胎、畸形或智能遲鈍等現象。胎兒於細胞分裂生殖期中最易受輻射影響，故孕婦懷孕初期宜特別注意。孩童對輻射亦遠較成人為敏感。</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3746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97768"/>
            <a:ext cx="8229600" cy="1143000"/>
          </a:xfrm>
        </p:spPr>
        <p:txBody>
          <a:bodyPr>
            <a:normAutofit/>
          </a:bodyPr>
          <a:lstStyle/>
          <a:p>
            <a:r>
              <a:rPr lang="zh-TW" altLang="en-US" sz="4000" dirty="0"/>
              <a:t>非游離輻</a:t>
            </a:r>
            <a:r>
              <a:rPr lang="zh-TW" altLang="en-US" sz="4000" dirty="0" smtClean="0"/>
              <a:t>射</a:t>
            </a:r>
            <a:endParaRPr lang="zh-TW" altLang="en-US" sz="4000" dirty="0"/>
          </a:p>
        </p:txBody>
      </p:sp>
      <p:sp>
        <p:nvSpPr>
          <p:cNvPr id="3" name="內容版面配置區 2"/>
          <p:cNvSpPr>
            <a:spLocks noGrp="1"/>
          </p:cNvSpPr>
          <p:nvPr>
            <p:ph idx="1"/>
          </p:nvPr>
        </p:nvSpPr>
        <p:spPr>
          <a:xfrm>
            <a:off x="323528" y="1124744"/>
            <a:ext cx="8136904" cy="532656"/>
          </a:xfrm>
        </p:spPr>
        <p:txBody>
          <a:bodyPr>
            <a:normAutofit/>
          </a:bodyPr>
          <a:lstStyle/>
          <a:p>
            <a:r>
              <a:rPr lang="zh-TW" altLang="en-US" sz="2600" dirty="0"/>
              <a:t>非游離輻射係指頻率小於</a:t>
            </a:r>
            <a:r>
              <a:rPr lang="en-US" altLang="zh-TW" sz="2600" dirty="0" smtClean="0"/>
              <a:t>3×10</a:t>
            </a:r>
            <a:r>
              <a:rPr lang="en-US" altLang="zh-TW" sz="2600" baseline="30000" dirty="0" smtClean="0"/>
              <a:t>15</a:t>
            </a:r>
            <a:r>
              <a:rPr lang="zh-TW" altLang="en-US" sz="2600" dirty="0"/>
              <a:t> </a:t>
            </a:r>
            <a:r>
              <a:rPr lang="en-US" altLang="zh-TW" sz="2600" dirty="0" smtClean="0"/>
              <a:t>Hz</a:t>
            </a:r>
            <a:r>
              <a:rPr lang="zh-TW" altLang="en-US" sz="2600" dirty="0" smtClean="0"/>
              <a:t>的電磁波</a:t>
            </a:r>
            <a:endParaRPr lang="en-US" altLang="zh-TW" sz="2600" dirty="0"/>
          </a:p>
        </p:txBody>
      </p:sp>
      <p:graphicFrame>
        <p:nvGraphicFramePr>
          <p:cNvPr id="5" name="表格 4"/>
          <p:cNvGraphicFramePr>
            <a:graphicFrameLocks noGrp="1"/>
          </p:cNvGraphicFramePr>
          <p:nvPr>
            <p:extLst>
              <p:ext uri="{D42A27DB-BD31-4B8C-83A1-F6EECF244321}">
                <p14:modId xmlns:p14="http://schemas.microsoft.com/office/powerpoint/2010/main" val="1437518888"/>
              </p:ext>
            </p:extLst>
          </p:nvPr>
        </p:nvGraphicFramePr>
        <p:xfrm>
          <a:off x="323528" y="1628800"/>
          <a:ext cx="8678738" cy="4526863"/>
        </p:xfrm>
        <a:graphic>
          <a:graphicData uri="http://schemas.openxmlformats.org/drawingml/2006/table">
            <a:tbl>
              <a:tblPr firstRow="1" bandRow="1">
                <a:tableStyleId>{2D5ABB26-0587-4C30-8999-92F81FD0307C}</a:tableStyleId>
              </a:tblPr>
              <a:tblGrid>
                <a:gridCol w="973882"/>
                <a:gridCol w="2448272"/>
                <a:gridCol w="5256584"/>
              </a:tblGrid>
              <a:tr h="1490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kern="1200" dirty="0" smtClean="0">
                          <a:solidFill>
                            <a:schemeClr val="tx1"/>
                          </a:solidFill>
                          <a:latin typeface="Times New Roman" panose="02020603050405020304" pitchFamily="18" charset="0"/>
                          <a:ea typeface="標楷體" panose="03000509000000000000" pitchFamily="65" charset="-120"/>
                          <a:cs typeface="+mn-cs"/>
                        </a:rPr>
                        <a:t>種 類</a:t>
                      </a:r>
                      <a:endParaRPr lang="zh-TW" altLang="en-US" sz="2000" dirty="0">
                        <a:solidFill>
                          <a:schemeClr val="tx1"/>
                        </a:solidFill>
                        <a:latin typeface="Times New Roman" panose="02020603050405020304" pitchFamily="18" charset="0"/>
                        <a:ea typeface="標楷體" panose="03000509000000000000" pitchFamily="65" charset="-120"/>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Times New Roman" panose="02020603050405020304" pitchFamily="18" charset="0"/>
                          <a:ea typeface="標楷體" panose="03000509000000000000" pitchFamily="65" charset="-120"/>
                        </a:rPr>
                        <a:t>波 長</a:t>
                      </a:r>
                      <a:r>
                        <a:rPr lang="en-US" altLang="zh-TW" sz="2000" dirty="0" smtClean="0">
                          <a:solidFill>
                            <a:schemeClr val="tx1"/>
                          </a:solidFill>
                          <a:latin typeface="Times New Roman" panose="02020603050405020304" pitchFamily="18" charset="0"/>
                          <a:ea typeface="標楷體" panose="03000509000000000000" pitchFamily="65" charset="-120"/>
                        </a:rPr>
                        <a:t>(</a:t>
                      </a:r>
                      <a:r>
                        <a:rPr lang="zh-TW" altLang="en-US" sz="2000" dirty="0" smtClean="0">
                          <a:solidFill>
                            <a:schemeClr val="tx1"/>
                          </a:solidFill>
                          <a:latin typeface="Times New Roman" panose="02020603050405020304" pitchFamily="18" charset="0"/>
                          <a:ea typeface="標楷體" panose="03000509000000000000" pitchFamily="65" charset="-120"/>
                        </a:rPr>
                        <a:t>頻 率</a:t>
                      </a:r>
                      <a:r>
                        <a:rPr lang="en-US" altLang="zh-TW" sz="2000" dirty="0" smtClean="0">
                          <a:solidFill>
                            <a:schemeClr val="tx1"/>
                          </a:solidFill>
                          <a:latin typeface="Times New Roman" panose="02020603050405020304" pitchFamily="18" charset="0"/>
                          <a:ea typeface="標楷體" panose="03000509000000000000" pitchFamily="65" charset="-120"/>
                        </a:rPr>
                        <a:t>)</a:t>
                      </a:r>
                      <a:endParaRPr lang="zh-TW" altLang="en-US" sz="2000" dirty="0" smtClean="0">
                        <a:solidFill>
                          <a:schemeClr val="tx1"/>
                        </a:solidFill>
                        <a:latin typeface="Times New Roman" panose="02020603050405020304" pitchFamily="18" charset="0"/>
                        <a:ea typeface="標楷體" panose="03000509000000000000" pitchFamily="65" charset="-120"/>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Times New Roman" panose="02020603050405020304" pitchFamily="18" charset="0"/>
                          <a:ea typeface="標楷體" panose="03000509000000000000" pitchFamily="65" charset="-120"/>
                        </a:rPr>
                        <a:t>來源</a:t>
                      </a:r>
                      <a:endParaRPr lang="zh-TW" altLang="en-US" sz="2000" dirty="0">
                        <a:solidFill>
                          <a:schemeClr val="tx1"/>
                        </a:solidFill>
                        <a:latin typeface="Times New Roman" panose="02020603050405020304" pitchFamily="18" charset="0"/>
                        <a:ea typeface="標楷體" panose="03000509000000000000" pitchFamily="65" charset="-120"/>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9914">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rPr>
                        <a:t>部份紫外線</a:t>
                      </a:r>
                      <a:endParaRPr lang="zh-TW" altLang="en-US" sz="1600" dirty="0">
                        <a:solidFill>
                          <a:schemeClr val="tx1"/>
                        </a:solidFill>
                        <a:latin typeface="Times New Roman" panose="02020603050405020304" pitchFamily="18" charset="0"/>
                        <a:ea typeface="標楷體" panose="03000509000000000000" pitchFamily="65" charset="-120"/>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smtClean="0">
                          <a:solidFill>
                            <a:schemeClr val="tx1"/>
                          </a:solidFill>
                          <a:latin typeface="Times New Roman" panose="02020603050405020304" pitchFamily="18" charset="0"/>
                          <a:ea typeface="標楷體" panose="03000509000000000000" pitchFamily="65" charset="-120"/>
                        </a:rPr>
                        <a:t>200</a:t>
                      </a:r>
                      <a:r>
                        <a:rPr lang="zh-TW" altLang="en-US" sz="1600" dirty="0" smtClean="0">
                          <a:solidFill>
                            <a:schemeClr val="tx1"/>
                          </a:solidFill>
                          <a:latin typeface="Times New Roman" panose="02020603050405020304" pitchFamily="18" charset="0"/>
                          <a:ea typeface="標楷體" panose="03000509000000000000" pitchFamily="65" charset="-120"/>
                        </a:rPr>
                        <a:t>－</a:t>
                      </a:r>
                      <a:r>
                        <a:rPr lang="en-US" altLang="zh-TW" sz="1600" dirty="0" smtClean="0">
                          <a:solidFill>
                            <a:schemeClr val="tx1"/>
                          </a:solidFill>
                          <a:latin typeface="Times New Roman" panose="02020603050405020304" pitchFamily="18" charset="0"/>
                          <a:ea typeface="標楷體" panose="03000509000000000000" pitchFamily="65" charset="-120"/>
                        </a:rPr>
                        <a:t>400 nm</a:t>
                      </a:r>
                    </a:p>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smtClean="0">
                          <a:solidFill>
                            <a:schemeClr val="tx1"/>
                          </a:solidFill>
                          <a:latin typeface="Times New Roman" panose="02020603050405020304" pitchFamily="18" charset="0"/>
                          <a:ea typeface="標楷體" panose="03000509000000000000" pitchFamily="65" charset="-120"/>
                        </a:rPr>
                        <a:t>(7.5×10</a:t>
                      </a:r>
                      <a:r>
                        <a:rPr lang="en-US" altLang="zh-TW" sz="1600" baseline="30000" dirty="0" smtClean="0">
                          <a:solidFill>
                            <a:schemeClr val="tx1"/>
                          </a:solidFill>
                          <a:latin typeface="Times New Roman" panose="02020603050405020304" pitchFamily="18" charset="0"/>
                          <a:ea typeface="標楷體" panose="03000509000000000000" pitchFamily="65" charset="-120"/>
                        </a:rPr>
                        <a:t>5</a:t>
                      </a:r>
                      <a:r>
                        <a:rPr lang="zh-TW" altLang="en-US" sz="1600" dirty="0" smtClean="0">
                          <a:solidFill>
                            <a:schemeClr val="tx1"/>
                          </a:solidFill>
                          <a:latin typeface="Times New Roman" panose="02020603050405020304" pitchFamily="18" charset="0"/>
                          <a:ea typeface="標楷體" panose="03000509000000000000" pitchFamily="65" charset="-120"/>
                        </a:rPr>
                        <a:t>－</a:t>
                      </a:r>
                      <a:r>
                        <a:rPr lang="en-US" altLang="zh-TW" sz="1600" dirty="0" smtClean="0">
                          <a:solidFill>
                            <a:schemeClr val="tx1"/>
                          </a:solidFill>
                          <a:latin typeface="Times New Roman" panose="02020603050405020304" pitchFamily="18" charset="0"/>
                          <a:ea typeface="標楷體" panose="03000509000000000000" pitchFamily="65" charset="-120"/>
                        </a:rPr>
                        <a:t>1.5×10</a:t>
                      </a:r>
                      <a:r>
                        <a:rPr lang="en-US" altLang="zh-TW" sz="1600" baseline="30000" dirty="0" smtClean="0">
                          <a:solidFill>
                            <a:schemeClr val="tx1"/>
                          </a:solidFill>
                          <a:latin typeface="Times New Roman" panose="02020603050405020304" pitchFamily="18" charset="0"/>
                          <a:ea typeface="標楷體" panose="03000509000000000000" pitchFamily="65" charset="-120"/>
                        </a:rPr>
                        <a:t>6 </a:t>
                      </a:r>
                      <a:r>
                        <a:rPr lang="en-US" altLang="zh-TW" sz="1600" dirty="0" smtClean="0">
                          <a:solidFill>
                            <a:schemeClr val="tx1"/>
                          </a:solidFill>
                          <a:latin typeface="Times New Roman" panose="02020603050405020304" pitchFamily="18" charset="0"/>
                          <a:ea typeface="標楷體" panose="03000509000000000000" pitchFamily="65" charset="-120"/>
                        </a:rPr>
                        <a:t>GHz)</a:t>
                      </a:r>
                      <a:endParaRPr lang="zh-TW" altLang="en-US" sz="1600" dirty="0" smtClean="0">
                        <a:solidFill>
                          <a:schemeClr val="tx1"/>
                        </a:solidFill>
                        <a:latin typeface="Times New Roman" panose="02020603050405020304" pitchFamily="18" charset="0"/>
                        <a:ea typeface="標楷體" panose="03000509000000000000" pitchFamily="65" charset="-120"/>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altLang="zh-TW" sz="1600" dirty="0" smtClean="0">
                          <a:latin typeface="Times New Roman" panose="02020603050405020304" pitchFamily="18" charset="0"/>
                          <a:ea typeface="標楷體" panose="03000509000000000000" pitchFamily="65" charset="-120"/>
                        </a:rPr>
                        <a:t>(1)</a:t>
                      </a:r>
                      <a:r>
                        <a:rPr lang="zh-TW" altLang="en-US" sz="1600" dirty="0" smtClean="0">
                          <a:latin typeface="Times New Roman" panose="02020603050405020304" pitchFamily="18" charset="0"/>
                          <a:ea typeface="標楷體" panose="03000509000000000000" pitchFamily="65" charset="-120"/>
                        </a:rPr>
                        <a:t> 自然環境：太陽光</a:t>
                      </a:r>
                      <a:r>
                        <a:rPr lang="zh-TW" altLang="en-US" sz="1600" kern="1200" dirty="0" smtClean="0">
                          <a:solidFill>
                            <a:schemeClr val="tx1"/>
                          </a:solidFill>
                          <a:latin typeface="Times New Roman" panose="02020603050405020304" pitchFamily="18" charset="0"/>
                          <a:ea typeface="標楷體" panose="03000509000000000000" pitchFamily="65" charset="-120"/>
                          <a:cs typeface="+mn-cs"/>
                        </a:rPr>
                        <a:t>。</a:t>
                      </a:r>
                      <a:endParaRPr lang="en-US" altLang="zh-TW" sz="1600" dirty="0" smtClean="0">
                        <a:latin typeface="Times New Roman" panose="02020603050405020304" pitchFamily="18" charset="0"/>
                        <a:ea typeface="標楷體" panose="03000509000000000000" pitchFamily="65" charset="-120"/>
                      </a:endParaRPr>
                    </a:p>
                    <a:p>
                      <a:pPr marL="0" marR="0" indent="0" algn="l" defTabSz="914400" rtl="0" eaLnBrk="1" fontAlgn="auto" latinLnBrk="0" hangingPunct="1">
                        <a:lnSpc>
                          <a:spcPts val="1800"/>
                        </a:lnSpc>
                        <a:spcBef>
                          <a:spcPts val="0"/>
                        </a:spcBef>
                        <a:spcAft>
                          <a:spcPts val="0"/>
                        </a:spcAft>
                        <a:buClrTx/>
                        <a:buSzTx/>
                        <a:buFontTx/>
                        <a:buNone/>
                        <a:tabLst/>
                        <a:defRPr/>
                      </a:pPr>
                      <a:r>
                        <a:rPr lang="en-US" altLang="zh-TW" sz="1600" dirty="0" smtClean="0">
                          <a:latin typeface="Times New Roman" panose="02020603050405020304" pitchFamily="18" charset="0"/>
                          <a:ea typeface="標楷體" panose="03000509000000000000" pitchFamily="65" charset="-120"/>
                        </a:rPr>
                        <a:t>(2)</a:t>
                      </a:r>
                      <a:r>
                        <a:rPr lang="zh-TW" altLang="en-US" sz="1600" dirty="0" smtClean="0">
                          <a:latin typeface="Times New Roman" panose="02020603050405020304" pitchFamily="18" charset="0"/>
                          <a:ea typeface="標楷體" panose="03000509000000000000" pitchFamily="65" charset="-120"/>
                        </a:rPr>
                        <a:t> 工業製程：白熱型燈具、電焊</a:t>
                      </a:r>
                      <a:r>
                        <a:rPr lang="en-US" altLang="zh-TW" sz="1600" dirty="0" smtClean="0">
                          <a:latin typeface="Times New Roman" panose="02020603050405020304" pitchFamily="18" charset="0"/>
                          <a:ea typeface="標楷體" panose="03000509000000000000" pitchFamily="65" charset="-120"/>
                        </a:rPr>
                        <a:t>/</a:t>
                      </a:r>
                      <a:r>
                        <a:rPr lang="zh-TW" altLang="en-US" sz="1600" dirty="0" smtClean="0">
                          <a:latin typeface="Times New Roman" panose="02020603050405020304" pitchFamily="18" charset="0"/>
                          <a:ea typeface="標楷體" panose="03000509000000000000" pitchFamily="65" charset="-120"/>
                        </a:rPr>
                        <a:t>電弧、捕蚊燈等</a:t>
                      </a:r>
                      <a:r>
                        <a:rPr lang="zh-TW" altLang="en-US" sz="1600" kern="1200" dirty="0" smtClean="0">
                          <a:solidFill>
                            <a:schemeClr val="tx1"/>
                          </a:solidFill>
                          <a:latin typeface="Times New Roman" panose="02020603050405020304" pitchFamily="18" charset="0"/>
                          <a:ea typeface="標楷體" panose="03000509000000000000" pitchFamily="65" charset="-120"/>
                          <a:cs typeface="+mn-cs"/>
                        </a:rPr>
                        <a:t>。</a:t>
                      </a:r>
                      <a:endParaRPr lang="en-US" altLang="zh-TW" sz="1600" dirty="0" smtClean="0">
                        <a:latin typeface="Times New Roman" panose="02020603050405020304" pitchFamily="18" charset="0"/>
                        <a:ea typeface="標楷體" panose="03000509000000000000" pitchFamily="65" charset="-120"/>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9476">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rPr>
                        <a:t>可見光</a:t>
                      </a:r>
                      <a:endParaRPr lang="zh-TW" altLang="en-US" sz="1600" dirty="0">
                        <a:solidFill>
                          <a:schemeClr val="tx1"/>
                        </a:solidFill>
                        <a:latin typeface="Times New Roman" panose="02020603050405020304" pitchFamily="18" charset="0"/>
                        <a:ea typeface="標楷體" panose="03000509000000000000" pitchFamily="65" charset="-120"/>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smtClean="0">
                          <a:solidFill>
                            <a:schemeClr val="tx1"/>
                          </a:solidFill>
                          <a:latin typeface="Times New Roman" panose="02020603050405020304" pitchFamily="18" charset="0"/>
                          <a:ea typeface="標楷體" panose="03000509000000000000" pitchFamily="65" charset="-120"/>
                        </a:rPr>
                        <a:t>400</a:t>
                      </a:r>
                      <a:r>
                        <a:rPr lang="zh-TW" altLang="en-US" sz="1600" dirty="0" smtClean="0">
                          <a:solidFill>
                            <a:schemeClr val="tx1"/>
                          </a:solidFill>
                          <a:latin typeface="Times New Roman" panose="02020603050405020304" pitchFamily="18" charset="0"/>
                          <a:ea typeface="標楷體" panose="03000509000000000000" pitchFamily="65" charset="-120"/>
                        </a:rPr>
                        <a:t>－</a:t>
                      </a:r>
                      <a:r>
                        <a:rPr lang="en-US" altLang="zh-TW" sz="1600" dirty="0" smtClean="0">
                          <a:solidFill>
                            <a:schemeClr val="tx1"/>
                          </a:solidFill>
                          <a:latin typeface="Times New Roman" panose="02020603050405020304" pitchFamily="18" charset="0"/>
                          <a:ea typeface="標楷體" panose="03000509000000000000" pitchFamily="65" charset="-120"/>
                        </a:rPr>
                        <a:t>700 nm</a:t>
                      </a:r>
                    </a:p>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smtClean="0">
                          <a:solidFill>
                            <a:schemeClr val="tx1"/>
                          </a:solidFill>
                          <a:latin typeface="Times New Roman" panose="02020603050405020304" pitchFamily="18" charset="0"/>
                          <a:ea typeface="標楷體" panose="03000509000000000000" pitchFamily="65" charset="-120"/>
                        </a:rPr>
                        <a:t>(4×10</a:t>
                      </a:r>
                      <a:r>
                        <a:rPr lang="en-US" altLang="zh-TW" sz="1600" baseline="30000" dirty="0" smtClean="0">
                          <a:solidFill>
                            <a:schemeClr val="tx1"/>
                          </a:solidFill>
                          <a:latin typeface="Times New Roman" panose="02020603050405020304" pitchFamily="18" charset="0"/>
                          <a:ea typeface="標楷體" panose="03000509000000000000" pitchFamily="65" charset="-120"/>
                        </a:rPr>
                        <a:t>5</a:t>
                      </a:r>
                      <a:r>
                        <a:rPr lang="zh-TW" altLang="en-US" sz="1600" dirty="0" smtClean="0">
                          <a:solidFill>
                            <a:schemeClr val="tx1"/>
                          </a:solidFill>
                          <a:latin typeface="Times New Roman" panose="02020603050405020304" pitchFamily="18" charset="0"/>
                          <a:ea typeface="標楷體" panose="03000509000000000000" pitchFamily="65" charset="-120"/>
                        </a:rPr>
                        <a:t>－</a:t>
                      </a:r>
                      <a:r>
                        <a:rPr lang="en-US" altLang="zh-TW" sz="1600" dirty="0" smtClean="0">
                          <a:solidFill>
                            <a:schemeClr val="tx1"/>
                          </a:solidFill>
                          <a:latin typeface="Times New Roman" panose="02020603050405020304" pitchFamily="18" charset="0"/>
                          <a:ea typeface="標楷體" panose="03000509000000000000" pitchFamily="65" charset="-120"/>
                        </a:rPr>
                        <a:t>7.5×10</a:t>
                      </a:r>
                      <a:r>
                        <a:rPr lang="en-US" altLang="zh-TW" sz="1600" baseline="30000" dirty="0" smtClean="0">
                          <a:solidFill>
                            <a:schemeClr val="tx1"/>
                          </a:solidFill>
                          <a:latin typeface="Times New Roman" panose="02020603050405020304" pitchFamily="18" charset="0"/>
                          <a:ea typeface="標楷體" panose="03000509000000000000" pitchFamily="65" charset="-120"/>
                        </a:rPr>
                        <a:t>5 </a:t>
                      </a:r>
                      <a:r>
                        <a:rPr lang="en-US" altLang="zh-TW" sz="1600" dirty="0" smtClean="0">
                          <a:solidFill>
                            <a:schemeClr val="tx1"/>
                          </a:solidFill>
                          <a:latin typeface="Times New Roman" panose="02020603050405020304" pitchFamily="18" charset="0"/>
                          <a:ea typeface="標楷體" panose="03000509000000000000" pitchFamily="65" charset="-120"/>
                        </a:rPr>
                        <a:t>GHz)</a:t>
                      </a:r>
                      <a:endParaRPr lang="zh-TW" altLang="en-US" sz="1600" dirty="0" smtClean="0">
                        <a:solidFill>
                          <a:schemeClr val="tx1"/>
                        </a:solidFill>
                        <a:latin typeface="Times New Roman" panose="02020603050405020304" pitchFamily="18" charset="0"/>
                        <a:ea typeface="標楷體" panose="03000509000000000000" pitchFamily="65" charset="-120"/>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altLang="zh-TW" sz="1600" dirty="0" smtClean="0">
                          <a:latin typeface="Times New Roman" panose="02020603050405020304" pitchFamily="18" charset="0"/>
                          <a:ea typeface="標楷體" panose="03000509000000000000" pitchFamily="65" charset="-120"/>
                        </a:rPr>
                        <a:t>(1)</a:t>
                      </a:r>
                      <a:r>
                        <a:rPr lang="zh-TW" altLang="en-US" sz="1600" dirty="0" smtClean="0">
                          <a:latin typeface="Times New Roman" panose="02020603050405020304" pitchFamily="18" charset="0"/>
                          <a:ea typeface="標楷體" panose="03000509000000000000" pitchFamily="65" charset="-120"/>
                        </a:rPr>
                        <a:t> 自然環境：太陽光</a:t>
                      </a:r>
                      <a:r>
                        <a:rPr lang="zh-TW" altLang="en-US" sz="1600" kern="1200" dirty="0" smtClean="0">
                          <a:solidFill>
                            <a:schemeClr val="tx1"/>
                          </a:solidFill>
                          <a:latin typeface="Times New Roman" panose="02020603050405020304" pitchFamily="18" charset="0"/>
                          <a:ea typeface="標楷體" panose="03000509000000000000" pitchFamily="65" charset="-120"/>
                          <a:cs typeface="+mn-cs"/>
                        </a:rPr>
                        <a:t>。</a:t>
                      </a:r>
                      <a:endParaRPr lang="en-US" altLang="zh-TW" sz="1600" dirty="0" smtClean="0">
                        <a:latin typeface="Times New Roman" panose="02020603050405020304" pitchFamily="18" charset="0"/>
                        <a:ea typeface="標楷體" panose="03000509000000000000" pitchFamily="65" charset="-120"/>
                      </a:endParaRPr>
                    </a:p>
                    <a:p>
                      <a:pPr marL="0" marR="0" indent="0" algn="l" defTabSz="914400" rtl="0" eaLnBrk="1" fontAlgn="auto" latinLnBrk="0" hangingPunct="1">
                        <a:lnSpc>
                          <a:spcPts val="1800"/>
                        </a:lnSpc>
                        <a:spcBef>
                          <a:spcPts val="0"/>
                        </a:spcBef>
                        <a:spcAft>
                          <a:spcPts val="0"/>
                        </a:spcAft>
                        <a:buClrTx/>
                        <a:buSzTx/>
                        <a:buFontTx/>
                        <a:buNone/>
                        <a:tabLst/>
                        <a:defRPr/>
                      </a:pPr>
                      <a:r>
                        <a:rPr lang="en-US" altLang="zh-TW" sz="1600" dirty="0" smtClean="0">
                          <a:latin typeface="Times New Roman" panose="02020603050405020304" pitchFamily="18" charset="0"/>
                          <a:ea typeface="標楷體" panose="03000509000000000000" pitchFamily="65" charset="-120"/>
                        </a:rPr>
                        <a:t>(2)</a:t>
                      </a:r>
                      <a:r>
                        <a:rPr lang="zh-TW" altLang="en-US" sz="1600" dirty="0" smtClean="0">
                          <a:latin typeface="Times New Roman" panose="02020603050405020304" pitchFamily="18" charset="0"/>
                          <a:ea typeface="標楷體" panose="03000509000000000000" pitchFamily="65" charset="-120"/>
                        </a:rPr>
                        <a:t> 工業產品：雷射產品</a:t>
                      </a:r>
                      <a:r>
                        <a:rPr lang="zh-TW" altLang="en-US" sz="1600" kern="1200" dirty="0" smtClean="0">
                          <a:solidFill>
                            <a:schemeClr val="tx1"/>
                          </a:solidFill>
                          <a:latin typeface="Times New Roman" panose="02020603050405020304" pitchFamily="18" charset="0"/>
                          <a:ea typeface="標楷體" panose="03000509000000000000" pitchFamily="65" charset="-120"/>
                          <a:cs typeface="+mn-cs"/>
                        </a:rPr>
                        <a:t>。</a:t>
                      </a:r>
                      <a:endParaRPr lang="en-US" altLang="zh-TW" sz="1600" dirty="0" smtClean="0">
                        <a:latin typeface="Times New Roman" panose="02020603050405020304" pitchFamily="18" charset="0"/>
                        <a:ea typeface="標楷體" panose="03000509000000000000" pitchFamily="65" charset="-120"/>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9476">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rPr>
                        <a:t>紅外線</a:t>
                      </a:r>
                      <a:endParaRPr lang="zh-TW" altLang="en-US" sz="1600" dirty="0">
                        <a:solidFill>
                          <a:schemeClr val="tx1"/>
                        </a:solidFill>
                        <a:latin typeface="Times New Roman" panose="02020603050405020304" pitchFamily="18" charset="0"/>
                        <a:ea typeface="標楷體" panose="03000509000000000000" pitchFamily="65" charset="-120"/>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smtClean="0">
                          <a:solidFill>
                            <a:schemeClr val="tx1"/>
                          </a:solidFill>
                          <a:latin typeface="Times New Roman" panose="02020603050405020304" pitchFamily="18" charset="0"/>
                          <a:ea typeface="標楷體" panose="03000509000000000000" pitchFamily="65" charset="-120"/>
                        </a:rPr>
                        <a:t>700 nm</a:t>
                      </a:r>
                      <a:r>
                        <a:rPr lang="zh-TW" altLang="en-US" sz="1600" dirty="0" smtClean="0">
                          <a:solidFill>
                            <a:schemeClr val="tx1"/>
                          </a:solidFill>
                          <a:latin typeface="Times New Roman" panose="02020603050405020304" pitchFamily="18" charset="0"/>
                          <a:ea typeface="標楷體" panose="03000509000000000000" pitchFamily="65" charset="-120"/>
                        </a:rPr>
                        <a:t>－</a:t>
                      </a:r>
                      <a:r>
                        <a:rPr lang="en-US" altLang="zh-TW" sz="1600" dirty="0" smtClean="0">
                          <a:solidFill>
                            <a:schemeClr val="tx1"/>
                          </a:solidFill>
                          <a:latin typeface="Times New Roman" panose="02020603050405020304" pitchFamily="18" charset="0"/>
                          <a:ea typeface="標楷體" panose="03000509000000000000" pitchFamily="65" charset="-120"/>
                        </a:rPr>
                        <a:t>1 mm</a:t>
                      </a:r>
                    </a:p>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smtClean="0">
                          <a:solidFill>
                            <a:schemeClr val="tx1"/>
                          </a:solidFill>
                          <a:latin typeface="Times New Roman" panose="02020603050405020304" pitchFamily="18" charset="0"/>
                          <a:ea typeface="標楷體" panose="03000509000000000000" pitchFamily="65" charset="-120"/>
                        </a:rPr>
                        <a:t>(300 GHz</a:t>
                      </a:r>
                      <a:r>
                        <a:rPr lang="zh-TW" altLang="en-US" sz="1600" dirty="0" smtClean="0">
                          <a:solidFill>
                            <a:schemeClr val="tx1"/>
                          </a:solidFill>
                          <a:latin typeface="Times New Roman" panose="02020603050405020304" pitchFamily="18" charset="0"/>
                          <a:ea typeface="標楷體" panose="03000509000000000000" pitchFamily="65" charset="-120"/>
                        </a:rPr>
                        <a:t>－</a:t>
                      </a:r>
                      <a:r>
                        <a:rPr lang="en-US" altLang="zh-TW" sz="1600" dirty="0" smtClean="0">
                          <a:solidFill>
                            <a:schemeClr val="tx1"/>
                          </a:solidFill>
                          <a:latin typeface="Times New Roman" panose="02020603050405020304" pitchFamily="18" charset="0"/>
                          <a:ea typeface="標楷體" panose="03000509000000000000" pitchFamily="65" charset="-120"/>
                        </a:rPr>
                        <a:t>4×10</a:t>
                      </a:r>
                      <a:r>
                        <a:rPr lang="en-US" altLang="zh-TW" sz="1600" baseline="30000" dirty="0" smtClean="0">
                          <a:solidFill>
                            <a:schemeClr val="tx1"/>
                          </a:solidFill>
                          <a:latin typeface="Times New Roman" panose="02020603050405020304" pitchFamily="18" charset="0"/>
                          <a:ea typeface="標楷體" panose="03000509000000000000" pitchFamily="65" charset="-120"/>
                        </a:rPr>
                        <a:t>5</a:t>
                      </a:r>
                      <a:r>
                        <a:rPr lang="en-US" altLang="zh-TW" sz="1600" dirty="0" smtClean="0">
                          <a:solidFill>
                            <a:schemeClr val="tx1"/>
                          </a:solidFill>
                          <a:latin typeface="Times New Roman" panose="02020603050405020304" pitchFamily="18" charset="0"/>
                          <a:ea typeface="標楷體" panose="03000509000000000000" pitchFamily="65" charset="-120"/>
                        </a:rPr>
                        <a:t> GHz)</a:t>
                      </a:r>
                      <a:endParaRPr lang="zh-TW" altLang="en-US" sz="1600" dirty="0" smtClean="0">
                        <a:solidFill>
                          <a:schemeClr val="tx1"/>
                        </a:solidFill>
                        <a:latin typeface="Times New Roman" panose="02020603050405020304" pitchFamily="18" charset="0"/>
                        <a:ea typeface="標楷體" panose="03000509000000000000" pitchFamily="65" charset="-120"/>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altLang="zh-TW" sz="1600" kern="1200" dirty="0" smtClean="0">
                          <a:solidFill>
                            <a:schemeClr val="tx1"/>
                          </a:solidFill>
                          <a:latin typeface="Times New Roman" panose="02020603050405020304" pitchFamily="18" charset="0"/>
                          <a:ea typeface="標楷體" panose="03000509000000000000" pitchFamily="65" charset="-120"/>
                          <a:cs typeface="+mn-cs"/>
                        </a:rPr>
                        <a:t>(1)</a:t>
                      </a:r>
                      <a:r>
                        <a:rPr lang="zh-TW" altLang="en-US" sz="1600" kern="1200" dirty="0" smtClean="0">
                          <a:solidFill>
                            <a:schemeClr val="tx1"/>
                          </a:solidFill>
                          <a:latin typeface="Times New Roman" panose="02020603050405020304" pitchFamily="18" charset="0"/>
                          <a:ea typeface="標楷體" panose="03000509000000000000" pitchFamily="65" charset="-120"/>
                          <a:cs typeface="+mn-cs"/>
                        </a:rPr>
                        <a:t> 自然環境</a:t>
                      </a:r>
                      <a:r>
                        <a:rPr lang="zh-TW" altLang="en-US" sz="1600" dirty="0" smtClean="0">
                          <a:latin typeface="Times New Roman" panose="02020603050405020304" pitchFamily="18" charset="0"/>
                          <a:ea typeface="標楷體" panose="03000509000000000000" pitchFamily="65" charset="-120"/>
                        </a:rPr>
                        <a:t>：</a:t>
                      </a:r>
                      <a:r>
                        <a:rPr lang="zh-TW" altLang="en-US" sz="1600" kern="1200" dirty="0" smtClean="0">
                          <a:solidFill>
                            <a:schemeClr val="tx1"/>
                          </a:solidFill>
                          <a:latin typeface="Times New Roman" panose="02020603050405020304" pitchFamily="18" charset="0"/>
                          <a:ea typeface="標楷體" panose="03000509000000000000" pitchFamily="65" charset="-120"/>
                          <a:cs typeface="+mn-cs"/>
                        </a:rPr>
                        <a:t>太陽光。</a:t>
                      </a:r>
                      <a:endParaRPr lang="en-US" altLang="zh-TW" sz="1600" kern="1200" dirty="0" smtClean="0">
                        <a:solidFill>
                          <a:schemeClr val="tx1"/>
                        </a:solidFill>
                        <a:latin typeface="Times New Roman" panose="02020603050405020304" pitchFamily="18" charset="0"/>
                        <a:ea typeface="標楷體" panose="03000509000000000000" pitchFamily="65" charset="-120"/>
                        <a:cs typeface="+mn-cs"/>
                      </a:endParaRPr>
                    </a:p>
                    <a:p>
                      <a:pPr marL="0" marR="0" indent="0" algn="l" defTabSz="914400" rtl="0" eaLnBrk="1" fontAlgn="auto" latinLnBrk="0" hangingPunct="1">
                        <a:lnSpc>
                          <a:spcPts val="1800"/>
                        </a:lnSpc>
                        <a:spcBef>
                          <a:spcPts val="0"/>
                        </a:spcBef>
                        <a:spcAft>
                          <a:spcPts val="0"/>
                        </a:spcAft>
                        <a:buClrTx/>
                        <a:buSzTx/>
                        <a:buFontTx/>
                        <a:buNone/>
                        <a:tabLst/>
                        <a:defRPr/>
                      </a:pPr>
                      <a:r>
                        <a:rPr lang="en-US" altLang="zh-TW" sz="1600" kern="1200" dirty="0" smtClean="0">
                          <a:solidFill>
                            <a:schemeClr val="tx1"/>
                          </a:solidFill>
                          <a:latin typeface="Times New Roman" panose="02020603050405020304" pitchFamily="18" charset="0"/>
                          <a:ea typeface="標楷體" panose="03000509000000000000" pitchFamily="65" charset="-120"/>
                          <a:cs typeface="+mn-cs"/>
                        </a:rPr>
                        <a:t>(2)</a:t>
                      </a:r>
                      <a:r>
                        <a:rPr lang="zh-TW" altLang="en-US" sz="1600" kern="1200" dirty="0" smtClean="0">
                          <a:solidFill>
                            <a:schemeClr val="tx1"/>
                          </a:solidFill>
                          <a:latin typeface="Times New Roman" panose="02020603050405020304" pitchFamily="18" charset="0"/>
                          <a:ea typeface="標楷體" panose="03000509000000000000" pitchFamily="65" charset="-120"/>
                          <a:cs typeface="+mn-cs"/>
                        </a:rPr>
                        <a:t> 職場環境</a:t>
                      </a:r>
                      <a:r>
                        <a:rPr lang="zh-TW" altLang="en-US" sz="1600" dirty="0" smtClean="0">
                          <a:latin typeface="Times New Roman" panose="02020603050405020304" pitchFamily="18" charset="0"/>
                          <a:ea typeface="標楷體" panose="03000509000000000000" pitchFamily="65" charset="-120"/>
                        </a:rPr>
                        <a:t>：</a:t>
                      </a:r>
                      <a:r>
                        <a:rPr lang="zh-TW" altLang="en-US" sz="1600" kern="1200" dirty="0" smtClean="0">
                          <a:solidFill>
                            <a:schemeClr val="tx1"/>
                          </a:solidFill>
                          <a:latin typeface="Times New Roman" panose="02020603050405020304" pitchFamily="18" charset="0"/>
                          <a:ea typeface="標楷體" panose="03000509000000000000" pitchFamily="65" charset="-120"/>
                          <a:cs typeface="+mn-cs"/>
                        </a:rPr>
                        <a:t>烘乾作業以及乾燥處理的作業。</a:t>
                      </a:r>
                      <a:endParaRPr lang="en-US" altLang="zh-TW" sz="1600" kern="1200" dirty="0" smtClean="0">
                        <a:solidFill>
                          <a:schemeClr val="tx1"/>
                        </a:solidFill>
                        <a:latin typeface="Times New Roman" panose="02020603050405020304" pitchFamily="18" charset="0"/>
                        <a:ea typeface="標楷體" panose="03000509000000000000" pitchFamily="65" charset="-120"/>
                        <a:cs typeface="+mn-cs"/>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9476">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rPr>
                        <a:t>微波</a:t>
                      </a:r>
                      <a:endParaRPr lang="zh-TW" altLang="en-US" sz="1600" dirty="0">
                        <a:solidFill>
                          <a:schemeClr val="tx1"/>
                        </a:solidFill>
                        <a:latin typeface="Times New Roman" panose="02020603050405020304" pitchFamily="18" charset="0"/>
                        <a:ea typeface="標楷體" panose="03000509000000000000" pitchFamily="65" charset="-120"/>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smtClean="0">
                          <a:solidFill>
                            <a:schemeClr val="tx1"/>
                          </a:solidFill>
                          <a:latin typeface="Times New Roman" panose="02020603050405020304" pitchFamily="18" charset="0"/>
                          <a:ea typeface="標楷體" panose="03000509000000000000" pitchFamily="65" charset="-120"/>
                        </a:rPr>
                        <a:t>1 mm</a:t>
                      </a:r>
                      <a:r>
                        <a:rPr lang="zh-TW" altLang="en-US" sz="1600" dirty="0" smtClean="0">
                          <a:solidFill>
                            <a:schemeClr val="tx1"/>
                          </a:solidFill>
                          <a:latin typeface="Times New Roman" panose="02020603050405020304" pitchFamily="18" charset="0"/>
                          <a:ea typeface="標楷體" panose="03000509000000000000" pitchFamily="65" charset="-120"/>
                        </a:rPr>
                        <a:t>－</a:t>
                      </a:r>
                      <a:r>
                        <a:rPr lang="en-US" altLang="zh-TW" sz="1600" dirty="0" smtClean="0">
                          <a:solidFill>
                            <a:schemeClr val="tx1"/>
                          </a:solidFill>
                          <a:latin typeface="Times New Roman" panose="02020603050405020304" pitchFamily="18" charset="0"/>
                          <a:ea typeface="標楷體" panose="03000509000000000000" pitchFamily="65" charset="-120"/>
                        </a:rPr>
                        <a:t>1 m</a:t>
                      </a:r>
                    </a:p>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smtClean="0">
                          <a:solidFill>
                            <a:schemeClr val="tx1"/>
                          </a:solidFill>
                          <a:latin typeface="Times New Roman" panose="02020603050405020304" pitchFamily="18" charset="0"/>
                          <a:ea typeface="標楷體" panose="03000509000000000000" pitchFamily="65" charset="-120"/>
                        </a:rPr>
                        <a:t>(300 MHz</a:t>
                      </a:r>
                      <a:r>
                        <a:rPr lang="zh-TW" altLang="en-US" sz="1600" dirty="0" smtClean="0">
                          <a:solidFill>
                            <a:schemeClr val="tx1"/>
                          </a:solidFill>
                          <a:latin typeface="Times New Roman" panose="02020603050405020304" pitchFamily="18" charset="0"/>
                          <a:ea typeface="標楷體" panose="03000509000000000000" pitchFamily="65" charset="-120"/>
                        </a:rPr>
                        <a:t>－</a:t>
                      </a:r>
                      <a:r>
                        <a:rPr lang="en-US" altLang="zh-TW" sz="1600" dirty="0" smtClean="0">
                          <a:solidFill>
                            <a:schemeClr val="tx1"/>
                          </a:solidFill>
                          <a:latin typeface="Times New Roman" panose="02020603050405020304" pitchFamily="18" charset="0"/>
                          <a:ea typeface="標楷體" panose="03000509000000000000" pitchFamily="65" charset="-120"/>
                        </a:rPr>
                        <a:t>300 GHz)</a:t>
                      </a:r>
                      <a:endParaRPr lang="zh-TW" altLang="en-US" sz="1600" dirty="0" smtClean="0">
                        <a:solidFill>
                          <a:schemeClr val="tx1"/>
                        </a:solidFill>
                        <a:latin typeface="Times New Roman" panose="02020603050405020304" pitchFamily="18" charset="0"/>
                        <a:ea typeface="標楷體" panose="03000509000000000000" pitchFamily="65" charset="-120"/>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lvl="1" indent="0" algn="l">
                        <a:lnSpc>
                          <a:spcPts val="1800"/>
                        </a:lnSpc>
                      </a:pPr>
                      <a:r>
                        <a:rPr lang="zh-TW" altLang="en-US" sz="1600" kern="1200" dirty="0" smtClean="0">
                          <a:solidFill>
                            <a:schemeClr val="tx1"/>
                          </a:solidFill>
                          <a:latin typeface="Times New Roman" panose="02020603050405020304" pitchFamily="18" charset="0"/>
                          <a:ea typeface="標楷體" panose="03000509000000000000" pitchFamily="65" charset="-120"/>
                          <a:cs typeface="+mn-cs"/>
                        </a:rPr>
                        <a:t>在日常生活環境中隨處可遇，大多是人為產生。廣泛應用於無線電廣播、雷達通訊、人造衛星通訊、醫療以及工業生產等用途。</a:t>
                      </a: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9476">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rPr>
                        <a:t>射頻</a:t>
                      </a:r>
                      <a:endParaRPr lang="en-US" altLang="zh-TW" sz="1600" dirty="0" smtClean="0">
                        <a:solidFill>
                          <a:schemeClr val="tx1"/>
                        </a:solidFill>
                        <a:latin typeface="Times New Roman" panose="02020603050405020304" pitchFamily="18" charset="0"/>
                        <a:ea typeface="標楷體" panose="03000509000000000000" pitchFamily="65" charset="-120"/>
                      </a:endParaRPr>
                    </a:p>
                    <a:p>
                      <a:pPr marL="0" marR="0" indent="0" algn="l" defTabSz="914400" rtl="0" eaLnBrk="1" fontAlgn="auto" latinLnBrk="0" hangingPunct="1">
                        <a:lnSpc>
                          <a:spcPts val="2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rPr>
                        <a:t>輻射</a:t>
                      </a:r>
                      <a:endParaRPr lang="zh-TW" altLang="en-US" sz="1600" dirty="0">
                        <a:solidFill>
                          <a:schemeClr val="tx1"/>
                        </a:solidFill>
                        <a:latin typeface="Times New Roman" panose="02020603050405020304" pitchFamily="18" charset="0"/>
                        <a:ea typeface="標楷體" panose="03000509000000000000" pitchFamily="65" charset="-120"/>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smtClean="0">
                          <a:solidFill>
                            <a:schemeClr val="tx1"/>
                          </a:solidFill>
                          <a:latin typeface="Times New Roman" panose="02020603050405020304" pitchFamily="18" charset="0"/>
                          <a:ea typeface="標楷體" panose="03000509000000000000" pitchFamily="65" charset="-120"/>
                        </a:rPr>
                        <a:t>1 m</a:t>
                      </a:r>
                      <a:r>
                        <a:rPr lang="zh-TW" altLang="en-US" sz="1600" dirty="0" smtClean="0">
                          <a:solidFill>
                            <a:schemeClr val="tx1"/>
                          </a:solidFill>
                          <a:latin typeface="Times New Roman" panose="02020603050405020304" pitchFamily="18" charset="0"/>
                          <a:ea typeface="標楷體" panose="03000509000000000000" pitchFamily="65" charset="-120"/>
                        </a:rPr>
                        <a:t>－</a:t>
                      </a:r>
                      <a:r>
                        <a:rPr lang="en-US" altLang="zh-TW" sz="1600" dirty="0" smtClean="0">
                          <a:solidFill>
                            <a:schemeClr val="tx1"/>
                          </a:solidFill>
                          <a:latin typeface="Times New Roman" panose="02020603050405020304" pitchFamily="18" charset="0"/>
                          <a:ea typeface="標楷體" panose="03000509000000000000" pitchFamily="65" charset="-120"/>
                        </a:rPr>
                        <a:t>100 km</a:t>
                      </a:r>
                    </a:p>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smtClean="0">
                          <a:solidFill>
                            <a:schemeClr val="tx1"/>
                          </a:solidFill>
                          <a:latin typeface="Times New Roman" panose="02020603050405020304" pitchFamily="18" charset="0"/>
                          <a:ea typeface="標楷體" panose="03000509000000000000" pitchFamily="65" charset="-120"/>
                        </a:rPr>
                        <a:t>(3 kHz</a:t>
                      </a:r>
                      <a:r>
                        <a:rPr lang="zh-TW" altLang="en-US" sz="1600" dirty="0" smtClean="0">
                          <a:solidFill>
                            <a:schemeClr val="tx1"/>
                          </a:solidFill>
                          <a:latin typeface="Times New Roman" panose="02020603050405020304" pitchFamily="18" charset="0"/>
                          <a:ea typeface="標楷體" panose="03000509000000000000" pitchFamily="65" charset="-120"/>
                        </a:rPr>
                        <a:t>－</a:t>
                      </a:r>
                      <a:r>
                        <a:rPr lang="en-US" altLang="zh-TW" sz="1600" dirty="0" smtClean="0">
                          <a:solidFill>
                            <a:schemeClr val="tx1"/>
                          </a:solidFill>
                          <a:latin typeface="Times New Roman" panose="02020603050405020304" pitchFamily="18" charset="0"/>
                          <a:ea typeface="標楷體" panose="03000509000000000000" pitchFamily="65" charset="-120"/>
                        </a:rPr>
                        <a:t>300 MHz)</a:t>
                      </a:r>
                      <a:endParaRPr lang="zh-TW" altLang="en-US" sz="1600" dirty="0" smtClean="0">
                        <a:solidFill>
                          <a:schemeClr val="tx1"/>
                        </a:solidFill>
                        <a:latin typeface="Times New Roman" panose="02020603050405020304" pitchFamily="18" charset="0"/>
                        <a:ea typeface="標楷體" panose="03000509000000000000" pitchFamily="65" charset="-120"/>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7981">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rPr>
                        <a:t>極低頻電磁場</a:t>
                      </a:r>
                      <a:endParaRPr lang="zh-TW" altLang="en-US" sz="1600" dirty="0">
                        <a:solidFill>
                          <a:schemeClr val="tx1"/>
                        </a:solidFill>
                        <a:latin typeface="Times New Roman" panose="02020603050405020304" pitchFamily="18" charset="0"/>
                        <a:ea typeface="標楷體" panose="03000509000000000000" pitchFamily="65" charset="-120"/>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smtClean="0">
                          <a:solidFill>
                            <a:schemeClr val="tx1"/>
                          </a:solidFill>
                          <a:latin typeface="Times New Roman" panose="02020603050405020304" pitchFamily="18" charset="0"/>
                          <a:ea typeface="標楷體" panose="03000509000000000000" pitchFamily="65" charset="-120"/>
                        </a:rPr>
                        <a:t>1,000 </a:t>
                      </a:r>
                      <a:r>
                        <a:rPr lang="zh-TW" altLang="en-US" sz="1600" dirty="0" smtClean="0">
                          <a:solidFill>
                            <a:schemeClr val="tx1"/>
                          </a:solidFill>
                          <a:latin typeface="Times New Roman" panose="02020603050405020304" pitchFamily="18" charset="0"/>
                          <a:ea typeface="標楷體" panose="03000509000000000000" pitchFamily="65" charset="-120"/>
                        </a:rPr>
                        <a:t>－</a:t>
                      </a:r>
                      <a:r>
                        <a:rPr lang="en-US" altLang="zh-TW" sz="1600" dirty="0" smtClean="0">
                          <a:solidFill>
                            <a:schemeClr val="tx1"/>
                          </a:solidFill>
                          <a:latin typeface="Times New Roman" panose="02020603050405020304" pitchFamily="18" charset="0"/>
                          <a:ea typeface="標楷體" panose="03000509000000000000" pitchFamily="65" charset="-120"/>
                        </a:rPr>
                        <a:t>10,000 km</a:t>
                      </a:r>
                    </a:p>
                    <a:p>
                      <a:pPr marL="0" marR="0" indent="0" algn="l" defTabSz="914400" rtl="0" eaLnBrk="1" fontAlgn="auto" latinLnBrk="0" hangingPunct="1">
                        <a:lnSpc>
                          <a:spcPts val="2000"/>
                        </a:lnSpc>
                        <a:spcBef>
                          <a:spcPts val="0"/>
                        </a:spcBef>
                        <a:spcAft>
                          <a:spcPts val="0"/>
                        </a:spcAft>
                        <a:buClrTx/>
                        <a:buSzTx/>
                        <a:buFontTx/>
                        <a:buNone/>
                        <a:tabLst/>
                        <a:defRPr/>
                      </a:pPr>
                      <a:r>
                        <a:rPr lang="en-US" altLang="zh-TW" sz="1600" dirty="0" smtClean="0">
                          <a:solidFill>
                            <a:schemeClr val="tx1"/>
                          </a:solidFill>
                          <a:latin typeface="Times New Roman" panose="02020603050405020304" pitchFamily="18" charset="0"/>
                          <a:ea typeface="標楷體" panose="03000509000000000000" pitchFamily="65" charset="-120"/>
                        </a:rPr>
                        <a:t>(30</a:t>
                      </a:r>
                      <a:r>
                        <a:rPr lang="zh-TW" altLang="en-US" sz="1600" dirty="0" smtClean="0">
                          <a:solidFill>
                            <a:schemeClr val="tx1"/>
                          </a:solidFill>
                          <a:latin typeface="Times New Roman" panose="02020603050405020304" pitchFamily="18" charset="0"/>
                          <a:ea typeface="標楷體" panose="03000509000000000000" pitchFamily="65" charset="-120"/>
                        </a:rPr>
                        <a:t>－</a:t>
                      </a:r>
                      <a:r>
                        <a:rPr lang="en-US" altLang="zh-TW" sz="1600" dirty="0" smtClean="0">
                          <a:solidFill>
                            <a:schemeClr val="tx1"/>
                          </a:solidFill>
                          <a:latin typeface="Times New Roman" panose="02020603050405020304" pitchFamily="18" charset="0"/>
                          <a:ea typeface="標楷體" panose="03000509000000000000" pitchFamily="65" charset="-120"/>
                        </a:rPr>
                        <a:t>300 Hz)</a:t>
                      </a:r>
                      <a:endParaRPr lang="zh-TW" altLang="en-US" sz="1600" dirty="0" smtClean="0">
                        <a:solidFill>
                          <a:schemeClr val="tx1"/>
                        </a:solidFill>
                        <a:latin typeface="Times New Roman" panose="02020603050405020304" pitchFamily="18" charset="0"/>
                        <a:ea typeface="標楷體" panose="03000509000000000000" pitchFamily="65" charset="-120"/>
                      </a:endParaRP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lgn="l">
                        <a:lnSpc>
                          <a:spcPts val="1800"/>
                        </a:lnSpc>
                      </a:pPr>
                      <a:r>
                        <a:rPr lang="zh-TW" altLang="en-US" sz="1600" kern="1200" dirty="0" smtClean="0">
                          <a:solidFill>
                            <a:schemeClr val="tx1"/>
                          </a:solidFill>
                          <a:latin typeface="Times New Roman" panose="02020603050405020304" pitchFamily="18" charset="0"/>
                          <a:ea typeface="標楷體" panose="03000509000000000000" pitchFamily="65" charset="-120"/>
                          <a:cs typeface="+mn-cs"/>
                        </a:rPr>
                        <a:t>室外主要來源為現代 </a:t>
                      </a:r>
                      <a:r>
                        <a:rPr lang="en-US" altLang="zh-TW" sz="1600" kern="1200" dirty="0" smtClean="0">
                          <a:solidFill>
                            <a:schemeClr val="tx1"/>
                          </a:solidFill>
                          <a:latin typeface="Times New Roman" panose="02020603050405020304" pitchFamily="18" charset="0"/>
                          <a:ea typeface="標楷體" panose="03000509000000000000" pitchFamily="65" charset="-120"/>
                          <a:cs typeface="+mn-cs"/>
                        </a:rPr>
                        <a:t>50/60</a:t>
                      </a:r>
                      <a:r>
                        <a:rPr lang="zh-TW" altLang="en-US" sz="1600" kern="1200" dirty="0" smtClean="0">
                          <a:solidFill>
                            <a:schemeClr val="tx1"/>
                          </a:solidFill>
                          <a:latin typeface="Times New Roman" panose="02020603050405020304" pitchFamily="18" charset="0"/>
                          <a:ea typeface="標楷體" panose="03000509000000000000" pitchFamily="65" charset="-120"/>
                          <a:cs typeface="+mn-cs"/>
                        </a:rPr>
                        <a:t> </a:t>
                      </a:r>
                      <a:r>
                        <a:rPr lang="en-US" altLang="zh-TW" sz="1600" kern="1200" dirty="0" smtClean="0">
                          <a:solidFill>
                            <a:schemeClr val="tx1"/>
                          </a:solidFill>
                          <a:latin typeface="Times New Roman" panose="02020603050405020304" pitchFamily="18" charset="0"/>
                          <a:ea typeface="標楷體" panose="03000509000000000000" pitchFamily="65" charset="-120"/>
                          <a:cs typeface="+mn-cs"/>
                        </a:rPr>
                        <a:t>Hz</a:t>
                      </a:r>
                      <a:r>
                        <a:rPr lang="zh-TW" altLang="en-US" sz="1600" kern="1200" dirty="0" smtClean="0">
                          <a:solidFill>
                            <a:schemeClr val="tx1"/>
                          </a:solidFill>
                          <a:latin typeface="Times New Roman" panose="02020603050405020304" pitchFamily="18" charset="0"/>
                          <a:ea typeface="標楷體" panose="03000509000000000000" pitchFamily="65" charset="-120"/>
                          <a:cs typeface="+mn-cs"/>
                        </a:rPr>
                        <a:t> 電力系統，如變電所、高壓輸電線、配電線等。室內的主要來源是家電設備以及建築物本身內部的配電系統</a:t>
                      </a:r>
                      <a:r>
                        <a:rPr lang="en-US" altLang="zh-TW" sz="1600" kern="1200" dirty="0" smtClean="0">
                          <a:solidFill>
                            <a:schemeClr val="tx1"/>
                          </a:solidFill>
                          <a:latin typeface="Times New Roman" panose="02020603050405020304" pitchFamily="18" charset="0"/>
                          <a:ea typeface="標楷體" panose="03000509000000000000" pitchFamily="65" charset="-120"/>
                          <a:cs typeface="+mn-cs"/>
                        </a:rPr>
                        <a:t>(</a:t>
                      </a:r>
                      <a:r>
                        <a:rPr lang="zh-TW" altLang="en-US" sz="1600" kern="1200" dirty="0" smtClean="0">
                          <a:solidFill>
                            <a:schemeClr val="tx1"/>
                          </a:solidFill>
                          <a:latin typeface="Times New Roman" panose="02020603050405020304" pitchFamily="18" charset="0"/>
                          <a:ea typeface="標楷體" panose="03000509000000000000" pitchFamily="65" charset="-120"/>
                          <a:cs typeface="+mn-cs"/>
                        </a:rPr>
                        <a:t>如牆壁內的配電線</a:t>
                      </a:r>
                      <a:r>
                        <a:rPr lang="en-US" altLang="zh-TW" sz="1600" kern="1200" dirty="0" smtClean="0">
                          <a:solidFill>
                            <a:schemeClr val="tx1"/>
                          </a:solidFill>
                          <a:latin typeface="Times New Roman" panose="02020603050405020304" pitchFamily="18" charset="0"/>
                          <a:ea typeface="標楷體" panose="03000509000000000000" pitchFamily="65" charset="-120"/>
                          <a:cs typeface="+mn-cs"/>
                        </a:rPr>
                        <a:t>)</a:t>
                      </a:r>
                      <a:r>
                        <a:rPr lang="zh-TW" altLang="en-US" sz="1600" kern="1200" dirty="0" smtClean="0">
                          <a:solidFill>
                            <a:schemeClr val="tx1"/>
                          </a:solidFill>
                          <a:latin typeface="Times New Roman" panose="02020603050405020304" pitchFamily="18" charset="0"/>
                          <a:ea typeface="標楷體" panose="03000509000000000000" pitchFamily="65" charset="-120"/>
                          <a:cs typeface="+mn-cs"/>
                        </a:rPr>
                        <a:t>。</a:t>
                      </a:r>
                    </a:p>
                  </a:txBody>
                  <a:tcPr marL="91439" marR="91439"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023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solidFill>
                            <a:schemeClr val="tx1"/>
                          </a:solidFill>
                          <a:latin typeface="Times New Roman" panose="02020603050405020304" pitchFamily="18" charset="0"/>
                          <a:ea typeface="標楷體" panose="03000509000000000000" pitchFamily="65" charset="-120"/>
                        </a:rPr>
                        <a:t>(</a:t>
                      </a:r>
                      <a:r>
                        <a:rPr lang="zh-TW" altLang="en-US" sz="1600" dirty="0" smtClean="0">
                          <a:solidFill>
                            <a:schemeClr val="tx1"/>
                          </a:solidFill>
                          <a:latin typeface="Times New Roman" panose="02020603050405020304" pitchFamily="18" charset="0"/>
                          <a:ea typeface="標楷體" panose="03000509000000000000" pitchFamily="65" charset="-120"/>
                        </a:rPr>
                        <a:t>註：</a:t>
                      </a:r>
                      <a:r>
                        <a:rPr lang="en-US" altLang="zh-TW" sz="1600" dirty="0" smtClean="0">
                          <a:solidFill>
                            <a:schemeClr val="tx1"/>
                          </a:solidFill>
                          <a:latin typeface="Times New Roman" panose="02020603050405020304" pitchFamily="18" charset="0"/>
                          <a:ea typeface="標楷體" panose="03000509000000000000" pitchFamily="65" charset="-120"/>
                        </a:rPr>
                        <a:t>nm</a:t>
                      </a:r>
                      <a:r>
                        <a:rPr lang="zh-TW" altLang="en-US" sz="1600" dirty="0" smtClean="0">
                          <a:solidFill>
                            <a:schemeClr val="tx1"/>
                          </a:solidFill>
                          <a:latin typeface="Times New Roman" panose="02020603050405020304" pitchFamily="18" charset="0"/>
                          <a:ea typeface="標楷體" panose="03000509000000000000" pitchFamily="65" charset="-120"/>
                        </a:rPr>
                        <a:t>＝</a:t>
                      </a:r>
                      <a:r>
                        <a:rPr lang="en-US" altLang="zh-TW" sz="1600" dirty="0" smtClean="0">
                          <a:solidFill>
                            <a:schemeClr val="tx1"/>
                          </a:solidFill>
                          <a:latin typeface="Times New Roman" panose="02020603050405020304" pitchFamily="18" charset="0"/>
                          <a:ea typeface="標楷體" panose="03000509000000000000" pitchFamily="65" charset="-120"/>
                        </a:rPr>
                        <a:t>10</a:t>
                      </a:r>
                      <a:r>
                        <a:rPr lang="zh-TW" altLang="en-US" sz="1600" baseline="30000" dirty="0" smtClean="0">
                          <a:solidFill>
                            <a:schemeClr val="tx1"/>
                          </a:solidFill>
                          <a:latin typeface="Times New Roman" panose="02020603050405020304" pitchFamily="18" charset="0"/>
                          <a:ea typeface="標楷體" panose="03000509000000000000" pitchFamily="65" charset="-120"/>
                        </a:rPr>
                        <a:t>－</a:t>
                      </a:r>
                      <a:r>
                        <a:rPr lang="en-US" altLang="zh-TW" sz="1600" baseline="30000" dirty="0" smtClean="0">
                          <a:solidFill>
                            <a:schemeClr val="tx1"/>
                          </a:solidFill>
                          <a:latin typeface="Times New Roman" panose="02020603050405020304" pitchFamily="18" charset="0"/>
                          <a:ea typeface="標楷體" panose="03000509000000000000" pitchFamily="65" charset="-120"/>
                        </a:rPr>
                        <a:t>9</a:t>
                      </a:r>
                      <a:r>
                        <a:rPr lang="zh-TW" altLang="en-US" sz="1600" baseline="30000" dirty="0" smtClean="0">
                          <a:solidFill>
                            <a:schemeClr val="tx1"/>
                          </a:solidFill>
                          <a:latin typeface="Times New Roman" panose="02020603050405020304" pitchFamily="18" charset="0"/>
                          <a:ea typeface="標楷體" panose="03000509000000000000" pitchFamily="65" charset="-120"/>
                        </a:rPr>
                        <a:t> </a:t>
                      </a:r>
                      <a:r>
                        <a:rPr lang="en-US" altLang="zh-TW" sz="1600" dirty="0" smtClean="0">
                          <a:solidFill>
                            <a:schemeClr val="tx1"/>
                          </a:solidFill>
                          <a:latin typeface="Times New Roman" panose="02020603050405020304" pitchFamily="18" charset="0"/>
                          <a:ea typeface="標楷體" panose="03000509000000000000" pitchFamily="65" charset="-120"/>
                        </a:rPr>
                        <a:t>m</a:t>
                      </a:r>
                      <a:r>
                        <a:rPr lang="zh-TW" altLang="en-US" sz="1600" dirty="0" smtClean="0">
                          <a:solidFill>
                            <a:schemeClr val="tx1"/>
                          </a:solidFill>
                          <a:latin typeface="Times New Roman" panose="02020603050405020304" pitchFamily="18" charset="0"/>
                          <a:ea typeface="標楷體" panose="03000509000000000000" pitchFamily="65" charset="-120"/>
                        </a:rPr>
                        <a:t>；</a:t>
                      </a:r>
                      <a:r>
                        <a:rPr lang="en-US" altLang="zh-TW" sz="1600" dirty="0" smtClean="0">
                          <a:solidFill>
                            <a:schemeClr val="tx1"/>
                          </a:solidFill>
                          <a:latin typeface="Times New Roman" panose="02020603050405020304" pitchFamily="18" charset="0"/>
                          <a:ea typeface="標楷體" panose="03000509000000000000" pitchFamily="65" charset="-120"/>
                        </a:rPr>
                        <a:t>mm</a:t>
                      </a:r>
                      <a:r>
                        <a:rPr lang="zh-TW" altLang="en-US" sz="1600" dirty="0" smtClean="0">
                          <a:solidFill>
                            <a:schemeClr val="tx1"/>
                          </a:solidFill>
                          <a:latin typeface="Times New Roman" panose="02020603050405020304" pitchFamily="18" charset="0"/>
                          <a:ea typeface="標楷體" panose="03000509000000000000" pitchFamily="65" charset="-120"/>
                        </a:rPr>
                        <a:t>＝</a:t>
                      </a:r>
                      <a:r>
                        <a:rPr lang="en-US" altLang="zh-TW" sz="1600" dirty="0" smtClean="0">
                          <a:solidFill>
                            <a:schemeClr val="tx1"/>
                          </a:solidFill>
                          <a:latin typeface="Times New Roman" panose="02020603050405020304" pitchFamily="18" charset="0"/>
                          <a:ea typeface="標楷體" panose="03000509000000000000" pitchFamily="65" charset="-120"/>
                        </a:rPr>
                        <a:t>10</a:t>
                      </a:r>
                      <a:r>
                        <a:rPr lang="zh-TW" altLang="en-US" sz="1600" baseline="30000" dirty="0" smtClean="0">
                          <a:solidFill>
                            <a:schemeClr val="tx1"/>
                          </a:solidFill>
                          <a:latin typeface="Times New Roman" panose="02020603050405020304" pitchFamily="18" charset="0"/>
                          <a:ea typeface="標楷體" panose="03000509000000000000" pitchFamily="65" charset="-120"/>
                        </a:rPr>
                        <a:t>－</a:t>
                      </a:r>
                      <a:r>
                        <a:rPr lang="en-US" altLang="zh-TW" sz="1600" baseline="30000" dirty="0" smtClean="0">
                          <a:solidFill>
                            <a:schemeClr val="tx1"/>
                          </a:solidFill>
                          <a:latin typeface="Times New Roman" panose="02020603050405020304" pitchFamily="18" charset="0"/>
                          <a:ea typeface="標楷體" panose="03000509000000000000" pitchFamily="65" charset="-120"/>
                        </a:rPr>
                        <a:t>3</a:t>
                      </a:r>
                      <a:r>
                        <a:rPr lang="zh-TW" altLang="en-US" sz="1600" baseline="30000" dirty="0" smtClean="0">
                          <a:solidFill>
                            <a:schemeClr val="tx1"/>
                          </a:solidFill>
                          <a:latin typeface="Times New Roman" panose="02020603050405020304" pitchFamily="18" charset="0"/>
                          <a:ea typeface="標楷體" panose="03000509000000000000" pitchFamily="65" charset="-120"/>
                        </a:rPr>
                        <a:t> </a:t>
                      </a:r>
                      <a:r>
                        <a:rPr lang="en-US" altLang="zh-TW" sz="1600" dirty="0" smtClean="0">
                          <a:solidFill>
                            <a:schemeClr val="tx1"/>
                          </a:solidFill>
                          <a:latin typeface="Times New Roman" panose="02020603050405020304" pitchFamily="18" charset="0"/>
                          <a:ea typeface="標楷體" panose="03000509000000000000" pitchFamily="65" charset="-120"/>
                        </a:rPr>
                        <a:t>m</a:t>
                      </a:r>
                      <a:r>
                        <a:rPr lang="zh-TW" altLang="en-US" sz="1600" dirty="0" smtClean="0">
                          <a:solidFill>
                            <a:schemeClr val="tx1"/>
                          </a:solidFill>
                          <a:latin typeface="Times New Roman" panose="02020603050405020304" pitchFamily="18" charset="0"/>
                          <a:ea typeface="標楷體" panose="03000509000000000000" pitchFamily="65" charset="-120"/>
                        </a:rPr>
                        <a:t>；</a:t>
                      </a:r>
                      <a:r>
                        <a:rPr lang="en-US" altLang="zh-TW" sz="1600" dirty="0" smtClean="0">
                          <a:solidFill>
                            <a:schemeClr val="tx1"/>
                          </a:solidFill>
                          <a:latin typeface="Times New Roman" panose="02020603050405020304" pitchFamily="18" charset="0"/>
                          <a:ea typeface="標楷體" panose="03000509000000000000" pitchFamily="65" charset="-120"/>
                        </a:rPr>
                        <a:t>km</a:t>
                      </a:r>
                      <a:r>
                        <a:rPr lang="zh-TW" altLang="en-US" sz="1600" dirty="0" smtClean="0">
                          <a:solidFill>
                            <a:schemeClr val="tx1"/>
                          </a:solidFill>
                          <a:latin typeface="Times New Roman" panose="02020603050405020304" pitchFamily="18" charset="0"/>
                          <a:ea typeface="標楷體" panose="03000509000000000000" pitchFamily="65" charset="-120"/>
                        </a:rPr>
                        <a:t>＝</a:t>
                      </a:r>
                      <a:r>
                        <a:rPr lang="en-US" altLang="zh-TW" sz="1600" dirty="0" smtClean="0">
                          <a:solidFill>
                            <a:schemeClr val="tx1"/>
                          </a:solidFill>
                          <a:latin typeface="Times New Roman" panose="02020603050405020304" pitchFamily="18" charset="0"/>
                          <a:ea typeface="標楷體" panose="03000509000000000000" pitchFamily="65" charset="-120"/>
                        </a:rPr>
                        <a:t>10</a:t>
                      </a:r>
                      <a:r>
                        <a:rPr lang="en-US" altLang="zh-TW" sz="1600" baseline="30000" dirty="0" smtClean="0">
                          <a:solidFill>
                            <a:schemeClr val="tx1"/>
                          </a:solidFill>
                          <a:latin typeface="Times New Roman" panose="02020603050405020304" pitchFamily="18" charset="0"/>
                          <a:ea typeface="標楷體" panose="03000509000000000000" pitchFamily="65" charset="-120"/>
                        </a:rPr>
                        <a:t>3</a:t>
                      </a:r>
                      <a:r>
                        <a:rPr lang="zh-TW" altLang="en-US" sz="1600" baseline="30000" dirty="0" smtClean="0">
                          <a:solidFill>
                            <a:schemeClr val="tx1"/>
                          </a:solidFill>
                          <a:latin typeface="Times New Roman" panose="02020603050405020304" pitchFamily="18" charset="0"/>
                          <a:ea typeface="標楷體" panose="03000509000000000000" pitchFamily="65" charset="-120"/>
                        </a:rPr>
                        <a:t> </a:t>
                      </a:r>
                      <a:r>
                        <a:rPr lang="en-US" altLang="zh-TW" sz="1600" dirty="0" smtClean="0">
                          <a:solidFill>
                            <a:schemeClr val="tx1"/>
                          </a:solidFill>
                          <a:latin typeface="Times New Roman" panose="02020603050405020304" pitchFamily="18" charset="0"/>
                          <a:ea typeface="標楷體" panose="03000509000000000000" pitchFamily="65" charset="-120"/>
                        </a:rPr>
                        <a:t>m</a:t>
                      </a:r>
                      <a:r>
                        <a:rPr lang="zh-TW" altLang="en-US" sz="1600" dirty="0" smtClean="0">
                          <a:solidFill>
                            <a:schemeClr val="tx1"/>
                          </a:solidFill>
                          <a:latin typeface="Times New Roman" panose="02020603050405020304" pitchFamily="18" charset="0"/>
                          <a:ea typeface="標楷體" panose="03000509000000000000" pitchFamily="65" charset="-120"/>
                        </a:rPr>
                        <a:t>；</a:t>
                      </a:r>
                      <a:r>
                        <a:rPr lang="en-US" altLang="zh-TW" sz="1600" dirty="0" smtClean="0">
                          <a:solidFill>
                            <a:schemeClr val="tx1"/>
                          </a:solidFill>
                          <a:latin typeface="Times New Roman" panose="02020603050405020304" pitchFamily="18" charset="0"/>
                          <a:ea typeface="標楷體" panose="03000509000000000000" pitchFamily="65" charset="-120"/>
                        </a:rPr>
                        <a:t>kHz</a:t>
                      </a:r>
                      <a:r>
                        <a:rPr lang="zh-TW" altLang="en-US" sz="1600" dirty="0" smtClean="0">
                          <a:solidFill>
                            <a:schemeClr val="tx1"/>
                          </a:solidFill>
                          <a:latin typeface="Times New Roman" panose="02020603050405020304" pitchFamily="18" charset="0"/>
                          <a:ea typeface="標楷體" panose="03000509000000000000" pitchFamily="65" charset="-120"/>
                        </a:rPr>
                        <a:t>＝</a:t>
                      </a:r>
                      <a:r>
                        <a:rPr lang="en-US" altLang="zh-TW" sz="1600" dirty="0" smtClean="0">
                          <a:solidFill>
                            <a:schemeClr val="tx1"/>
                          </a:solidFill>
                          <a:latin typeface="Times New Roman" panose="02020603050405020304" pitchFamily="18" charset="0"/>
                          <a:ea typeface="標楷體" panose="03000509000000000000" pitchFamily="65" charset="-120"/>
                        </a:rPr>
                        <a:t>10</a:t>
                      </a:r>
                      <a:r>
                        <a:rPr lang="en-US" altLang="zh-TW" sz="1600" baseline="30000" dirty="0" smtClean="0">
                          <a:solidFill>
                            <a:schemeClr val="tx1"/>
                          </a:solidFill>
                          <a:latin typeface="Times New Roman" panose="02020603050405020304" pitchFamily="18" charset="0"/>
                          <a:ea typeface="標楷體" panose="03000509000000000000" pitchFamily="65" charset="-120"/>
                        </a:rPr>
                        <a:t>3</a:t>
                      </a:r>
                      <a:r>
                        <a:rPr lang="zh-TW" altLang="en-US" sz="1600" baseline="30000" dirty="0" smtClean="0">
                          <a:solidFill>
                            <a:schemeClr val="tx1"/>
                          </a:solidFill>
                          <a:latin typeface="Times New Roman" panose="02020603050405020304" pitchFamily="18" charset="0"/>
                          <a:ea typeface="標楷體" panose="03000509000000000000" pitchFamily="65" charset="-120"/>
                        </a:rPr>
                        <a:t> </a:t>
                      </a:r>
                      <a:r>
                        <a:rPr lang="en-US" altLang="zh-TW" sz="1600" kern="1200" dirty="0" smtClean="0">
                          <a:solidFill>
                            <a:schemeClr val="tx1"/>
                          </a:solidFill>
                          <a:latin typeface="Times New Roman" panose="02020603050405020304" pitchFamily="18" charset="0"/>
                          <a:ea typeface="標楷體" panose="03000509000000000000" pitchFamily="65" charset="-120"/>
                          <a:cs typeface="+mn-cs"/>
                        </a:rPr>
                        <a:t>Hz</a:t>
                      </a:r>
                      <a:r>
                        <a:rPr lang="zh-TW" altLang="en-US" sz="1600" dirty="0" smtClean="0">
                          <a:solidFill>
                            <a:schemeClr val="tx1"/>
                          </a:solidFill>
                          <a:latin typeface="Times New Roman" panose="02020603050405020304" pitchFamily="18" charset="0"/>
                          <a:ea typeface="標楷體" panose="03000509000000000000" pitchFamily="65" charset="-120"/>
                        </a:rPr>
                        <a:t>；</a:t>
                      </a:r>
                      <a:r>
                        <a:rPr lang="en-US" altLang="zh-TW" sz="1600" dirty="0" smtClean="0">
                          <a:solidFill>
                            <a:schemeClr val="tx1"/>
                          </a:solidFill>
                          <a:latin typeface="Times New Roman" panose="02020603050405020304" pitchFamily="18" charset="0"/>
                          <a:ea typeface="標楷體" panose="03000509000000000000" pitchFamily="65" charset="-120"/>
                        </a:rPr>
                        <a:t>MHz</a:t>
                      </a:r>
                      <a:r>
                        <a:rPr lang="zh-TW" altLang="en-US" sz="1600" dirty="0" smtClean="0">
                          <a:solidFill>
                            <a:schemeClr val="tx1"/>
                          </a:solidFill>
                          <a:latin typeface="Times New Roman" panose="02020603050405020304" pitchFamily="18" charset="0"/>
                          <a:ea typeface="標楷體" panose="03000509000000000000" pitchFamily="65" charset="-120"/>
                        </a:rPr>
                        <a:t>＝</a:t>
                      </a:r>
                      <a:r>
                        <a:rPr lang="en-US" altLang="zh-TW" sz="1600" dirty="0" smtClean="0">
                          <a:solidFill>
                            <a:schemeClr val="tx1"/>
                          </a:solidFill>
                          <a:latin typeface="Times New Roman" panose="02020603050405020304" pitchFamily="18" charset="0"/>
                          <a:ea typeface="標楷體" panose="03000509000000000000" pitchFamily="65" charset="-120"/>
                        </a:rPr>
                        <a:t>10</a:t>
                      </a:r>
                      <a:r>
                        <a:rPr lang="en-US" altLang="zh-TW" sz="1600" baseline="30000" dirty="0" smtClean="0">
                          <a:solidFill>
                            <a:schemeClr val="tx1"/>
                          </a:solidFill>
                          <a:latin typeface="Times New Roman" panose="02020603050405020304" pitchFamily="18" charset="0"/>
                          <a:ea typeface="標楷體" panose="03000509000000000000" pitchFamily="65" charset="-120"/>
                        </a:rPr>
                        <a:t>6</a:t>
                      </a:r>
                      <a:r>
                        <a:rPr lang="zh-TW" altLang="en-US" sz="1600" baseline="30000" dirty="0" smtClean="0">
                          <a:solidFill>
                            <a:schemeClr val="tx1"/>
                          </a:solidFill>
                          <a:latin typeface="Times New Roman" panose="02020603050405020304" pitchFamily="18" charset="0"/>
                          <a:ea typeface="標楷體" panose="03000509000000000000" pitchFamily="65" charset="-120"/>
                        </a:rPr>
                        <a:t> </a:t>
                      </a:r>
                      <a:r>
                        <a:rPr lang="en-US" altLang="zh-TW" sz="1600" kern="1200" dirty="0" smtClean="0">
                          <a:solidFill>
                            <a:schemeClr val="tx1"/>
                          </a:solidFill>
                          <a:latin typeface="Times New Roman" panose="02020603050405020304" pitchFamily="18" charset="0"/>
                          <a:ea typeface="標楷體" panose="03000509000000000000" pitchFamily="65" charset="-120"/>
                          <a:cs typeface="+mn-cs"/>
                        </a:rPr>
                        <a:t>Hz</a:t>
                      </a:r>
                      <a:r>
                        <a:rPr lang="zh-TW" altLang="en-US" sz="1600" dirty="0" smtClean="0">
                          <a:solidFill>
                            <a:schemeClr val="tx1"/>
                          </a:solidFill>
                          <a:latin typeface="Times New Roman" panose="02020603050405020304" pitchFamily="18" charset="0"/>
                          <a:ea typeface="標楷體" panose="03000509000000000000" pitchFamily="65" charset="-120"/>
                        </a:rPr>
                        <a:t>；</a:t>
                      </a:r>
                      <a:r>
                        <a:rPr lang="en-US" altLang="zh-TW" sz="1600" dirty="0" smtClean="0">
                          <a:solidFill>
                            <a:schemeClr val="tx1"/>
                          </a:solidFill>
                          <a:latin typeface="Times New Roman" panose="02020603050405020304" pitchFamily="18" charset="0"/>
                          <a:ea typeface="標楷體" panose="03000509000000000000" pitchFamily="65" charset="-120"/>
                        </a:rPr>
                        <a:t>GHz</a:t>
                      </a:r>
                      <a:r>
                        <a:rPr lang="zh-TW" altLang="en-US" sz="1600" dirty="0" smtClean="0">
                          <a:solidFill>
                            <a:schemeClr val="tx1"/>
                          </a:solidFill>
                          <a:latin typeface="Times New Roman" panose="02020603050405020304" pitchFamily="18" charset="0"/>
                          <a:ea typeface="標楷體" panose="03000509000000000000" pitchFamily="65" charset="-120"/>
                        </a:rPr>
                        <a:t>＝</a:t>
                      </a:r>
                      <a:r>
                        <a:rPr lang="en-US" altLang="zh-TW" sz="1600" dirty="0" smtClean="0">
                          <a:solidFill>
                            <a:schemeClr val="tx1"/>
                          </a:solidFill>
                          <a:latin typeface="Times New Roman" panose="02020603050405020304" pitchFamily="18" charset="0"/>
                          <a:ea typeface="標楷體" panose="03000509000000000000" pitchFamily="65" charset="-120"/>
                        </a:rPr>
                        <a:t>10</a:t>
                      </a:r>
                      <a:r>
                        <a:rPr lang="en-US" altLang="zh-TW" sz="1600" baseline="30000" dirty="0" smtClean="0">
                          <a:solidFill>
                            <a:schemeClr val="tx1"/>
                          </a:solidFill>
                          <a:latin typeface="Times New Roman" panose="02020603050405020304" pitchFamily="18" charset="0"/>
                          <a:ea typeface="標楷體" panose="03000509000000000000" pitchFamily="65" charset="-120"/>
                        </a:rPr>
                        <a:t>9</a:t>
                      </a:r>
                      <a:r>
                        <a:rPr lang="zh-TW" altLang="en-US" sz="1600" baseline="30000" dirty="0" smtClean="0">
                          <a:solidFill>
                            <a:schemeClr val="tx1"/>
                          </a:solidFill>
                          <a:latin typeface="Times New Roman" panose="02020603050405020304" pitchFamily="18" charset="0"/>
                          <a:ea typeface="標楷體" panose="03000509000000000000" pitchFamily="65" charset="-120"/>
                        </a:rPr>
                        <a:t> </a:t>
                      </a:r>
                      <a:r>
                        <a:rPr lang="en-US" altLang="zh-TW" sz="1600" kern="1200" dirty="0" smtClean="0">
                          <a:solidFill>
                            <a:schemeClr val="tx1"/>
                          </a:solidFill>
                          <a:latin typeface="Times New Roman" panose="02020603050405020304" pitchFamily="18" charset="0"/>
                          <a:ea typeface="標楷體" panose="03000509000000000000" pitchFamily="65" charset="-120"/>
                          <a:cs typeface="+mn-cs"/>
                        </a:rPr>
                        <a:t>Hz)</a:t>
                      </a:r>
                      <a:endParaRPr lang="zh-TW" altLang="en-US" sz="1600" dirty="0">
                        <a:solidFill>
                          <a:schemeClr val="tx1"/>
                        </a:solidFill>
                        <a:latin typeface="Times New Roman" panose="02020603050405020304" pitchFamily="18" charset="0"/>
                        <a:ea typeface="標楷體" panose="03000509000000000000" pitchFamily="65" charset="-120"/>
                      </a:endParaRPr>
                    </a:p>
                  </a:txBody>
                  <a:tcPr marL="91439" marR="91439"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投影片編號版面配置區 3"/>
          <p:cNvSpPr>
            <a:spLocks noGrp="1"/>
          </p:cNvSpPr>
          <p:nvPr>
            <p:ph type="sldNum" sz="quarter" idx="12"/>
          </p:nvPr>
        </p:nvSpPr>
        <p:spPr>
          <a:xfrm>
            <a:off x="6876256" y="6237312"/>
            <a:ext cx="2133600" cy="365125"/>
          </a:xfrm>
        </p:spPr>
        <p:txBody>
          <a:bodyPr/>
          <a:lstStyle/>
          <a:p>
            <a:fld id="{D81384EF-367C-450E-B552-C4A0BE1BD3F8}" type="slidenum">
              <a:rPr lang="zh-TW" altLang="en-US" smtClean="0"/>
              <a:pPr/>
              <a:t>14</a:t>
            </a:fld>
            <a:endParaRPr lang="zh-TW" altLang="en-US" dirty="0"/>
          </a:p>
        </p:txBody>
      </p:sp>
    </p:spTree>
    <p:extLst>
      <p:ext uri="{BB962C8B-B14F-4D97-AF65-F5344CB8AC3E}">
        <p14:creationId xmlns:p14="http://schemas.microsoft.com/office/powerpoint/2010/main" val="885623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非游</a:t>
            </a:r>
            <a:r>
              <a:rPr lang="zh-TW" altLang="en-US" dirty="0"/>
              <a:t>離輻射</a:t>
            </a:r>
            <a:r>
              <a:rPr lang="zh-TW" altLang="en-US" dirty="0" smtClean="0"/>
              <a:t>危害</a:t>
            </a:r>
            <a:r>
              <a:rPr lang="en-US" altLang="zh-TW" dirty="0" smtClean="0"/>
              <a:t>−</a:t>
            </a:r>
            <a:r>
              <a:rPr lang="zh-TW" altLang="en-US" dirty="0" smtClean="0"/>
              <a:t>紫外線與紅外線</a:t>
            </a:r>
            <a:endParaRPr lang="zh-TW" altLang="en-US" dirty="0"/>
          </a:p>
        </p:txBody>
      </p:sp>
      <p:sp>
        <p:nvSpPr>
          <p:cNvPr id="3" name="內容版面配置區 2"/>
          <p:cNvSpPr>
            <a:spLocks noGrp="1"/>
          </p:cNvSpPr>
          <p:nvPr>
            <p:ph idx="1"/>
          </p:nvPr>
        </p:nvSpPr>
        <p:spPr>
          <a:xfrm>
            <a:off x="457200" y="1412776"/>
            <a:ext cx="8229600" cy="4997152"/>
          </a:xfrm>
        </p:spPr>
        <p:txBody>
          <a:bodyPr>
            <a:normAutofit/>
          </a:bodyPr>
          <a:lstStyle/>
          <a:p>
            <a:r>
              <a:rPr lang="zh-TW" altLang="en-US" sz="2800" dirty="0"/>
              <a:t>近紫外線</a:t>
            </a:r>
            <a:r>
              <a:rPr lang="en-US" altLang="zh-TW" sz="2800" dirty="0"/>
              <a:t>(UVA</a:t>
            </a:r>
            <a:r>
              <a:rPr lang="en-US" altLang="zh-TW" sz="2800" dirty="0" smtClean="0"/>
              <a:t>)</a:t>
            </a:r>
            <a:r>
              <a:rPr lang="zh-TW" altLang="en-US" sz="2800" dirty="0" smtClean="0">
                <a:latin typeface="標楷體" panose="03000509000000000000" pitchFamily="65" charset="-120"/>
              </a:rPr>
              <a:t>：</a:t>
            </a:r>
            <a:endParaRPr lang="en-US" altLang="zh-TW" sz="2800" dirty="0" smtClean="0">
              <a:latin typeface="標楷體" panose="03000509000000000000" pitchFamily="65" charset="-120"/>
            </a:endParaRPr>
          </a:p>
          <a:p>
            <a:pPr lvl="1"/>
            <a:r>
              <a:rPr lang="zh-TW" altLang="en-US" sz="2400" dirty="0" smtClean="0"/>
              <a:t>對</a:t>
            </a:r>
            <a:r>
              <a:rPr lang="zh-TW" altLang="en-US" sz="2400" dirty="0"/>
              <a:t>皮膚的穿透力最大，使皮膚曬黑，</a:t>
            </a:r>
            <a:r>
              <a:rPr lang="zh-TW" altLang="en-US" sz="2400" dirty="0" smtClean="0"/>
              <a:t>長期暴露會</a:t>
            </a:r>
            <a:r>
              <a:rPr lang="zh-TW" altLang="en-US" sz="2400" dirty="0"/>
              <a:t>造成皮膚老化，亦可能誘發皮膚癌；也會造成角膜炎、白內障等生理危害。</a:t>
            </a:r>
          </a:p>
          <a:p>
            <a:r>
              <a:rPr lang="zh-TW" altLang="en-US" sz="2800" dirty="0" smtClean="0"/>
              <a:t>遠</a:t>
            </a:r>
            <a:r>
              <a:rPr lang="zh-TW" altLang="en-US" sz="2800" dirty="0"/>
              <a:t>紫外線</a:t>
            </a:r>
            <a:r>
              <a:rPr lang="en-US" altLang="zh-TW" sz="2800" dirty="0"/>
              <a:t>(</a:t>
            </a:r>
            <a:r>
              <a:rPr lang="en-US" altLang="zh-TW" sz="2800" dirty="0" smtClean="0"/>
              <a:t>UVB)</a:t>
            </a:r>
            <a:r>
              <a:rPr lang="zh-TW" altLang="en-US" sz="2800" dirty="0" smtClean="0">
                <a:latin typeface="標楷體" panose="03000509000000000000" pitchFamily="65" charset="-120"/>
              </a:rPr>
              <a:t>：</a:t>
            </a:r>
            <a:endParaRPr lang="en-US" altLang="zh-TW" sz="2800" dirty="0" smtClean="0">
              <a:latin typeface="標楷體" panose="03000509000000000000" pitchFamily="65" charset="-120"/>
            </a:endParaRPr>
          </a:p>
          <a:p>
            <a:pPr lvl="1"/>
            <a:r>
              <a:rPr lang="zh-TW" altLang="en-US" sz="2400" dirty="0" smtClean="0"/>
              <a:t>皮膚</a:t>
            </a:r>
            <a:r>
              <a:rPr lang="zh-TW" altLang="en-US" sz="2400" dirty="0"/>
              <a:t>紅腫、脫皮、曬黑，造成曬傷</a:t>
            </a:r>
            <a:r>
              <a:rPr lang="zh-TW" altLang="en-US" sz="2400" dirty="0" smtClean="0"/>
              <a:t>；亦導致</a:t>
            </a:r>
            <a:r>
              <a:rPr lang="zh-TW" altLang="en-US" sz="2400" dirty="0"/>
              <a:t>角膜炎、結膜炎、白內障等</a:t>
            </a:r>
            <a:r>
              <a:rPr lang="zh-TW" altLang="en-US" sz="2400" dirty="0" smtClean="0"/>
              <a:t>疾病。</a:t>
            </a:r>
            <a:endParaRPr lang="en-US" altLang="zh-TW" sz="2400" dirty="0" smtClean="0"/>
          </a:p>
          <a:p>
            <a:r>
              <a:rPr lang="zh-TW" altLang="en-US" sz="2800" dirty="0"/>
              <a:t>紅外線</a:t>
            </a:r>
            <a:r>
              <a:rPr lang="zh-TW" altLang="en-US" sz="2800" dirty="0" smtClean="0"/>
              <a:t>：</a:t>
            </a:r>
            <a:endParaRPr lang="en-US" altLang="zh-TW" sz="2800" dirty="0" smtClean="0"/>
          </a:p>
          <a:p>
            <a:pPr lvl="1"/>
            <a:r>
              <a:rPr lang="zh-TW" altLang="en-US" sz="2400" dirty="0" smtClean="0"/>
              <a:t>波長</a:t>
            </a:r>
            <a:r>
              <a:rPr lang="zh-TW" altLang="en-US" sz="2400" dirty="0"/>
              <a:t>在</a:t>
            </a:r>
            <a:r>
              <a:rPr lang="en-US" altLang="zh-TW" sz="2400" dirty="0" smtClean="0"/>
              <a:t>5,000 </a:t>
            </a:r>
            <a:r>
              <a:rPr lang="en-US" altLang="zh-TW" sz="2400" dirty="0"/>
              <a:t>nm</a:t>
            </a:r>
            <a:r>
              <a:rPr lang="zh-TW" altLang="en-US" sz="2400" dirty="0"/>
              <a:t>以上的紅外線可以完全由皮膚的表層所吸收，介於</a:t>
            </a:r>
            <a:r>
              <a:rPr lang="en-US" altLang="zh-TW" sz="2400" dirty="0" smtClean="0"/>
              <a:t>750</a:t>
            </a:r>
            <a:r>
              <a:rPr lang="zh-TW" altLang="en-US" sz="2400" dirty="0" smtClean="0"/>
              <a:t> </a:t>
            </a:r>
            <a:r>
              <a:rPr lang="en-US" altLang="zh-TW" sz="2400" dirty="0" smtClean="0">
                <a:latin typeface="Times New Roman"/>
                <a:cs typeface="Times New Roman"/>
              </a:rPr>
              <a:t>–</a:t>
            </a:r>
            <a:r>
              <a:rPr lang="zh-TW" altLang="en-US" sz="2400" dirty="0" smtClean="0">
                <a:latin typeface="Times New Roman"/>
                <a:cs typeface="Times New Roman"/>
              </a:rPr>
              <a:t> </a:t>
            </a:r>
            <a:r>
              <a:rPr lang="en-US" altLang="zh-TW" sz="2400" dirty="0" smtClean="0"/>
              <a:t>1,500 </a:t>
            </a:r>
            <a:r>
              <a:rPr lang="en-US" altLang="zh-TW" sz="2400" dirty="0"/>
              <a:t>nm</a:t>
            </a:r>
            <a:r>
              <a:rPr lang="zh-TW" altLang="en-US" sz="2400" dirty="0"/>
              <a:t>的紅外線則會造成皮膚的燒傷以及眼球的傷害。</a:t>
            </a:r>
          </a:p>
          <a:p>
            <a:pPr marL="0" indent="0">
              <a:buNone/>
            </a:pPr>
            <a:endParaRPr lang="zh-TW" altLang="en-US" sz="2800" dirty="0"/>
          </a:p>
        </p:txBody>
      </p:sp>
      <p:sp>
        <p:nvSpPr>
          <p:cNvPr id="4" name="投影片編號版面配置區 3"/>
          <p:cNvSpPr>
            <a:spLocks noGrp="1"/>
          </p:cNvSpPr>
          <p:nvPr>
            <p:ph type="sldNum" sz="quarter" idx="12"/>
          </p:nvPr>
        </p:nvSpPr>
        <p:spPr>
          <a:xfrm>
            <a:off x="6974904" y="6304235"/>
            <a:ext cx="2133600" cy="365125"/>
          </a:xfrm>
        </p:spPr>
        <p:txBody>
          <a:bodyPr/>
          <a:lstStyle/>
          <a:p>
            <a:fld id="{D81384EF-367C-450E-B552-C4A0BE1BD3F8}" type="slidenum">
              <a:rPr lang="zh-TW" altLang="en-US" smtClean="0"/>
              <a:pPr/>
              <a:t>15</a:t>
            </a:fld>
            <a:endParaRPr lang="zh-TW" altLang="en-US" dirty="0"/>
          </a:p>
        </p:txBody>
      </p:sp>
    </p:spTree>
    <p:extLst>
      <p:ext uri="{BB962C8B-B14F-4D97-AF65-F5344CB8AC3E}">
        <p14:creationId xmlns:p14="http://schemas.microsoft.com/office/powerpoint/2010/main" val="3886351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非游</a:t>
            </a:r>
            <a:r>
              <a:rPr lang="zh-TW" altLang="en-US" dirty="0"/>
              <a:t>離輻射</a:t>
            </a:r>
            <a:r>
              <a:rPr lang="zh-TW" altLang="en-US" dirty="0" smtClean="0"/>
              <a:t>危害</a:t>
            </a:r>
            <a:r>
              <a:rPr lang="en-US" altLang="zh-TW" dirty="0" smtClean="0"/>
              <a:t>−</a:t>
            </a:r>
            <a:r>
              <a:rPr lang="zh-TW" altLang="en-US" dirty="0"/>
              <a:t>微波與射頻輻射</a:t>
            </a:r>
          </a:p>
        </p:txBody>
      </p:sp>
      <p:sp>
        <p:nvSpPr>
          <p:cNvPr id="3" name="內容版面配置區 2"/>
          <p:cNvSpPr>
            <a:spLocks noGrp="1"/>
          </p:cNvSpPr>
          <p:nvPr>
            <p:ph idx="1"/>
          </p:nvPr>
        </p:nvSpPr>
        <p:spPr>
          <a:xfrm>
            <a:off x="467544" y="1124744"/>
            <a:ext cx="8229600" cy="5184576"/>
          </a:xfrm>
        </p:spPr>
        <p:txBody>
          <a:bodyPr>
            <a:normAutofit/>
          </a:bodyPr>
          <a:lstStyle/>
          <a:p>
            <a:r>
              <a:rPr lang="zh-TW" altLang="en-US" sz="2800" dirty="0"/>
              <a:t>熱效應：</a:t>
            </a:r>
          </a:p>
          <a:p>
            <a:pPr lvl="1">
              <a:lnSpc>
                <a:spcPct val="110000"/>
              </a:lnSpc>
            </a:pPr>
            <a:r>
              <a:rPr lang="zh-TW" altLang="en-US" sz="2400" dirty="0"/>
              <a:t>指微波與射頻輻射強度大於</a:t>
            </a:r>
            <a:r>
              <a:rPr lang="en-US" altLang="zh-TW" sz="2400" dirty="0"/>
              <a:t>10 </a:t>
            </a:r>
            <a:r>
              <a:rPr lang="en-US" altLang="zh-TW" sz="2400" dirty="0" err="1"/>
              <a:t>mW</a:t>
            </a:r>
            <a:r>
              <a:rPr lang="en-US" altLang="zh-TW" sz="2400" dirty="0"/>
              <a:t>/cm</a:t>
            </a:r>
            <a:r>
              <a:rPr lang="en-US" altLang="zh-TW" sz="2400" baseline="30000" dirty="0"/>
              <a:t>2</a:t>
            </a:r>
            <a:r>
              <a:rPr lang="zh-TW" altLang="en-US" sz="2400" dirty="0"/>
              <a:t>時可能引起人體的皮膚紅腫、白內障、以及男性不孕等熱生理反應。</a:t>
            </a:r>
          </a:p>
          <a:p>
            <a:pPr lvl="1">
              <a:lnSpc>
                <a:spcPct val="110000"/>
              </a:lnSpc>
            </a:pPr>
            <a:r>
              <a:rPr lang="zh-TW" altLang="en-US" sz="2400" dirty="0"/>
              <a:t>頻率在</a:t>
            </a:r>
            <a:r>
              <a:rPr lang="en-US" altLang="zh-TW" sz="2400" dirty="0" smtClean="0"/>
              <a:t>3,000 </a:t>
            </a:r>
            <a:r>
              <a:rPr lang="en-US" altLang="zh-TW" sz="2400" dirty="0"/>
              <a:t>MHz</a:t>
            </a:r>
            <a:r>
              <a:rPr lang="zh-TW" altLang="en-US" sz="2400" dirty="0"/>
              <a:t>以上的微波輻射多為皮膚所吸收，而頻率在</a:t>
            </a:r>
            <a:r>
              <a:rPr lang="en-US" altLang="zh-TW" sz="2400" dirty="0" smtClean="0"/>
              <a:t>3,000 </a:t>
            </a:r>
            <a:r>
              <a:rPr lang="en-US" altLang="zh-TW" sz="2400" dirty="0"/>
              <a:t>MHz</a:t>
            </a:r>
            <a:r>
              <a:rPr lang="zh-TW" altLang="en-US" sz="2400" dirty="0"/>
              <a:t>以下的微波輻射則可被皮膚下層的組織所吸收。</a:t>
            </a:r>
          </a:p>
          <a:p>
            <a:r>
              <a:rPr lang="zh-TW" altLang="en-US" sz="2800" dirty="0" smtClean="0"/>
              <a:t>非</a:t>
            </a:r>
            <a:r>
              <a:rPr lang="zh-TW" altLang="en-US" sz="2800" dirty="0"/>
              <a:t>熱效應：</a:t>
            </a:r>
          </a:p>
          <a:p>
            <a:pPr lvl="1">
              <a:lnSpc>
                <a:spcPct val="110000"/>
              </a:lnSpc>
            </a:pPr>
            <a:r>
              <a:rPr lang="zh-TW" altLang="en-US" sz="2400" dirty="0" smtClean="0"/>
              <a:t>指非</a:t>
            </a:r>
            <a:r>
              <a:rPr lang="zh-TW" altLang="en-US" sz="2400" dirty="0"/>
              <a:t>游離輻射對人體所造成癌症與生殖危害等非熱生理</a:t>
            </a:r>
            <a:r>
              <a:rPr lang="zh-TW" altLang="en-US" sz="2400" dirty="0" smtClean="0"/>
              <a:t>反應。</a:t>
            </a:r>
            <a:endParaRPr lang="en-US" altLang="zh-TW" sz="2400" dirty="0" smtClean="0"/>
          </a:p>
          <a:p>
            <a:r>
              <a:rPr lang="zh-TW" altLang="en-US" sz="2800" dirty="0"/>
              <a:t>極低頻</a:t>
            </a:r>
            <a:r>
              <a:rPr lang="zh-TW" altLang="en-US" sz="2800" dirty="0" smtClean="0"/>
              <a:t>電磁場：</a:t>
            </a:r>
            <a:endParaRPr lang="en-US" altLang="zh-TW" sz="2800" dirty="0" smtClean="0"/>
          </a:p>
          <a:p>
            <a:pPr lvl="1"/>
            <a:r>
              <a:rPr lang="zh-TW" altLang="en-US" sz="2400" dirty="0"/>
              <a:t>長時間暴露於極低頻磁場可能與</a:t>
            </a:r>
            <a:r>
              <a:rPr lang="zh-TW" altLang="en-US" sz="2400" dirty="0" smtClean="0"/>
              <a:t>白血病的</a:t>
            </a:r>
            <a:r>
              <a:rPr lang="zh-TW" altLang="en-US" sz="2400" dirty="0"/>
              <a:t>發生</a:t>
            </a:r>
            <a:r>
              <a:rPr lang="zh-TW" altLang="en-US" sz="2400" dirty="0" smtClean="0"/>
              <a:t>有關。</a:t>
            </a:r>
            <a:endParaRPr lang="zh-TW" altLang="en-US" sz="2400" dirty="0"/>
          </a:p>
        </p:txBody>
      </p:sp>
      <p:sp>
        <p:nvSpPr>
          <p:cNvPr id="4" name="投影片編號版面配置區 3"/>
          <p:cNvSpPr>
            <a:spLocks noGrp="1"/>
          </p:cNvSpPr>
          <p:nvPr>
            <p:ph type="sldNum" sz="quarter" idx="12"/>
          </p:nvPr>
        </p:nvSpPr>
        <p:spPr>
          <a:xfrm>
            <a:off x="6974904" y="6304235"/>
            <a:ext cx="2133600" cy="365125"/>
          </a:xfrm>
        </p:spPr>
        <p:txBody>
          <a:bodyPr/>
          <a:lstStyle/>
          <a:p>
            <a:fld id="{D81384EF-367C-450E-B552-C4A0BE1BD3F8}" type="slidenum">
              <a:rPr lang="zh-TW" altLang="en-US" smtClean="0"/>
              <a:pPr/>
              <a:t>16</a:t>
            </a:fld>
            <a:endParaRPr lang="zh-TW" altLang="en-US" dirty="0"/>
          </a:p>
        </p:txBody>
      </p:sp>
    </p:spTree>
    <p:extLst>
      <p:ext uri="{BB962C8B-B14F-4D97-AF65-F5344CB8AC3E}">
        <p14:creationId xmlns:p14="http://schemas.microsoft.com/office/powerpoint/2010/main" val="3851923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544016" y="2301623"/>
            <a:ext cx="7772400" cy="1362075"/>
          </a:xfrm>
        </p:spPr>
        <p:txBody>
          <a:bodyPr>
            <a:normAutofit/>
          </a:bodyPr>
          <a:lstStyle/>
          <a:p>
            <a:r>
              <a:rPr lang="zh-TW" altLang="en-US" dirty="0" smtClean="0"/>
              <a:t>参、化學物質危害辨識</a:t>
            </a:r>
            <a:endParaRPr lang="zh-TW" altLang="en-US" dirty="0"/>
          </a:p>
        </p:txBody>
      </p:sp>
      <p:sp>
        <p:nvSpPr>
          <p:cNvPr id="6" name="文字版面配置區 5"/>
          <p:cNvSpPr>
            <a:spLocks noGrp="1"/>
          </p:cNvSpPr>
          <p:nvPr>
            <p:ph type="body" idx="1"/>
          </p:nvPr>
        </p:nvSpPr>
        <p:spPr>
          <a:xfrm>
            <a:off x="722313" y="2276872"/>
            <a:ext cx="7772400" cy="3744415"/>
          </a:xfrm>
        </p:spPr>
        <p:txBody>
          <a:bodyPr/>
          <a:lstStyle/>
          <a:p>
            <a:pPr>
              <a:lnSpc>
                <a:spcPct val="150000"/>
              </a:lnSpc>
            </a:pPr>
            <a:r>
              <a:rPr lang="zh-TW" altLang="en-US" dirty="0" smtClean="0"/>
              <a:t>化學物質管制措施</a:t>
            </a:r>
            <a:endParaRPr lang="en-US" altLang="zh-TW" dirty="0" smtClean="0"/>
          </a:p>
          <a:p>
            <a:pPr>
              <a:lnSpc>
                <a:spcPct val="150000"/>
              </a:lnSpc>
            </a:pPr>
            <a:r>
              <a:rPr lang="zh-TW" altLang="en-US" dirty="0" smtClean="0"/>
              <a:t>化學物質容器標示</a:t>
            </a:r>
            <a:endParaRPr lang="en-US" altLang="zh-TW" dirty="0" smtClean="0"/>
          </a:p>
          <a:p>
            <a:pPr>
              <a:lnSpc>
                <a:spcPct val="150000"/>
              </a:lnSpc>
            </a:pPr>
            <a:r>
              <a:rPr lang="zh-TW" altLang="en-US" dirty="0" smtClean="0"/>
              <a:t>安全資料表</a:t>
            </a:r>
            <a:endParaRPr lang="en-US" altLang="zh-TW" dirty="0"/>
          </a:p>
          <a:p>
            <a:endParaRPr lang="zh-TW" altLang="en-US" dirty="0"/>
          </a:p>
        </p:txBody>
      </p:sp>
      <p:sp>
        <p:nvSpPr>
          <p:cNvPr id="4" name="投影片編號版面配置區 3"/>
          <p:cNvSpPr>
            <a:spLocks noGrp="1"/>
          </p:cNvSpPr>
          <p:nvPr>
            <p:ph type="sldNum" sz="quarter" idx="12"/>
          </p:nvPr>
        </p:nvSpPr>
        <p:spPr>
          <a:xfrm>
            <a:off x="7020272" y="6304235"/>
            <a:ext cx="2133600" cy="365125"/>
          </a:xfrm>
        </p:spPr>
        <p:txBody>
          <a:bodyPr/>
          <a:lstStyle/>
          <a:p>
            <a:fld id="{D81384EF-367C-450E-B552-C4A0BE1BD3F8}" type="slidenum">
              <a:rPr lang="zh-TW" altLang="en-US" smtClean="0"/>
              <a:pPr/>
              <a:t>17</a:t>
            </a:fld>
            <a:endParaRPr lang="zh-TW" altLang="en-US" dirty="0"/>
          </a:p>
        </p:txBody>
      </p:sp>
      <p:cxnSp>
        <p:nvCxnSpPr>
          <p:cNvPr id="8" name="直線接點 7"/>
          <p:cNvCxnSpPr/>
          <p:nvPr/>
        </p:nvCxnSpPr>
        <p:spPr>
          <a:xfrm>
            <a:off x="179512" y="1484784"/>
            <a:ext cx="878497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8100392" y="1124744"/>
            <a:ext cx="216024" cy="21602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10" name="矩形 9"/>
          <p:cNvSpPr/>
          <p:nvPr/>
        </p:nvSpPr>
        <p:spPr>
          <a:xfrm>
            <a:off x="8532440" y="1124744"/>
            <a:ext cx="216024" cy="21602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11" name="矩形 10"/>
          <p:cNvSpPr/>
          <p:nvPr/>
        </p:nvSpPr>
        <p:spPr>
          <a:xfrm>
            <a:off x="7668344" y="1124744"/>
            <a:ext cx="216024" cy="21602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grpSp>
        <p:nvGrpSpPr>
          <p:cNvPr id="2" name="群組 1"/>
          <p:cNvGrpSpPr/>
          <p:nvPr/>
        </p:nvGrpSpPr>
        <p:grpSpPr>
          <a:xfrm>
            <a:off x="5846834" y="1992832"/>
            <a:ext cx="2952328" cy="2592288"/>
            <a:chOff x="4822080" y="2744650"/>
            <a:chExt cx="3457171" cy="3324399"/>
          </a:xfrm>
        </p:grpSpPr>
        <p:pic>
          <p:nvPicPr>
            <p:cNvPr id="12" name="Picture 2" descr="D:\Users\admin\Desktop\安衛課程修訂\label-l1.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700000">
              <a:off x="5476998" y="4691262"/>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D:\Users\admin\Desktop\安衛課程修訂\label-l2.t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700000">
              <a:off x="6175473" y="5277049"/>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Users\admin\Desktop\安衛課程修訂\label-l3.t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700000">
              <a:off x="6175744" y="3970468"/>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D:\Users\admin\Desktop\安衛課程修訂\label-l5.ti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2700000">
              <a:off x="5456435" y="3397515"/>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D:\Users\admin\Desktop\安衛課程修訂\label-l6.ti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2700000">
              <a:off x="4822080" y="4056193"/>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D:\Users\admin\Desktop\安衛課程修訂\label-l8.ti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2700000">
              <a:off x="6175743" y="2744650"/>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D:\Users\admin\Desktop\安衛課程修訂\label-l9.ti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2700000">
              <a:off x="6822232" y="3364946"/>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D:\Users\admin\Desktop\安衛課程修訂\label-l10.tif"/>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rot="-2700000">
              <a:off x="6822231" y="4691262"/>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D:\Users\admin\Desktop\安衛課程修訂\label-l11.ti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rot="-2700000">
              <a:off x="7489483" y="4056192"/>
              <a:ext cx="789768" cy="792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029003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化學物質管制措施</a:t>
            </a:r>
            <a:endParaRPr lang="zh-TW" altLang="en-US" dirty="0"/>
          </a:p>
        </p:txBody>
      </p:sp>
      <p:sp>
        <p:nvSpPr>
          <p:cNvPr id="3" name="內容版面配置區 2"/>
          <p:cNvSpPr>
            <a:spLocks noGrp="1"/>
          </p:cNvSpPr>
          <p:nvPr>
            <p:ph idx="1"/>
          </p:nvPr>
        </p:nvSpPr>
        <p:spPr>
          <a:xfrm>
            <a:off x="457200" y="1412776"/>
            <a:ext cx="8229600" cy="4896544"/>
          </a:xfrm>
        </p:spPr>
        <p:txBody>
          <a:bodyPr>
            <a:noAutofit/>
          </a:bodyPr>
          <a:lstStyle/>
          <a:p>
            <a:pPr>
              <a:lnSpc>
                <a:spcPct val="110000"/>
              </a:lnSpc>
              <a:spcBef>
                <a:spcPts val="600"/>
              </a:spcBef>
            </a:pPr>
            <a:r>
              <a:rPr lang="zh-TW" altLang="en-US" sz="2600" dirty="0" smtClean="0"/>
              <a:t>化學物質使用場所，應備有安全資料表</a:t>
            </a:r>
            <a:r>
              <a:rPr lang="en-US" altLang="zh-TW" sz="2600" dirty="0" smtClean="0"/>
              <a:t>(Safety Data Sheet, SDS)</a:t>
            </a:r>
            <a:r>
              <a:rPr lang="zh-TW" altLang="en-US" sz="2600" dirty="0" smtClean="0"/>
              <a:t>，供實驗人員查閱化學品相關的安全衛生注意事項的資料表。</a:t>
            </a:r>
          </a:p>
          <a:p>
            <a:pPr>
              <a:lnSpc>
                <a:spcPct val="110000"/>
              </a:lnSpc>
              <a:spcBef>
                <a:spcPts val="600"/>
              </a:spcBef>
            </a:pPr>
            <a:r>
              <a:rPr lang="zh-TW" altLang="en-US" sz="2600" dirty="0" smtClean="0"/>
              <a:t>使用化學物質前，負責實驗室的老師須對學生施予必要之安全衛生防護教育訓練。</a:t>
            </a:r>
          </a:p>
          <a:p>
            <a:pPr>
              <a:lnSpc>
                <a:spcPct val="110000"/>
              </a:lnSpc>
              <a:spcBef>
                <a:spcPts val="600"/>
              </a:spcBef>
            </a:pPr>
            <a:r>
              <a:rPr lang="zh-TW" altLang="en-US" sz="2600" dirty="0" smtClean="0"/>
              <a:t>使用化學物質時，必須佩戴適當防護具方可操作。</a:t>
            </a:r>
          </a:p>
          <a:p>
            <a:pPr>
              <a:lnSpc>
                <a:spcPct val="110000"/>
              </a:lnSpc>
              <a:spcBef>
                <a:spcPts val="600"/>
              </a:spcBef>
            </a:pPr>
            <a:r>
              <a:rPr lang="zh-TW" altLang="en-US" sz="2600" dirty="0" smtClean="0"/>
              <a:t>藥品管理專責人員應每日記錄使用量以備資料存查，並依規定期限內向當地主管機關申報。</a:t>
            </a:r>
          </a:p>
          <a:p>
            <a:pPr>
              <a:lnSpc>
                <a:spcPct val="110000"/>
              </a:lnSpc>
              <a:spcBef>
                <a:spcPts val="600"/>
              </a:spcBef>
            </a:pPr>
            <a:r>
              <a:rPr lang="zh-TW" altLang="en-US" sz="2600" dirty="0" smtClean="0"/>
              <a:t>使用完畢後空瓶及廢液切勿丟棄，需交由專責人員回收處理。</a:t>
            </a:r>
          </a:p>
        </p:txBody>
      </p:sp>
      <p:sp>
        <p:nvSpPr>
          <p:cNvPr id="4" name="投影片編號版面配置區 3"/>
          <p:cNvSpPr>
            <a:spLocks noGrp="1"/>
          </p:cNvSpPr>
          <p:nvPr>
            <p:ph type="sldNum" sz="quarter" idx="12"/>
          </p:nvPr>
        </p:nvSpPr>
        <p:spPr>
          <a:xfrm>
            <a:off x="6876256" y="6309320"/>
            <a:ext cx="2133600" cy="365125"/>
          </a:xfrm>
        </p:spPr>
        <p:txBody>
          <a:bodyPr/>
          <a:lstStyle/>
          <a:p>
            <a:fld id="{D81384EF-367C-450E-B552-C4A0BE1BD3F8}" type="slidenum">
              <a:rPr lang="zh-TW" altLang="en-US" smtClean="0"/>
              <a:pPr/>
              <a:t>18</a:t>
            </a:fld>
            <a:endParaRPr lang="zh-TW" altLang="en-US" dirty="0"/>
          </a:p>
        </p:txBody>
      </p:sp>
    </p:spTree>
    <p:extLst>
      <p:ext uri="{BB962C8B-B14F-4D97-AF65-F5344CB8AC3E}">
        <p14:creationId xmlns:p14="http://schemas.microsoft.com/office/powerpoint/2010/main" val="31181890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化學物質容器標示</a:t>
            </a:r>
            <a:endParaRPr lang="zh-TW" altLang="en-US" dirty="0"/>
          </a:p>
        </p:txBody>
      </p:sp>
      <p:sp>
        <p:nvSpPr>
          <p:cNvPr id="3" name="內容版面配置區 2"/>
          <p:cNvSpPr>
            <a:spLocks noGrp="1"/>
          </p:cNvSpPr>
          <p:nvPr>
            <p:ph idx="1"/>
          </p:nvPr>
        </p:nvSpPr>
        <p:spPr>
          <a:xfrm>
            <a:off x="457200" y="1412776"/>
            <a:ext cx="8229600" cy="4925144"/>
          </a:xfrm>
        </p:spPr>
        <p:txBody>
          <a:bodyPr>
            <a:normAutofit/>
          </a:bodyPr>
          <a:lstStyle/>
          <a:p>
            <a:r>
              <a:rPr lang="zh-TW" altLang="en-US" sz="2800" dirty="0" smtClean="0"/>
              <a:t>化學品容器上的標示包括兩部分：</a:t>
            </a:r>
            <a:endParaRPr lang="en-US" altLang="zh-TW" sz="2800" dirty="0"/>
          </a:p>
          <a:p>
            <a:pPr lvl="1"/>
            <a:r>
              <a:rPr lang="zh-TW" altLang="en-US" dirty="0" smtClean="0"/>
              <a:t>危害圖式</a:t>
            </a:r>
            <a:endParaRPr lang="en-US" altLang="zh-TW" dirty="0" smtClean="0"/>
          </a:p>
          <a:p>
            <a:pPr lvl="1"/>
            <a:r>
              <a:rPr lang="zh-TW" altLang="en-US" dirty="0" smtClean="0"/>
              <a:t>內容：</a:t>
            </a:r>
            <a:endParaRPr lang="en-US" altLang="zh-TW" dirty="0" smtClean="0"/>
          </a:p>
          <a:p>
            <a:pPr marL="914400" lvl="2" indent="0">
              <a:buNone/>
            </a:pPr>
            <a:r>
              <a:rPr lang="en-US" altLang="zh-TW" sz="2800" dirty="0" smtClean="0"/>
              <a:t>(</a:t>
            </a:r>
            <a:r>
              <a:rPr lang="zh-TW" altLang="en-US" sz="2800" dirty="0" smtClean="0"/>
              <a:t>一</a:t>
            </a:r>
            <a:r>
              <a:rPr lang="en-US" altLang="zh-TW" sz="2800" dirty="0" smtClean="0"/>
              <a:t>)</a:t>
            </a:r>
            <a:r>
              <a:rPr lang="zh-TW" altLang="en-US" sz="2800" dirty="0" smtClean="0"/>
              <a:t> 名稱</a:t>
            </a:r>
            <a:endParaRPr lang="en-US" altLang="zh-TW" sz="2800" dirty="0" smtClean="0"/>
          </a:p>
          <a:p>
            <a:pPr marL="914400" lvl="2" indent="0">
              <a:buNone/>
            </a:pPr>
            <a:r>
              <a:rPr lang="en-US" altLang="zh-TW" sz="2800" dirty="0" smtClean="0"/>
              <a:t>(</a:t>
            </a:r>
            <a:r>
              <a:rPr lang="zh-TW" altLang="en-US" sz="2800" dirty="0" smtClean="0"/>
              <a:t>二</a:t>
            </a:r>
            <a:r>
              <a:rPr lang="en-US" altLang="zh-TW" sz="2800" dirty="0" smtClean="0"/>
              <a:t>)</a:t>
            </a:r>
            <a:r>
              <a:rPr lang="zh-TW" altLang="en-US" sz="2800" dirty="0" smtClean="0"/>
              <a:t> 危害成分</a:t>
            </a:r>
            <a:endParaRPr lang="en-US" altLang="zh-TW" sz="2800" dirty="0" smtClean="0"/>
          </a:p>
          <a:p>
            <a:pPr marL="914400" lvl="2" indent="0">
              <a:buNone/>
            </a:pPr>
            <a:r>
              <a:rPr lang="en-US" altLang="zh-TW" sz="2800" dirty="0" smtClean="0"/>
              <a:t>(</a:t>
            </a:r>
            <a:r>
              <a:rPr lang="zh-TW" altLang="en-US" sz="2800" dirty="0" smtClean="0"/>
              <a:t>三</a:t>
            </a:r>
            <a:r>
              <a:rPr lang="en-US" altLang="zh-TW" sz="2800" dirty="0" smtClean="0"/>
              <a:t>)</a:t>
            </a:r>
            <a:r>
              <a:rPr lang="zh-TW" altLang="en-US" sz="2800" dirty="0" smtClean="0"/>
              <a:t> 警示語</a:t>
            </a:r>
            <a:endParaRPr lang="en-US" altLang="zh-TW" sz="2800" dirty="0" smtClean="0"/>
          </a:p>
          <a:p>
            <a:pPr marL="914400" lvl="2" indent="0">
              <a:buNone/>
            </a:pPr>
            <a:r>
              <a:rPr lang="en-US" altLang="zh-TW" sz="2800" dirty="0" smtClean="0"/>
              <a:t>(</a:t>
            </a:r>
            <a:r>
              <a:rPr lang="zh-TW" altLang="en-US" sz="2800" dirty="0" smtClean="0"/>
              <a:t>四</a:t>
            </a:r>
            <a:r>
              <a:rPr lang="en-US" altLang="zh-TW" sz="2800" dirty="0" smtClean="0"/>
              <a:t>)</a:t>
            </a:r>
            <a:r>
              <a:rPr lang="zh-TW" altLang="en-US" sz="2800" dirty="0" smtClean="0"/>
              <a:t> 危害警告訊息</a:t>
            </a:r>
            <a:endParaRPr lang="en-US" altLang="zh-TW" sz="2800" dirty="0" smtClean="0"/>
          </a:p>
          <a:p>
            <a:pPr marL="914400" lvl="2" indent="0">
              <a:buNone/>
            </a:pPr>
            <a:r>
              <a:rPr lang="en-US" altLang="zh-TW" sz="2800" dirty="0" smtClean="0"/>
              <a:t>(</a:t>
            </a:r>
            <a:r>
              <a:rPr lang="zh-TW" altLang="en-US" sz="2800" dirty="0" smtClean="0"/>
              <a:t>五</a:t>
            </a:r>
            <a:r>
              <a:rPr lang="en-US" altLang="zh-TW" sz="2800" dirty="0" smtClean="0"/>
              <a:t>)</a:t>
            </a:r>
            <a:r>
              <a:rPr lang="zh-TW" altLang="en-US" sz="2800" dirty="0" smtClean="0"/>
              <a:t> 危害防範措施</a:t>
            </a:r>
            <a:endParaRPr lang="en-US" altLang="zh-TW" sz="2800" dirty="0" smtClean="0"/>
          </a:p>
          <a:p>
            <a:pPr marL="914400" lvl="2" indent="0">
              <a:buNone/>
            </a:pPr>
            <a:r>
              <a:rPr lang="en-US" altLang="zh-TW" sz="2800" dirty="0" smtClean="0"/>
              <a:t>(</a:t>
            </a:r>
            <a:r>
              <a:rPr lang="zh-TW" altLang="en-US" sz="2800" dirty="0" smtClean="0"/>
              <a:t>六</a:t>
            </a:r>
            <a:r>
              <a:rPr lang="en-US" altLang="zh-TW" sz="2800" dirty="0" smtClean="0"/>
              <a:t>)</a:t>
            </a:r>
            <a:r>
              <a:rPr lang="zh-TW" altLang="en-US" sz="2800" dirty="0" smtClean="0"/>
              <a:t> 製造商或供應商之名稱、地址及電話</a:t>
            </a:r>
            <a:endParaRPr lang="zh-TW" altLang="en-US" sz="2800" dirty="0"/>
          </a:p>
        </p:txBody>
      </p:sp>
      <p:sp>
        <p:nvSpPr>
          <p:cNvPr id="4" name="投影片編號版面配置區 3"/>
          <p:cNvSpPr>
            <a:spLocks noGrp="1"/>
          </p:cNvSpPr>
          <p:nvPr>
            <p:ph type="sldNum" sz="quarter" idx="12"/>
          </p:nvPr>
        </p:nvSpPr>
        <p:spPr>
          <a:xfrm>
            <a:off x="7010400" y="6309320"/>
            <a:ext cx="2133600" cy="365125"/>
          </a:xfrm>
        </p:spPr>
        <p:txBody>
          <a:bodyPr/>
          <a:lstStyle/>
          <a:p>
            <a:fld id="{D81384EF-367C-450E-B552-C4A0BE1BD3F8}" type="slidenum">
              <a:rPr lang="zh-TW" altLang="en-US" smtClean="0"/>
              <a:pPr/>
              <a:t>19</a:t>
            </a:fld>
            <a:endParaRPr lang="zh-TW" altLang="en-US" dirty="0"/>
          </a:p>
        </p:txBody>
      </p:sp>
    </p:spTree>
    <p:extLst>
      <p:ext uri="{BB962C8B-B14F-4D97-AF65-F5344CB8AC3E}">
        <p14:creationId xmlns:p14="http://schemas.microsoft.com/office/powerpoint/2010/main" val="64803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a:xfrm>
            <a:off x="691416" y="2348880"/>
            <a:ext cx="7772400" cy="1470025"/>
          </a:xfrm>
        </p:spPr>
        <p:txBody>
          <a:bodyPr/>
          <a:lstStyle/>
          <a:p>
            <a:pPr marL="0" indent="0" algn="l"/>
            <a:r>
              <a:rPr lang="zh-TW" altLang="en-US" sz="2400" dirty="0"/>
              <a:t>本教材中所有投影片內容</a:t>
            </a:r>
            <a:r>
              <a:rPr lang="en-US" altLang="zh-TW" sz="2400" dirty="0"/>
              <a:t>(</a:t>
            </a:r>
            <a:r>
              <a:rPr lang="zh-TW" altLang="en-US" sz="2400" dirty="0"/>
              <a:t>含文字檔及圖檔</a:t>
            </a:r>
            <a:r>
              <a:rPr lang="en-US" altLang="zh-TW" sz="2400" dirty="0"/>
              <a:t>)</a:t>
            </a:r>
            <a:r>
              <a:rPr lang="zh-TW" altLang="en-US" sz="2400" dirty="0"/>
              <a:t>著作權皆屬於本部所有</a:t>
            </a:r>
            <a:r>
              <a:rPr lang="zh-TW" altLang="en-US" sz="2400" dirty="0" smtClean="0"/>
              <a:t>。</a:t>
            </a:r>
            <a:r>
              <a:rPr lang="en-US" altLang="zh-TW" sz="2400" dirty="0" smtClean="0"/>
              <a:t/>
            </a:r>
            <a:br>
              <a:rPr lang="en-US" altLang="zh-TW" sz="2400" dirty="0" smtClean="0"/>
            </a:br>
            <a:r>
              <a:rPr lang="en-US" altLang="zh-TW" sz="2400" dirty="0"/>
              <a:t/>
            </a:r>
            <a:br>
              <a:rPr lang="en-US" altLang="zh-TW" sz="2400" dirty="0"/>
            </a:br>
            <a:r>
              <a:rPr lang="zh-TW" altLang="en-US" sz="2400" dirty="0"/>
              <a:t>一、種子</a:t>
            </a:r>
            <a:r>
              <a:rPr lang="zh-TW" altLang="en-US" sz="2400" dirty="0" smtClean="0"/>
              <a:t>師資：對</a:t>
            </a:r>
            <a:r>
              <a:rPr lang="zh-TW" altLang="en-US" sz="2400" dirty="0"/>
              <a:t>任一單張投影片之教材須完整擷取進行授課，不得將任一單張投影片內容任意進行修改及編輯。</a:t>
            </a:r>
            <a:r>
              <a:rPr lang="en-US" altLang="zh-TW" sz="2400" dirty="0"/>
              <a:t/>
            </a:r>
            <a:br>
              <a:rPr lang="en-US" altLang="zh-TW" sz="2400" dirty="0"/>
            </a:br>
            <a:r>
              <a:rPr lang="en-US" altLang="zh-TW" sz="2400" dirty="0" smtClean="0"/>
              <a:t/>
            </a:r>
            <a:br>
              <a:rPr lang="en-US" altLang="zh-TW" sz="2400" dirty="0" smtClean="0"/>
            </a:br>
            <a:r>
              <a:rPr lang="zh-TW" altLang="en-US" sz="2400" dirty="0" smtClean="0"/>
              <a:t>二</a:t>
            </a:r>
            <a:r>
              <a:rPr lang="zh-TW" altLang="en-US" sz="2400" dirty="0"/>
              <a:t>、作為一般授課</a:t>
            </a:r>
            <a:r>
              <a:rPr lang="zh-TW" altLang="en-US" sz="2400" dirty="0" smtClean="0"/>
              <a:t>使用之</a:t>
            </a:r>
            <a:r>
              <a:rPr lang="zh-TW" altLang="en-US" sz="2400" dirty="0"/>
              <a:t>參考</a:t>
            </a:r>
            <a:r>
              <a:rPr lang="zh-TW" altLang="en-US" sz="2400" dirty="0" smtClean="0"/>
              <a:t>資料時需</a:t>
            </a:r>
            <a:r>
              <a:rPr lang="zh-TW" altLang="en-US" sz="2400" dirty="0"/>
              <a:t>標註引用出處。</a:t>
            </a:r>
          </a:p>
        </p:txBody>
      </p:sp>
      <p:sp>
        <p:nvSpPr>
          <p:cNvPr id="3" name="內容版面配置區 2"/>
          <p:cNvSpPr>
            <a:spLocks noGrp="1"/>
          </p:cNvSpPr>
          <p:nvPr>
            <p:ph type="subTitle" idx="1"/>
          </p:nvPr>
        </p:nvSpPr>
        <p:spPr/>
        <p:txBody>
          <a:bodyPr>
            <a:normAutofit/>
          </a:bodyPr>
          <a:lstStyle/>
          <a:p>
            <a:pPr marL="0" indent="0">
              <a:buNone/>
            </a:pPr>
            <a:r>
              <a:rPr lang="en-US" altLang="zh-TW" dirty="0"/>
              <a:t/>
            </a:r>
            <a:br>
              <a:rPr lang="en-US" altLang="zh-TW" dirty="0"/>
            </a:br>
            <a:endParaRPr lang="zh-TW" altLang="en-US" dirty="0"/>
          </a:p>
        </p:txBody>
      </p:sp>
      <p:sp>
        <p:nvSpPr>
          <p:cNvPr id="4" name="投影片編號版面配置區 3"/>
          <p:cNvSpPr>
            <a:spLocks noGrp="1"/>
          </p:cNvSpPr>
          <p:nvPr>
            <p:ph type="sldNum" sz="quarter" idx="12"/>
          </p:nvPr>
        </p:nvSpPr>
        <p:spPr/>
        <p:txBody>
          <a:bodyPr/>
          <a:lstStyle/>
          <a:p>
            <a:fld id="{A36E6B7E-3405-4ABC-8F0A-11CAAA034E4E}" type="slidenum">
              <a:rPr lang="zh-TW" altLang="en-US" smtClean="0"/>
              <a:pPr/>
              <a:t>2</a:t>
            </a:fld>
            <a:endParaRPr lang="zh-TW" altLang="en-US" dirty="0"/>
          </a:p>
        </p:txBody>
      </p:sp>
      <p:sp>
        <p:nvSpPr>
          <p:cNvPr id="6" name="矩形 5"/>
          <p:cNvSpPr/>
          <p:nvPr/>
        </p:nvSpPr>
        <p:spPr>
          <a:xfrm>
            <a:off x="2843808" y="764704"/>
            <a:ext cx="3467616" cy="584775"/>
          </a:xfrm>
          <a:prstGeom prst="rect">
            <a:avLst/>
          </a:prstGeom>
        </p:spPr>
        <p:txBody>
          <a:bodyPr wrap="none">
            <a:spAutoFit/>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教材使用注意事項</a:t>
            </a:r>
          </a:p>
        </p:txBody>
      </p:sp>
    </p:spTree>
    <p:extLst>
      <p:ext uri="{BB962C8B-B14F-4D97-AF65-F5344CB8AC3E}">
        <p14:creationId xmlns:p14="http://schemas.microsoft.com/office/powerpoint/2010/main" val="116407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化學物質容器標示</a:t>
            </a:r>
            <a:r>
              <a:rPr lang="en-US" altLang="zh-TW" dirty="0" smtClean="0"/>
              <a:t>−</a:t>
            </a:r>
            <a:r>
              <a:rPr lang="zh-TW" altLang="en-US" dirty="0" smtClean="0"/>
              <a:t>危害圖式</a:t>
            </a:r>
            <a:endParaRPr lang="zh-TW" altLang="en-US" dirty="0"/>
          </a:p>
        </p:txBody>
      </p:sp>
      <p:sp>
        <p:nvSpPr>
          <p:cNvPr id="4" name="投影片編號版面配置區 3"/>
          <p:cNvSpPr>
            <a:spLocks noGrp="1"/>
          </p:cNvSpPr>
          <p:nvPr>
            <p:ph type="sldNum" sz="quarter" idx="12"/>
          </p:nvPr>
        </p:nvSpPr>
        <p:spPr>
          <a:xfrm>
            <a:off x="7010400" y="6309320"/>
            <a:ext cx="2133600" cy="365125"/>
          </a:xfrm>
        </p:spPr>
        <p:txBody>
          <a:bodyPr/>
          <a:lstStyle/>
          <a:p>
            <a:fld id="{D81384EF-367C-450E-B552-C4A0BE1BD3F8}" type="slidenum">
              <a:rPr lang="zh-TW" altLang="en-US" smtClean="0"/>
              <a:pPr/>
              <a:t>20</a:t>
            </a:fld>
            <a:endParaRPr lang="zh-TW" altLang="en-US" dirty="0"/>
          </a:p>
        </p:txBody>
      </p:sp>
      <p:pic>
        <p:nvPicPr>
          <p:cNvPr id="2050" name="Picture 2" descr="D:\Users\admin\Desktop\安衛課程修訂\label-l1.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700000">
            <a:off x="819272" y="1648024"/>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Users\admin\Desktop\安衛課程修訂\label-l2.t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700000">
            <a:off x="2960785" y="1648024"/>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Users\admin\Desktop\安衛課程修訂\label-l3.t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700000">
            <a:off x="5091408" y="1648024"/>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Users\admin\Desktop\安衛課程修訂\label-l5.ti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2700000">
            <a:off x="5087489" y="3364946"/>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Users\admin\Desktop\安衛課程修訂\label-l6.ti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2700000">
            <a:off x="2888777" y="3364946"/>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D:\Users\admin\Desktop\安衛課程修訂\label-l8.ti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2700000">
            <a:off x="7409672" y="3368336"/>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Users\admin\Desktop\安衛課程修訂\label-l9.ti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2700000">
            <a:off x="7304929" y="1648024"/>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D:\Users\admin\Desktop\安衛課程修訂\label-l10.tif"/>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rot="-2700000">
            <a:off x="819272" y="3364946"/>
            <a:ext cx="789768" cy="792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Users\admin\Desktop\安衛課程修訂\label-l11.ti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rot="-2700000">
            <a:off x="876687" y="4983946"/>
            <a:ext cx="789768" cy="79200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592147" y="2613008"/>
            <a:ext cx="1396536" cy="369332"/>
          </a:xfrm>
          <a:prstGeom prst="rect">
            <a:avLst/>
          </a:prstGeom>
        </p:spPr>
        <p:txBody>
          <a:bodyPr wrap="none">
            <a:spAutoFit/>
          </a:bodyPr>
          <a:lstStyle/>
          <a:p>
            <a:r>
              <a:rPr lang="zh-TW" altLang="en-US" dirty="0">
                <a:latin typeface="Times New Roman" panose="02020603050405020304" pitchFamily="18" charset="0"/>
                <a:ea typeface="標楷體" panose="03000509000000000000" pitchFamily="65" charset="-120"/>
              </a:rPr>
              <a:t>爆炸－炸彈 </a:t>
            </a:r>
          </a:p>
        </p:txBody>
      </p:sp>
      <p:sp>
        <p:nvSpPr>
          <p:cNvPr id="7" name="矩形 6"/>
          <p:cNvSpPr/>
          <p:nvPr/>
        </p:nvSpPr>
        <p:spPr>
          <a:xfrm>
            <a:off x="2469974" y="4293096"/>
            <a:ext cx="1627369" cy="369332"/>
          </a:xfrm>
          <a:prstGeom prst="rect">
            <a:avLst/>
          </a:prstGeom>
        </p:spPr>
        <p:txBody>
          <a:bodyPr wrap="none">
            <a:spAutoFit/>
          </a:bodyPr>
          <a:lstStyle/>
          <a:p>
            <a:r>
              <a:rPr lang="zh-TW" altLang="en-US" dirty="0" smtClean="0">
                <a:latin typeface="Times New Roman" panose="02020603050405020304" pitchFamily="18" charset="0"/>
                <a:ea typeface="標楷體" panose="03000509000000000000" pitchFamily="65" charset="-120"/>
              </a:rPr>
              <a:t>毒性－骷髏頭 </a:t>
            </a:r>
            <a:endParaRPr lang="zh-TW" altLang="en-US" dirty="0">
              <a:latin typeface="Times New Roman" panose="02020603050405020304" pitchFamily="18" charset="0"/>
              <a:ea typeface="標楷體" panose="03000509000000000000" pitchFamily="65" charset="-120"/>
            </a:endParaRPr>
          </a:p>
        </p:txBody>
      </p:sp>
      <p:sp>
        <p:nvSpPr>
          <p:cNvPr id="8" name="矩形 7"/>
          <p:cNvSpPr/>
          <p:nvPr/>
        </p:nvSpPr>
        <p:spPr>
          <a:xfrm>
            <a:off x="4788024" y="2613810"/>
            <a:ext cx="1396536" cy="369332"/>
          </a:xfrm>
          <a:prstGeom prst="rect">
            <a:avLst/>
          </a:prstGeom>
        </p:spPr>
        <p:txBody>
          <a:bodyPr wrap="none">
            <a:spAutoFit/>
          </a:bodyPr>
          <a:lstStyle/>
          <a:p>
            <a:r>
              <a:rPr lang="zh-TW" altLang="en-US" dirty="0">
                <a:latin typeface="Times New Roman" panose="02020603050405020304" pitchFamily="18" charset="0"/>
                <a:ea typeface="標楷體" panose="03000509000000000000" pitchFamily="65" charset="-120"/>
              </a:rPr>
              <a:t>易燃－火焰 </a:t>
            </a:r>
          </a:p>
        </p:txBody>
      </p:sp>
      <p:sp>
        <p:nvSpPr>
          <p:cNvPr id="9" name="矩形 8"/>
          <p:cNvSpPr/>
          <p:nvPr/>
        </p:nvSpPr>
        <p:spPr>
          <a:xfrm>
            <a:off x="4226260" y="4293096"/>
            <a:ext cx="2512227" cy="369332"/>
          </a:xfrm>
          <a:prstGeom prst="rect">
            <a:avLst/>
          </a:prstGeom>
        </p:spPr>
        <p:txBody>
          <a:bodyPr wrap="none">
            <a:spAutoFit/>
          </a:bodyPr>
          <a:lstStyle/>
          <a:p>
            <a:pPr algn="ctr"/>
            <a:r>
              <a:rPr lang="zh-TW" altLang="en-US" dirty="0">
                <a:latin typeface="Times New Roman" panose="02020603050405020304" pitchFamily="18" charset="0"/>
                <a:ea typeface="標楷體" panose="03000509000000000000" pitchFamily="65" charset="-120"/>
              </a:rPr>
              <a:t>氧化性</a:t>
            </a:r>
            <a:r>
              <a:rPr lang="zh-TW" altLang="en-US" dirty="0" smtClean="0">
                <a:latin typeface="Times New Roman" panose="02020603050405020304" pitchFamily="18" charset="0"/>
                <a:ea typeface="標楷體" panose="03000509000000000000" pitchFamily="65" charset="-120"/>
              </a:rPr>
              <a:t>物質</a:t>
            </a:r>
            <a:r>
              <a:rPr lang="en-US" altLang="zh-TW" dirty="0" smtClean="0">
                <a:latin typeface="Times New Roman"/>
                <a:ea typeface="標楷體" panose="03000509000000000000" pitchFamily="65" charset="-120"/>
                <a:cs typeface="Times New Roman"/>
              </a:rPr>
              <a:t>–</a:t>
            </a:r>
            <a:r>
              <a:rPr lang="zh-TW" altLang="en-US" dirty="0" smtClean="0">
                <a:latin typeface="Times New Roman"/>
                <a:ea typeface="標楷體" panose="03000509000000000000" pitchFamily="65" charset="-120"/>
                <a:cs typeface="Times New Roman"/>
              </a:rPr>
              <a:t> </a:t>
            </a:r>
            <a:r>
              <a:rPr lang="zh-TW" altLang="en-US" dirty="0" smtClean="0">
                <a:latin typeface="Times New Roman" panose="02020603050405020304" pitchFamily="18" charset="0"/>
                <a:ea typeface="標楷體" panose="03000509000000000000" pitchFamily="65" charset="-120"/>
              </a:rPr>
              <a:t>物質</a:t>
            </a:r>
            <a:r>
              <a:rPr lang="zh-TW" altLang="en-US" dirty="0">
                <a:latin typeface="Times New Roman" panose="02020603050405020304" pitchFamily="18" charset="0"/>
                <a:ea typeface="標楷體" panose="03000509000000000000" pitchFamily="65" charset="-120"/>
              </a:rPr>
              <a:t>燃燒 </a:t>
            </a:r>
          </a:p>
        </p:txBody>
      </p:sp>
      <p:sp>
        <p:nvSpPr>
          <p:cNvPr id="10" name="矩形 9"/>
          <p:cNvSpPr/>
          <p:nvPr/>
        </p:nvSpPr>
        <p:spPr>
          <a:xfrm>
            <a:off x="419415" y="5939988"/>
            <a:ext cx="1858201" cy="369332"/>
          </a:xfrm>
          <a:prstGeom prst="rect">
            <a:avLst/>
          </a:prstGeom>
          <a:solidFill>
            <a:schemeClr val="bg1"/>
          </a:solidFill>
        </p:spPr>
        <p:txBody>
          <a:bodyPr wrap="none">
            <a:spAutoFit/>
          </a:bodyPr>
          <a:lstStyle/>
          <a:p>
            <a:r>
              <a:rPr lang="zh-TW" altLang="en-US" dirty="0">
                <a:latin typeface="Times New Roman" panose="02020603050405020304" pitchFamily="18" charset="0"/>
                <a:ea typeface="標楷體" panose="03000509000000000000" pitchFamily="65" charset="-120"/>
              </a:rPr>
              <a:t>健康</a:t>
            </a:r>
            <a:r>
              <a:rPr lang="zh-TW" altLang="en-US" dirty="0" smtClean="0">
                <a:latin typeface="Times New Roman" panose="02020603050405020304" pitchFamily="18" charset="0"/>
                <a:ea typeface="標楷體" panose="03000509000000000000" pitchFamily="65" charset="-120"/>
              </a:rPr>
              <a:t>危害 </a:t>
            </a:r>
            <a:r>
              <a:rPr lang="en-US" altLang="zh-TW" dirty="0" smtClean="0">
                <a:latin typeface="Times New Roman"/>
                <a:ea typeface="標楷體" panose="03000509000000000000" pitchFamily="65" charset="-120"/>
                <a:cs typeface="Times New Roman"/>
              </a:rPr>
              <a:t>–</a:t>
            </a:r>
            <a:r>
              <a:rPr lang="zh-TW" altLang="en-US" dirty="0" smtClean="0">
                <a:latin typeface="Times New Roman"/>
                <a:ea typeface="標楷體" panose="03000509000000000000" pitchFamily="65" charset="-120"/>
                <a:cs typeface="Times New Roman"/>
              </a:rPr>
              <a:t> </a:t>
            </a:r>
            <a:r>
              <a:rPr lang="zh-TW" altLang="en-US" dirty="0" smtClean="0">
                <a:latin typeface="Times New Roman" panose="02020603050405020304" pitchFamily="18" charset="0"/>
                <a:ea typeface="標楷體" panose="03000509000000000000" pitchFamily="65" charset="-120"/>
              </a:rPr>
              <a:t>人體 </a:t>
            </a:r>
            <a:endParaRPr lang="zh-TW" altLang="en-US" dirty="0">
              <a:latin typeface="Times New Roman" panose="02020603050405020304" pitchFamily="18" charset="0"/>
              <a:ea typeface="標楷體" panose="03000509000000000000" pitchFamily="65" charset="-120"/>
            </a:endParaRPr>
          </a:p>
        </p:txBody>
      </p:sp>
      <p:sp>
        <p:nvSpPr>
          <p:cNvPr id="11" name="矩形 10"/>
          <p:cNvSpPr/>
          <p:nvPr/>
        </p:nvSpPr>
        <p:spPr>
          <a:xfrm>
            <a:off x="6644622" y="4304805"/>
            <a:ext cx="2319866" cy="369332"/>
          </a:xfrm>
          <a:prstGeom prst="rect">
            <a:avLst/>
          </a:prstGeom>
        </p:spPr>
        <p:txBody>
          <a:bodyPr wrap="none">
            <a:spAutoFit/>
          </a:bodyPr>
          <a:lstStyle/>
          <a:p>
            <a:r>
              <a:rPr lang="zh-TW" altLang="en-US" dirty="0">
                <a:latin typeface="Times New Roman" panose="02020603050405020304" pitchFamily="18" charset="0"/>
                <a:ea typeface="標楷體" panose="03000509000000000000" pitchFamily="65" charset="-120"/>
              </a:rPr>
              <a:t>腐蝕－腐蝕手及金屬 </a:t>
            </a:r>
          </a:p>
        </p:txBody>
      </p:sp>
      <p:sp>
        <p:nvSpPr>
          <p:cNvPr id="12" name="矩形 11"/>
          <p:cNvSpPr/>
          <p:nvPr/>
        </p:nvSpPr>
        <p:spPr>
          <a:xfrm>
            <a:off x="2195736" y="2613810"/>
            <a:ext cx="2319866" cy="369332"/>
          </a:xfrm>
          <a:prstGeom prst="rect">
            <a:avLst/>
          </a:prstGeom>
        </p:spPr>
        <p:txBody>
          <a:bodyPr wrap="none">
            <a:spAutoFit/>
          </a:bodyPr>
          <a:lstStyle/>
          <a:p>
            <a:r>
              <a:rPr lang="zh-TW" altLang="en-US" dirty="0">
                <a:latin typeface="Times New Roman" panose="02020603050405020304" pitchFamily="18" charset="0"/>
                <a:ea typeface="標楷體" panose="03000509000000000000" pitchFamily="65" charset="-120"/>
              </a:rPr>
              <a:t>加壓氣體－氣體鋼瓶 </a:t>
            </a:r>
          </a:p>
        </p:txBody>
      </p:sp>
      <p:sp>
        <p:nvSpPr>
          <p:cNvPr id="13" name="矩形 12"/>
          <p:cNvSpPr/>
          <p:nvPr/>
        </p:nvSpPr>
        <p:spPr>
          <a:xfrm>
            <a:off x="477415" y="4293096"/>
            <a:ext cx="1627369" cy="369332"/>
          </a:xfrm>
          <a:prstGeom prst="rect">
            <a:avLst/>
          </a:prstGeom>
        </p:spPr>
        <p:txBody>
          <a:bodyPr wrap="none">
            <a:spAutoFit/>
          </a:bodyPr>
          <a:lstStyle/>
          <a:p>
            <a:r>
              <a:rPr lang="zh-TW" altLang="en-US" dirty="0" smtClean="0">
                <a:latin typeface="Times New Roman" panose="02020603050405020304" pitchFamily="18" charset="0"/>
                <a:ea typeface="標楷體" panose="03000509000000000000" pitchFamily="65" charset="-120"/>
              </a:rPr>
              <a:t>警告 </a:t>
            </a:r>
            <a:r>
              <a:rPr lang="en-US" altLang="zh-TW" dirty="0" smtClean="0">
                <a:latin typeface="Times New Roman"/>
                <a:ea typeface="標楷體" panose="03000509000000000000" pitchFamily="65" charset="-120"/>
                <a:cs typeface="Times New Roman"/>
              </a:rPr>
              <a:t>–</a:t>
            </a:r>
            <a:r>
              <a:rPr lang="zh-TW" altLang="en-US" dirty="0" smtClean="0">
                <a:latin typeface="Times New Roman"/>
                <a:ea typeface="標楷體" panose="03000509000000000000" pitchFamily="65" charset="-120"/>
                <a:cs typeface="Times New Roman"/>
              </a:rPr>
              <a:t> </a:t>
            </a:r>
            <a:r>
              <a:rPr lang="zh-TW" altLang="en-US" dirty="0" smtClean="0">
                <a:latin typeface="Times New Roman" panose="02020603050405020304" pitchFamily="18" charset="0"/>
                <a:ea typeface="標楷體" panose="03000509000000000000" pitchFamily="65" charset="-120"/>
              </a:rPr>
              <a:t>驚嘆號 </a:t>
            </a:r>
            <a:endParaRPr lang="zh-TW" altLang="en-US" dirty="0">
              <a:latin typeface="Times New Roman" panose="02020603050405020304" pitchFamily="18" charset="0"/>
              <a:ea typeface="標楷體" panose="03000509000000000000" pitchFamily="65" charset="-120"/>
            </a:endParaRPr>
          </a:p>
        </p:txBody>
      </p:sp>
      <p:sp>
        <p:nvSpPr>
          <p:cNvPr id="14" name="矩形 13"/>
          <p:cNvSpPr/>
          <p:nvPr/>
        </p:nvSpPr>
        <p:spPr>
          <a:xfrm>
            <a:off x="6732240" y="2623640"/>
            <a:ext cx="2089033" cy="369332"/>
          </a:xfrm>
          <a:prstGeom prst="rect">
            <a:avLst/>
          </a:prstGeom>
        </p:spPr>
        <p:txBody>
          <a:bodyPr wrap="none">
            <a:spAutoFit/>
          </a:bodyPr>
          <a:lstStyle/>
          <a:p>
            <a:r>
              <a:rPr lang="zh-TW" altLang="en-US" dirty="0" smtClean="0">
                <a:latin typeface="Times New Roman" panose="02020603050405020304" pitchFamily="18" charset="0"/>
                <a:ea typeface="標楷體" panose="03000509000000000000" pitchFamily="65" charset="-120"/>
              </a:rPr>
              <a:t>環境 </a:t>
            </a:r>
            <a:r>
              <a:rPr lang="en-US" altLang="zh-TW" dirty="0" smtClean="0">
                <a:latin typeface="Times New Roman"/>
                <a:ea typeface="標楷體" panose="03000509000000000000" pitchFamily="65" charset="-120"/>
                <a:cs typeface="Times New Roman"/>
              </a:rPr>
              <a:t>–</a:t>
            </a:r>
            <a:r>
              <a:rPr lang="zh-TW" altLang="en-US" dirty="0" smtClean="0">
                <a:latin typeface="Times New Roman"/>
                <a:ea typeface="標楷體" panose="03000509000000000000" pitchFamily="65" charset="-120"/>
                <a:cs typeface="Times New Roman"/>
              </a:rPr>
              <a:t> </a:t>
            </a:r>
            <a:r>
              <a:rPr lang="zh-TW" altLang="en-US" dirty="0" smtClean="0">
                <a:latin typeface="Times New Roman" panose="02020603050405020304" pitchFamily="18" charset="0"/>
                <a:ea typeface="標楷體" panose="03000509000000000000" pitchFamily="65" charset="-120"/>
              </a:rPr>
              <a:t>水</a:t>
            </a:r>
            <a:r>
              <a:rPr lang="zh-TW" altLang="en-US" dirty="0">
                <a:latin typeface="Times New Roman" panose="02020603050405020304" pitchFamily="18" charset="0"/>
                <a:ea typeface="標楷體" panose="03000509000000000000" pitchFamily="65" charset="-120"/>
              </a:rPr>
              <a:t>環境危害 </a:t>
            </a:r>
          </a:p>
        </p:txBody>
      </p:sp>
      <p:sp>
        <p:nvSpPr>
          <p:cNvPr id="16" name="矩形 15"/>
          <p:cNvSpPr/>
          <p:nvPr/>
        </p:nvSpPr>
        <p:spPr>
          <a:xfrm>
            <a:off x="2227704" y="4834296"/>
            <a:ext cx="6736784" cy="1211357"/>
          </a:xfrm>
          <a:prstGeom prst="rect">
            <a:avLst/>
          </a:prstGeom>
        </p:spPr>
        <p:txBody>
          <a:bodyPr wrap="square">
            <a:spAutoFit/>
          </a:bodyPr>
          <a:lstStyle/>
          <a:p>
            <a:pPr marL="342900" indent="-342900">
              <a:lnSpc>
                <a:spcPct val="125000"/>
              </a:lnSpc>
              <a:spcBef>
                <a:spcPts val="600"/>
              </a:spcBef>
              <a:spcAft>
                <a:spcPts val="600"/>
              </a:spcAft>
              <a:buFont typeface="Arial" panose="020B0604020202020204" pitchFamily="34" charset="0"/>
              <a:buChar char="•"/>
            </a:pPr>
            <a:r>
              <a:rPr lang="zh-TW" altLang="en-US" sz="2000" dirty="0" smtClean="0">
                <a:latin typeface="Times New Roman" panose="02020603050405020304" pitchFamily="18" charset="0"/>
                <a:ea typeface="標楷體" panose="03000509000000000000" pitchFamily="65" charset="-120"/>
              </a:rPr>
              <a:t>當同一化學品具不同類別特性，需標示兩個以上圖式時，應全部排列出</a:t>
            </a:r>
            <a:r>
              <a:rPr lang="zh-TW" altLang="en-US" sz="2000" dirty="0" smtClean="0">
                <a:latin typeface="標楷體" panose="03000509000000000000" pitchFamily="65" charset="-120"/>
                <a:ea typeface="標楷體" panose="03000509000000000000" pitchFamily="65" charset="-120"/>
              </a:rPr>
              <a:t>；</a:t>
            </a:r>
            <a:r>
              <a:rPr lang="zh-TW" altLang="en-US" sz="2000" dirty="0" smtClean="0">
                <a:latin typeface="Times New Roman" panose="02020603050405020304" pitchFamily="18" charset="0"/>
                <a:ea typeface="標楷體" panose="03000509000000000000" pitchFamily="65" charset="-120"/>
              </a:rPr>
              <a:t>其排列以辨識清楚為原則，視容器情況可以有不同排列方式。</a:t>
            </a:r>
            <a:endParaRPr lang="en-US" altLang="zh-TW" sz="2000" dirty="0" smtClean="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589626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683568" y="1556792"/>
            <a:ext cx="7772400" cy="1362075"/>
          </a:xfrm>
        </p:spPr>
        <p:txBody>
          <a:bodyPr>
            <a:normAutofit/>
          </a:bodyPr>
          <a:lstStyle/>
          <a:p>
            <a:r>
              <a:rPr lang="zh-TW" altLang="en-US" dirty="0" smtClean="0"/>
              <a:t>肆、個人防護具</a:t>
            </a:r>
            <a:endParaRPr lang="zh-TW" altLang="en-US" dirty="0"/>
          </a:p>
        </p:txBody>
      </p:sp>
      <p:sp>
        <p:nvSpPr>
          <p:cNvPr id="6" name="文字版面配置區 5"/>
          <p:cNvSpPr>
            <a:spLocks noGrp="1"/>
          </p:cNvSpPr>
          <p:nvPr>
            <p:ph type="body" idx="1"/>
          </p:nvPr>
        </p:nvSpPr>
        <p:spPr>
          <a:xfrm>
            <a:off x="571460" y="2924944"/>
            <a:ext cx="7772400" cy="3024724"/>
          </a:xfrm>
        </p:spPr>
        <p:txBody>
          <a:bodyPr numCol="2">
            <a:normAutofit/>
          </a:bodyPr>
          <a:lstStyle/>
          <a:p>
            <a:pPr>
              <a:lnSpc>
                <a:spcPct val="120000"/>
              </a:lnSpc>
              <a:spcBef>
                <a:spcPts val="600"/>
              </a:spcBef>
            </a:pPr>
            <a:r>
              <a:rPr lang="zh-TW" altLang="en-US" dirty="0" smtClean="0"/>
              <a:t>危害</a:t>
            </a:r>
            <a:r>
              <a:rPr lang="zh-TW" altLang="en-US" dirty="0"/>
              <a:t>評估與</a:t>
            </a:r>
            <a:r>
              <a:rPr lang="zh-TW" altLang="en-US" dirty="0" smtClean="0"/>
              <a:t>控制</a:t>
            </a:r>
            <a:endParaRPr lang="en-US" altLang="zh-TW" dirty="0" smtClean="0"/>
          </a:p>
          <a:p>
            <a:pPr>
              <a:lnSpc>
                <a:spcPct val="120000"/>
              </a:lnSpc>
              <a:spcBef>
                <a:spcPts val="600"/>
              </a:spcBef>
            </a:pPr>
            <a:r>
              <a:rPr lang="zh-TW" altLang="en-US" dirty="0"/>
              <a:t>個人防護具</a:t>
            </a:r>
            <a:r>
              <a:rPr lang="zh-TW" altLang="en-US" dirty="0" smtClean="0"/>
              <a:t>種類</a:t>
            </a:r>
            <a:endParaRPr lang="en-US" altLang="zh-TW" dirty="0"/>
          </a:p>
          <a:p>
            <a:pPr>
              <a:lnSpc>
                <a:spcPct val="120000"/>
              </a:lnSpc>
              <a:spcBef>
                <a:spcPts val="600"/>
              </a:spcBef>
            </a:pPr>
            <a:r>
              <a:rPr lang="zh-TW" altLang="en-US" dirty="0" smtClean="0"/>
              <a:t>頭部</a:t>
            </a:r>
            <a:r>
              <a:rPr lang="zh-TW" altLang="en-US" dirty="0"/>
              <a:t>防護具</a:t>
            </a:r>
            <a:endParaRPr lang="en-US" altLang="zh-TW" dirty="0" smtClean="0"/>
          </a:p>
          <a:p>
            <a:pPr>
              <a:lnSpc>
                <a:spcPct val="120000"/>
              </a:lnSpc>
              <a:spcBef>
                <a:spcPts val="600"/>
              </a:spcBef>
            </a:pPr>
            <a:r>
              <a:rPr lang="zh-TW" altLang="en-US" dirty="0" smtClean="0"/>
              <a:t>臉部</a:t>
            </a:r>
            <a:r>
              <a:rPr lang="zh-TW" altLang="en-US" dirty="0"/>
              <a:t>與眼部防護</a:t>
            </a:r>
            <a:r>
              <a:rPr lang="zh-TW" altLang="en-US" dirty="0" smtClean="0"/>
              <a:t>具</a:t>
            </a:r>
            <a:endParaRPr lang="en-US" altLang="zh-TW" dirty="0" smtClean="0"/>
          </a:p>
          <a:p>
            <a:pPr>
              <a:lnSpc>
                <a:spcPct val="120000"/>
              </a:lnSpc>
              <a:spcBef>
                <a:spcPts val="600"/>
              </a:spcBef>
            </a:pPr>
            <a:r>
              <a:rPr lang="zh-TW" altLang="en-US" dirty="0" smtClean="0"/>
              <a:t>聽力防護具</a:t>
            </a:r>
            <a:endParaRPr lang="en-US" altLang="zh-TW" dirty="0" smtClean="0"/>
          </a:p>
          <a:p>
            <a:pPr>
              <a:lnSpc>
                <a:spcPct val="120000"/>
              </a:lnSpc>
              <a:spcBef>
                <a:spcPts val="600"/>
              </a:spcBef>
            </a:pPr>
            <a:r>
              <a:rPr lang="zh-TW" altLang="en-US" dirty="0" smtClean="0"/>
              <a:t>手</a:t>
            </a:r>
            <a:r>
              <a:rPr lang="zh-TW" altLang="en-US" dirty="0"/>
              <a:t>部防護具</a:t>
            </a:r>
          </a:p>
          <a:p>
            <a:pPr>
              <a:lnSpc>
                <a:spcPct val="120000"/>
              </a:lnSpc>
              <a:spcBef>
                <a:spcPts val="600"/>
              </a:spcBef>
            </a:pPr>
            <a:r>
              <a:rPr lang="zh-TW" altLang="en-US" dirty="0" smtClean="0"/>
              <a:t>防護衣</a:t>
            </a:r>
            <a:endParaRPr lang="en-US" altLang="zh-TW" dirty="0" smtClean="0"/>
          </a:p>
          <a:p>
            <a:pPr>
              <a:lnSpc>
                <a:spcPct val="120000"/>
              </a:lnSpc>
              <a:spcBef>
                <a:spcPts val="600"/>
              </a:spcBef>
            </a:pPr>
            <a:r>
              <a:rPr lang="zh-TW" altLang="en-US" dirty="0" smtClean="0"/>
              <a:t>足部</a:t>
            </a:r>
            <a:r>
              <a:rPr lang="zh-TW" altLang="en-US" dirty="0"/>
              <a:t>防護</a:t>
            </a:r>
            <a:r>
              <a:rPr lang="zh-TW" altLang="en-US" dirty="0" smtClean="0"/>
              <a:t>具</a:t>
            </a:r>
            <a:endParaRPr lang="en-US" altLang="zh-TW" dirty="0" smtClean="0"/>
          </a:p>
          <a:p>
            <a:pPr>
              <a:lnSpc>
                <a:spcPct val="120000"/>
              </a:lnSpc>
              <a:spcBef>
                <a:spcPts val="600"/>
              </a:spcBef>
            </a:pPr>
            <a:endParaRPr lang="zh-TW" altLang="en-US" dirty="0"/>
          </a:p>
        </p:txBody>
      </p:sp>
      <p:sp>
        <p:nvSpPr>
          <p:cNvPr id="4" name="投影片編號版面配置區 3"/>
          <p:cNvSpPr>
            <a:spLocks noGrp="1"/>
          </p:cNvSpPr>
          <p:nvPr>
            <p:ph type="sldNum" sz="quarter" idx="12"/>
          </p:nvPr>
        </p:nvSpPr>
        <p:spPr>
          <a:xfrm>
            <a:off x="6887963" y="6093296"/>
            <a:ext cx="2133600" cy="365125"/>
          </a:xfrm>
        </p:spPr>
        <p:txBody>
          <a:bodyPr/>
          <a:lstStyle/>
          <a:p>
            <a:fld id="{D81384EF-367C-450E-B552-C4A0BE1BD3F8}" type="slidenum">
              <a:rPr lang="zh-TW" altLang="en-US" smtClean="0"/>
              <a:pPr/>
              <a:t>21</a:t>
            </a:fld>
            <a:endParaRPr lang="zh-TW" altLang="en-US" dirty="0"/>
          </a:p>
        </p:txBody>
      </p:sp>
      <p:cxnSp>
        <p:nvCxnSpPr>
          <p:cNvPr id="18" name="直線接點 17"/>
          <p:cNvCxnSpPr/>
          <p:nvPr/>
        </p:nvCxnSpPr>
        <p:spPr>
          <a:xfrm>
            <a:off x="236587" y="1340768"/>
            <a:ext cx="878497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8100392" y="908720"/>
            <a:ext cx="216024" cy="21602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24" name="矩形 23"/>
          <p:cNvSpPr/>
          <p:nvPr/>
        </p:nvSpPr>
        <p:spPr>
          <a:xfrm>
            <a:off x="8532440" y="908720"/>
            <a:ext cx="216024" cy="21602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25" name="矩形 24"/>
          <p:cNvSpPr/>
          <p:nvPr/>
        </p:nvSpPr>
        <p:spPr>
          <a:xfrm>
            <a:off x="7627645" y="908720"/>
            <a:ext cx="216024" cy="21602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grpSp>
        <p:nvGrpSpPr>
          <p:cNvPr id="2" name="群組 1"/>
          <p:cNvGrpSpPr/>
          <p:nvPr/>
        </p:nvGrpSpPr>
        <p:grpSpPr>
          <a:xfrm>
            <a:off x="3427530" y="4858677"/>
            <a:ext cx="5274186" cy="864000"/>
            <a:chOff x="3344916" y="5301208"/>
            <a:chExt cx="5274186" cy="864000"/>
          </a:xfrm>
        </p:grpSpPr>
        <p:pic>
          <p:nvPicPr>
            <p:cNvPr id="15366" name="Picture 6" descr="http://www.clker.com/cliparts/j/r/F/i/y/c/ppe-clothing-hi.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96146" y="5301208"/>
              <a:ext cx="851165" cy="864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http://www.clker.com/cliparts/j/r/F/i/y/c/ppe-clothing-hi.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344916" y="5301208"/>
              <a:ext cx="817089" cy="864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www.clker.com/cliparts/j/r/F/i/y/c/ppe-clothing-hi.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735657" y="5301208"/>
              <a:ext cx="883445" cy="864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http://www.clker.com/cliparts/j/r/F/i/y/c/ppe-clothing-hi.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967827" y="5301208"/>
              <a:ext cx="880365" cy="864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http://www.clker.com/cliparts/j/r/F/i/y/c/ppe-clothing-hi.pn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868708" y="5301208"/>
              <a:ext cx="846432" cy="864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http://www.clker.com/cliparts/j/r/F/i/y/c/ppe-clothing-hi.pn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182521" y="5301208"/>
              <a:ext cx="893109" cy="864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390812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143000"/>
          </a:xfrm>
        </p:spPr>
        <p:txBody>
          <a:bodyPr>
            <a:normAutofit/>
          </a:bodyPr>
          <a:lstStyle/>
          <a:p>
            <a:r>
              <a:rPr lang="zh-TW" altLang="en-US" sz="4000" dirty="0"/>
              <a:t>危害評估與控制</a:t>
            </a:r>
          </a:p>
        </p:txBody>
      </p:sp>
      <p:sp>
        <p:nvSpPr>
          <p:cNvPr id="3" name="內容版面配置區 2"/>
          <p:cNvSpPr>
            <a:spLocks noGrp="1"/>
          </p:cNvSpPr>
          <p:nvPr>
            <p:ph idx="1"/>
          </p:nvPr>
        </p:nvSpPr>
        <p:spPr>
          <a:xfrm>
            <a:off x="690011" y="908720"/>
            <a:ext cx="3701176" cy="593082"/>
          </a:xfrm>
        </p:spPr>
        <p:txBody>
          <a:bodyPr>
            <a:normAutofit/>
          </a:bodyPr>
          <a:lstStyle/>
          <a:p>
            <a:r>
              <a:rPr lang="zh-TW" altLang="en-US" sz="2400" dirty="0" smtClean="0"/>
              <a:t>危害預防的方法 </a:t>
            </a:r>
          </a:p>
        </p:txBody>
      </p:sp>
      <p:sp>
        <p:nvSpPr>
          <p:cNvPr id="4" name="投影片編號版面配置區 3"/>
          <p:cNvSpPr>
            <a:spLocks noGrp="1"/>
          </p:cNvSpPr>
          <p:nvPr>
            <p:ph type="sldNum" sz="quarter" idx="12"/>
          </p:nvPr>
        </p:nvSpPr>
        <p:spPr>
          <a:xfrm>
            <a:off x="6902896" y="6237312"/>
            <a:ext cx="2133600" cy="365125"/>
          </a:xfrm>
        </p:spPr>
        <p:txBody>
          <a:bodyPr/>
          <a:lstStyle/>
          <a:p>
            <a:fld id="{D81384EF-367C-450E-B552-C4A0BE1BD3F8}" type="slidenum">
              <a:rPr lang="zh-TW" altLang="en-US" smtClean="0"/>
              <a:pPr/>
              <a:t>22</a:t>
            </a:fld>
            <a:endParaRPr lang="zh-TW" altLang="en-US" dirty="0"/>
          </a:p>
        </p:txBody>
      </p:sp>
      <p:grpSp>
        <p:nvGrpSpPr>
          <p:cNvPr id="5" name="群組 4"/>
          <p:cNvGrpSpPr/>
          <p:nvPr/>
        </p:nvGrpSpPr>
        <p:grpSpPr>
          <a:xfrm>
            <a:off x="1847680" y="1215010"/>
            <a:ext cx="6324720" cy="4878286"/>
            <a:chOff x="1184275" y="1395413"/>
            <a:chExt cx="6324720" cy="4878286"/>
          </a:xfrm>
        </p:grpSpPr>
        <p:sp>
          <p:nvSpPr>
            <p:cNvPr id="6" name="Rectangle 94"/>
            <p:cNvSpPr>
              <a:spLocks noChangeAspect="1" noChangeArrowheads="1"/>
            </p:cNvSpPr>
            <p:nvPr/>
          </p:nvSpPr>
          <p:spPr bwMode="auto">
            <a:xfrm>
              <a:off x="1184275" y="5434013"/>
              <a:ext cx="790575" cy="274637"/>
            </a:xfrm>
            <a:prstGeom prst="rect">
              <a:avLst/>
            </a:prstGeom>
            <a:noFill/>
            <a:ln w="9525">
              <a:noFill/>
              <a:miter lim="800000"/>
              <a:headEnd/>
              <a:tailEnd/>
            </a:ln>
          </p:spPr>
          <p:txBody>
            <a:bodyPr/>
            <a:lstStyle/>
            <a:p>
              <a:endParaRPr lang="zh-TW" altLang="en-US" dirty="0">
                <a:latin typeface="標楷體" panose="03000509000000000000" pitchFamily="65" charset="-120"/>
                <a:ea typeface="標楷體" panose="03000509000000000000" pitchFamily="65" charset="-120"/>
              </a:endParaRPr>
            </a:p>
          </p:txBody>
        </p:sp>
        <p:sp>
          <p:nvSpPr>
            <p:cNvPr id="7" name="Rectangle 95"/>
            <p:cNvSpPr>
              <a:spLocks noChangeAspect="1" noChangeArrowheads="1"/>
            </p:cNvSpPr>
            <p:nvPr/>
          </p:nvSpPr>
          <p:spPr bwMode="auto">
            <a:xfrm>
              <a:off x="1277938" y="5356771"/>
              <a:ext cx="812800" cy="244475"/>
            </a:xfrm>
            <a:prstGeom prst="rect">
              <a:avLst/>
            </a:prstGeom>
            <a:noFill/>
            <a:ln w="9525">
              <a:noFill/>
              <a:miter lim="800000"/>
              <a:headEnd/>
              <a:tailEnd/>
            </a:ln>
          </p:spPr>
          <p:txBody>
            <a:bodyPr wrap="none" lIns="0" tIns="0" rIns="0" bIns="0">
              <a:spAutoFit/>
            </a:bodyPr>
            <a:lstStyle/>
            <a:p>
              <a:r>
                <a:rPr kumimoji="1" lang="zh-TW" altLang="en-US" sz="1600" dirty="0">
                  <a:latin typeface="標楷體" panose="03000509000000000000" pitchFamily="65" charset="-120"/>
                  <a:ea typeface="標楷體" panose="03000509000000000000" pitchFamily="65" charset="-120"/>
                </a:rPr>
                <a:t>優先選擇</a:t>
              </a:r>
            </a:p>
          </p:txBody>
        </p:sp>
        <p:sp>
          <p:nvSpPr>
            <p:cNvPr id="9" name="Rectangle 97"/>
            <p:cNvSpPr>
              <a:spLocks noChangeAspect="1" noChangeArrowheads="1"/>
            </p:cNvSpPr>
            <p:nvPr/>
          </p:nvSpPr>
          <p:spPr bwMode="auto">
            <a:xfrm>
              <a:off x="1269227" y="5657765"/>
              <a:ext cx="812800" cy="244475"/>
            </a:xfrm>
            <a:prstGeom prst="rect">
              <a:avLst/>
            </a:prstGeom>
            <a:noFill/>
            <a:ln w="9525">
              <a:noFill/>
              <a:miter lim="800000"/>
              <a:headEnd/>
              <a:tailEnd/>
            </a:ln>
          </p:spPr>
          <p:txBody>
            <a:bodyPr wrap="none" lIns="0" tIns="0" rIns="0" bIns="0">
              <a:spAutoFit/>
            </a:bodyPr>
            <a:lstStyle/>
            <a:p>
              <a:r>
                <a:rPr kumimoji="1" lang="zh-TW" altLang="en-US" sz="1600" dirty="0">
                  <a:latin typeface="標楷體" panose="03000509000000000000" pitchFamily="65" charset="-120"/>
                  <a:ea typeface="標楷體" panose="03000509000000000000" pitchFamily="65" charset="-120"/>
                </a:rPr>
                <a:t>時間花費</a:t>
              </a:r>
            </a:p>
          </p:txBody>
        </p:sp>
        <p:sp>
          <p:nvSpPr>
            <p:cNvPr id="11" name="Rectangle 99"/>
            <p:cNvSpPr>
              <a:spLocks noChangeAspect="1" noChangeArrowheads="1"/>
            </p:cNvSpPr>
            <p:nvPr/>
          </p:nvSpPr>
          <p:spPr bwMode="auto">
            <a:xfrm>
              <a:off x="1277938" y="5968483"/>
              <a:ext cx="812800" cy="244475"/>
            </a:xfrm>
            <a:prstGeom prst="rect">
              <a:avLst/>
            </a:prstGeom>
            <a:noFill/>
            <a:ln w="9525">
              <a:noFill/>
              <a:miter lim="800000"/>
              <a:headEnd/>
              <a:tailEnd/>
            </a:ln>
          </p:spPr>
          <p:txBody>
            <a:bodyPr wrap="none" lIns="0" tIns="0" rIns="0" bIns="0">
              <a:spAutoFit/>
            </a:bodyPr>
            <a:lstStyle/>
            <a:p>
              <a:r>
                <a:rPr kumimoji="1" lang="zh-TW" altLang="en-US" sz="1600" dirty="0">
                  <a:latin typeface="標楷體" panose="03000509000000000000" pitchFamily="65" charset="-120"/>
                  <a:ea typeface="標楷體" panose="03000509000000000000" pitchFamily="65" charset="-120"/>
                </a:rPr>
                <a:t>改善成本</a:t>
              </a:r>
            </a:p>
          </p:txBody>
        </p:sp>
        <p:grpSp>
          <p:nvGrpSpPr>
            <p:cNvPr id="8" name="群組 11"/>
            <p:cNvGrpSpPr/>
            <p:nvPr/>
          </p:nvGrpSpPr>
          <p:grpSpPr>
            <a:xfrm>
              <a:off x="2116138" y="1395413"/>
              <a:ext cx="5392857" cy="4030831"/>
              <a:chOff x="2116138" y="1395413"/>
              <a:chExt cx="5392857" cy="4030831"/>
            </a:xfrm>
          </p:grpSpPr>
          <p:sp>
            <p:nvSpPr>
              <p:cNvPr id="19" name="Rectangle 12"/>
              <p:cNvSpPr>
                <a:spLocks noChangeArrowheads="1"/>
              </p:cNvSpPr>
              <p:nvPr/>
            </p:nvSpPr>
            <p:spPr bwMode="auto">
              <a:xfrm>
                <a:off x="2840038" y="4511675"/>
                <a:ext cx="1587" cy="1588"/>
              </a:xfrm>
              <a:prstGeom prst="rect">
                <a:avLst/>
              </a:prstGeom>
              <a:solidFill>
                <a:srgbClr val="000000"/>
              </a:solidFill>
              <a:ln w="9525">
                <a:noFill/>
                <a:miter lim="800000"/>
                <a:headEnd/>
                <a:tailEnd/>
              </a:ln>
            </p:spPr>
            <p:txBody>
              <a:bodyPr/>
              <a:lstStyle/>
              <a:p>
                <a:endParaRPr lang="zh-TW" altLang="en-US" dirty="0">
                  <a:latin typeface="標楷體" panose="03000509000000000000" pitchFamily="65" charset="-120"/>
                  <a:ea typeface="標楷體" panose="03000509000000000000" pitchFamily="65" charset="-120"/>
                </a:endParaRPr>
              </a:p>
            </p:txBody>
          </p:sp>
          <p:sp>
            <p:nvSpPr>
              <p:cNvPr id="20" name="Rectangle 13"/>
              <p:cNvSpPr>
                <a:spLocks noChangeArrowheads="1"/>
              </p:cNvSpPr>
              <p:nvPr/>
            </p:nvSpPr>
            <p:spPr bwMode="auto">
              <a:xfrm>
                <a:off x="3186113" y="4511675"/>
                <a:ext cx="1587" cy="1588"/>
              </a:xfrm>
              <a:prstGeom prst="rect">
                <a:avLst/>
              </a:prstGeom>
              <a:solidFill>
                <a:srgbClr val="000000"/>
              </a:solidFill>
              <a:ln w="9525">
                <a:noFill/>
                <a:miter lim="800000"/>
                <a:headEnd/>
                <a:tailEnd/>
              </a:ln>
            </p:spPr>
            <p:txBody>
              <a:bodyPr/>
              <a:lstStyle/>
              <a:p>
                <a:endParaRPr lang="zh-TW" altLang="en-US" dirty="0">
                  <a:latin typeface="標楷體" panose="03000509000000000000" pitchFamily="65" charset="-120"/>
                  <a:ea typeface="標楷體" panose="03000509000000000000" pitchFamily="65" charset="-120"/>
                </a:endParaRPr>
              </a:p>
            </p:txBody>
          </p:sp>
          <p:sp>
            <p:nvSpPr>
              <p:cNvPr id="21" name="Rectangle 14"/>
              <p:cNvSpPr>
                <a:spLocks noChangeArrowheads="1"/>
              </p:cNvSpPr>
              <p:nvPr/>
            </p:nvSpPr>
            <p:spPr bwMode="auto">
              <a:xfrm>
                <a:off x="3986213" y="4511675"/>
                <a:ext cx="1587" cy="1588"/>
              </a:xfrm>
              <a:prstGeom prst="rect">
                <a:avLst/>
              </a:prstGeom>
              <a:solidFill>
                <a:srgbClr val="000000"/>
              </a:solidFill>
              <a:ln w="9525">
                <a:noFill/>
                <a:miter lim="800000"/>
                <a:headEnd/>
                <a:tailEnd/>
              </a:ln>
            </p:spPr>
            <p:txBody>
              <a:bodyPr/>
              <a:lstStyle/>
              <a:p>
                <a:endParaRPr lang="zh-TW" altLang="en-US" dirty="0">
                  <a:latin typeface="標楷體" panose="03000509000000000000" pitchFamily="65" charset="-120"/>
                  <a:ea typeface="標楷體" panose="03000509000000000000" pitchFamily="65" charset="-120"/>
                </a:endParaRPr>
              </a:p>
            </p:txBody>
          </p:sp>
          <p:sp>
            <p:nvSpPr>
              <p:cNvPr id="23" name="Rectangle 18"/>
              <p:cNvSpPr>
                <a:spLocks noChangeArrowheads="1"/>
              </p:cNvSpPr>
              <p:nvPr/>
            </p:nvSpPr>
            <p:spPr bwMode="auto">
              <a:xfrm>
                <a:off x="2852738" y="4260850"/>
                <a:ext cx="3175" cy="1588"/>
              </a:xfrm>
              <a:prstGeom prst="rect">
                <a:avLst/>
              </a:prstGeom>
              <a:solidFill>
                <a:srgbClr val="000000"/>
              </a:solidFill>
              <a:ln w="9525">
                <a:noFill/>
                <a:miter lim="800000"/>
                <a:headEnd/>
                <a:tailEnd/>
              </a:ln>
            </p:spPr>
            <p:txBody>
              <a:bodyPr/>
              <a:lstStyle/>
              <a:p>
                <a:endParaRPr lang="zh-TW" altLang="en-US" dirty="0">
                  <a:latin typeface="標楷體" panose="03000509000000000000" pitchFamily="65" charset="-120"/>
                  <a:ea typeface="標楷體" panose="03000509000000000000" pitchFamily="65" charset="-120"/>
                </a:endParaRPr>
              </a:p>
            </p:txBody>
          </p:sp>
          <p:sp>
            <p:nvSpPr>
              <p:cNvPr id="24" name="Rectangle 19"/>
              <p:cNvSpPr>
                <a:spLocks noChangeArrowheads="1"/>
              </p:cNvSpPr>
              <p:nvPr/>
            </p:nvSpPr>
            <p:spPr bwMode="auto">
              <a:xfrm>
                <a:off x="2852738" y="4260850"/>
                <a:ext cx="3175" cy="1588"/>
              </a:xfrm>
              <a:prstGeom prst="rect">
                <a:avLst/>
              </a:prstGeom>
              <a:solidFill>
                <a:srgbClr val="000000"/>
              </a:solidFill>
              <a:ln w="9525">
                <a:noFill/>
                <a:miter lim="800000"/>
                <a:headEnd/>
                <a:tailEnd/>
              </a:ln>
            </p:spPr>
            <p:txBody>
              <a:bodyPr/>
              <a:lstStyle/>
              <a:p>
                <a:endParaRPr lang="zh-TW" altLang="en-US" dirty="0">
                  <a:latin typeface="標楷體" panose="03000509000000000000" pitchFamily="65" charset="-120"/>
                  <a:ea typeface="標楷體" panose="03000509000000000000" pitchFamily="65" charset="-120"/>
                </a:endParaRPr>
              </a:p>
            </p:txBody>
          </p:sp>
          <p:sp>
            <p:nvSpPr>
              <p:cNvPr id="28" name="Rectangle 23"/>
              <p:cNvSpPr>
                <a:spLocks noChangeArrowheads="1"/>
              </p:cNvSpPr>
              <p:nvPr/>
            </p:nvSpPr>
            <p:spPr bwMode="auto">
              <a:xfrm>
                <a:off x="5168900" y="4260850"/>
                <a:ext cx="1588" cy="1588"/>
              </a:xfrm>
              <a:prstGeom prst="rect">
                <a:avLst/>
              </a:prstGeom>
              <a:solidFill>
                <a:srgbClr val="000000"/>
              </a:solidFill>
              <a:ln w="9525">
                <a:noFill/>
                <a:miter lim="800000"/>
                <a:headEnd/>
                <a:tailEnd/>
              </a:ln>
            </p:spPr>
            <p:txBody>
              <a:bodyPr/>
              <a:lstStyle/>
              <a:p>
                <a:endParaRPr lang="zh-TW" altLang="en-US" dirty="0">
                  <a:latin typeface="標楷體" panose="03000509000000000000" pitchFamily="65" charset="-120"/>
                  <a:ea typeface="標楷體" panose="03000509000000000000" pitchFamily="65" charset="-120"/>
                </a:endParaRPr>
              </a:p>
            </p:txBody>
          </p:sp>
          <p:sp>
            <p:nvSpPr>
              <p:cNvPr id="30" name="Rectangle 25"/>
              <p:cNvSpPr>
                <a:spLocks noChangeArrowheads="1"/>
              </p:cNvSpPr>
              <p:nvPr/>
            </p:nvSpPr>
            <p:spPr bwMode="auto">
              <a:xfrm>
                <a:off x="6321425" y="4260850"/>
                <a:ext cx="1588" cy="1588"/>
              </a:xfrm>
              <a:prstGeom prst="rect">
                <a:avLst/>
              </a:prstGeom>
              <a:solidFill>
                <a:srgbClr val="000000"/>
              </a:solidFill>
              <a:ln w="9525">
                <a:noFill/>
                <a:miter lim="800000"/>
                <a:headEnd/>
                <a:tailEnd/>
              </a:ln>
            </p:spPr>
            <p:txBody>
              <a:bodyPr/>
              <a:lstStyle/>
              <a:p>
                <a:endParaRPr lang="zh-TW" altLang="en-US" dirty="0">
                  <a:latin typeface="標楷體" panose="03000509000000000000" pitchFamily="65" charset="-120"/>
                  <a:ea typeface="標楷體" panose="03000509000000000000" pitchFamily="65" charset="-120"/>
                </a:endParaRPr>
              </a:p>
            </p:txBody>
          </p:sp>
          <p:sp>
            <p:nvSpPr>
              <p:cNvPr id="31" name="Rectangle 27"/>
              <p:cNvSpPr>
                <a:spLocks noChangeAspect="1" noChangeArrowheads="1"/>
              </p:cNvSpPr>
              <p:nvPr/>
            </p:nvSpPr>
            <p:spPr bwMode="auto">
              <a:xfrm>
                <a:off x="6199188" y="1568450"/>
                <a:ext cx="333375" cy="271463"/>
              </a:xfrm>
              <a:prstGeom prst="rect">
                <a:avLst/>
              </a:prstGeom>
              <a:noFill/>
              <a:ln w="9525">
                <a:noFill/>
                <a:miter lim="800000"/>
                <a:headEnd/>
                <a:tailEnd/>
              </a:ln>
            </p:spPr>
            <p:txBody>
              <a:bodyPr/>
              <a:lstStyle/>
              <a:p>
                <a:endParaRPr lang="zh-TW" altLang="en-US" b="1" dirty="0">
                  <a:latin typeface="標楷體" panose="03000509000000000000" pitchFamily="65" charset="-120"/>
                  <a:ea typeface="標楷體" panose="03000509000000000000" pitchFamily="65" charset="-120"/>
                </a:endParaRPr>
              </a:p>
            </p:txBody>
          </p:sp>
          <p:sp>
            <p:nvSpPr>
              <p:cNvPr id="32" name="Rectangle 28"/>
              <p:cNvSpPr>
                <a:spLocks noChangeAspect="1" noChangeArrowheads="1"/>
              </p:cNvSpPr>
              <p:nvPr/>
            </p:nvSpPr>
            <p:spPr bwMode="auto">
              <a:xfrm>
                <a:off x="3903663" y="1577975"/>
                <a:ext cx="23812" cy="209550"/>
              </a:xfrm>
              <a:prstGeom prst="rect">
                <a:avLst/>
              </a:prstGeom>
              <a:solidFill>
                <a:srgbClr val="000000"/>
              </a:solidFill>
              <a:ln w="9525">
                <a:noFill/>
                <a:miter lim="800000"/>
                <a:headEnd/>
                <a:tailEnd/>
              </a:ln>
            </p:spPr>
            <p:txBody>
              <a:bodyPr/>
              <a:lstStyle/>
              <a:p>
                <a:endParaRPr lang="zh-TW" altLang="en-US" b="1" dirty="0">
                  <a:latin typeface="標楷體" panose="03000509000000000000" pitchFamily="65" charset="-120"/>
                  <a:ea typeface="標楷體" panose="03000509000000000000" pitchFamily="65" charset="-120"/>
                </a:endParaRPr>
              </a:p>
            </p:txBody>
          </p:sp>
          <p:sp>
            <p:nvSpPr>
              <p:cNvPr id="33" name="Rectangle 29"/>
              <p:cNvSpPr>
                <a:spLocks noChangeAspect="1" noChangeArrowheads="1"/>
              </p:cNvSpPr>
              <p:nvPr/>
            </p:nvSpPr>
            <p:spPr bwMode="auto">
              <a:xfrm>
                <a:off x="5641975" y="1577975"/>
                <a:ext cx="23813" cy="209550"/>
              </a:xfrm>
              <a:prstGeom prst="rect">
                <a:avLst/>
              </a:prstGeom>
              <a:solidFill>
                <a:srgbClr val="000000"/>
              </a:solidFill>
              <a:ln w="9525">
                <a:noFill/>
                <a:miter lim="800000"/>
                <a:headEnd/>
                <a:tailEnd/>
              </a:ln>
            </p:spPr>
            <p:txBody>
              <a:bodyPr/>
              <a:lstStyle/>
              <a:p>
                <a:endParaRPr lang="zh-TW" altLang="en-US" b="1" dirty="0">
                  <a:latin typeface="標楷體" panose="03000509000000000000" pitchFamily="65" charset="-120"/>
                  <a:ea typeface="標楷體" panose="03000509000000000000" pitchFamily="65" charset="-120"/>
                </a:endParaRPr>
              </a:p>
            </p:txBody>
          </p:sp>
          <p:sp>
            <p:nvSpPr>
              <p:cNvPr id="34" name="Rectangle 81"/>
              <p:cNvSpPr>
                <a:spLocks noChangeAspect="1" noChangeArrowheads="1"/>
              </p:cNvSpPr>
              <p:nvPr/>
            </p:nvSpPr>
            <p:spPr bwMode="auto">
              <a:xfrm>
                <a:off x="2116138" y="3471863"/>
                <a:ext cx="258762" cy="274637"/>
              </a:xfrm>
              <a:prstGeom prst="rect">
                <a:avLst/>
              </a:prstGeom>
              <a:noFill/>
              <a:ln w="9525">
                <a:noFill/>
                <a:miter lim="800000"/>
                <a:headEnd/>
                <a:tailEnd/>
              </a:ln>
            </p:spPr>
            <p:txBody>
              <a:bodyPr/>
              <a:lstStyle/>
              <a:p>
                <a:endParaRPr lang="zh-TW" altLang="en-US" dirty="0">
                  <a:latin typeface="標楷體" panose="03000509000000000000" pitchFamily="65" charset="-120"/>
                  <a:ea typeface="標楷體" panose="03000509000000000000" pitchFamily="65" charset="-120"/>
                </a:endParaRPr>
              </a:p>
            </p:txBody>
          </p:sp>
          <p:sp>
            <p:nvSpPr>
              <p:cNvPr id="35" name="Rectangle 82"/>
              <p:cNvSpPr>
                <a:spLocks noChangeAspect="1" noChangeArrowheads="1"/>
              </p:cNvSpPr>
              <p:nvPr/>
            </p:nvSpPr>
            <p:spPr bwMode="auto">
              <a:xfrm>
                <a:off x="2190750" y="3471863"/>
                <a:ext cx="222250" cy="274637"/>
              </a:xfrm>
              <a:prstGeom prst="rect">
                <a:avLst/>
              </a:prstGeom>
              <a:noFill/>
              <a:ln w="9525">
                <a:noFill/>
                <a:miter lim="800000"/>
                <a:headEnd/>
                <a:tailEnd/>
              </a:ln>
            </p:spPr>
            <p:txBody>
              <a:bodyPr/>
              <a:lstStyle/>
              <a:p>
                <a:endParaRPr lang="zh-TW" altLang="en-US" dirty="0">
                  <a:latin typeface="標楷體" panose="03000509000000000000" pitchFamily="65" charset="-120"/>
                  <a:ea typeface="標楷體" panose="03000509000000000000" pitchFamily="65" charset="-120"/>
                </a:endParaRPr>
              </a:p>
            </p:txBody>
          </p:sp>
          <p:sp>
            <p:nvSpPr>
              <p:cNvPr id="36" name="Rectangle 83"/>
              <p:cNvSpPr>
                <a:spLocks noChangeAspect="1" noChangeArrowheads="1"/>
              </p:cNvSpPr>
              <p:nvPr/>
            </p:nvSpPr>
            <p:spPr bwMode="auto">
              <a:xfrm>
                <a:off x="2381250" y="3467100"/>
                <a:ext cx="333375" cy="271463"/>
              </a:xfrm>
              <a:prstGeom prst="rect">
                <a:avLst/>
              </a:prstGeom>
              <a:noFill/>
              <a:ln w="9525">
                <a:noFill/>
                <a:miter lim="800000"/>
                <a:headEnd/>
                <a:tailEnd/>
              </a:ln>
            </p:spPr>
            <p:txBody>
              <a:bodyPr/>
              <a:lstStyle/>
              <a:p>
                <a:endParaRPr lang="zh-TW" altLang="en-US" dirty="0">
                  <a:latin typeface="標楷體" panose="03000509000000000000" pitchFamily="65" charset="-120"/>
                  <a:ea typeface="標楷體" panose="03000509000000000000" pitchFamily="65" charset="-120"/>
                </a:endParaRPr>
              </a:p>
            </p:txBody>
          </p:sp>
          <p:sp>
            <p:nvSpPr>
              <p:cNvPr id="37" name="Rectangle 84"/>
              <p:cNvSpPr>
                <a:spLocks noChangeAspect="1" noChangeArrowheads="1"/>
              </p:cNvSpPr>
              <p:nvPr/>
            </p:nvSpPr>
            <p:spPr bwMode="auto">
              <a:xfrm>
                <a:off x="2532063" y="3467100"/>
                <a:ext cx="333375" cy="271463"/>
              </a:xfrm>
              <a:prstGeom prst="rect">
                <a:avLst/>
              </a:prstGeom>
              <a:noFill/>
              <a:ln w="9525">
                <a:noFill/>
                <a:miter lim="800000"/>
                <a:headEnd/>
                <a:tailEnd/>
              </a:ln>
            </p:spPr>
            <p:txBody>
              <a:bodyPr/>
              <a:lstStyle/>
              <a:p>
                <a:endParaRPr lang="zh-TW" altLang="en-US" dirty="0">
                  <a:latin typeface="標楷體" panose="03000509000000000000" pitchFamily="65" charset="-120"/>
                  <a:ea typeface="標楷體" panose="03000509000000000000" pitchFamily="65" charset="-120"/>
                </a:endParaRPr>
              </a:p>
            </p:txBody>
          </p:sp>
          <p:sp>
            <p:nvSpPr>
              <p:cNvPr id="38" name="Rectangle 91"/>
              <p:cNvSpPr>
                <a:spLocks noChangeAspect="1" noChangeArrowheads="1"/>
              </p:cNvSpPr>
              <p:nvPr/>
            </p:nvSpPr>
            <p:spPr bwMode="auto">
              <a:xfrm>
                <a:off x="3903663" y="3475038"/>
                <a:ext cx="23812" cy="1792287"/>
              </a:xfrm>
              <a:prstGeom prst="rect">
                <a:avLst/>
              </a:prstGeom>
              <a:solidFill>
                <a:srgbClr val="000000"/>
              </a:solidFill>
              <a:ln w="9525">
                <a:noFill/>
                <a:miter lim="800000"/>
                <a:headEnd/>
                <a:tailEnd/>
              </a:ln>
            </p:spPr>
            <p:txBody>
              <a:bodyPr/>
              <a:lstStyle/>
              <a:p>
                <a:endParaRPr lang="zh-TW" altLang="en-US" dirty="0">
                  <a:latin typeface="標楷體" panose="03000509000000000000" pitchFamily="65" charset="-120"/>
                  <a:ea typeface="標楷體" panose="03000509000000000000" pitchFamily="65" charset="-120"/>
                </a:endParaRPr>
              </a:p>
            </p:txBody>
          </p:sp>
          <p:sp>
            <p:nvSpPr>
              <p:cNvPr id="39" name="Rectangle 92"/>
              <p:cNvSpPr>
                <a:spLocks noChangeAspect="1" noChangeArrowheads="1"/>
              </p:cNvSpPr>
              <p:nvPr/>
            </p:nvSpPr>
            <p:spPr bwMode="auto">
              <a:xfrm>
                <a:off x="5641975" y="3475038"/>
                <a:ext cx="23813" cy="1792287"/>
              </a:xfrm>
              <a:prstGeom prst="rect">
                <a:avLst/>
              </a:prstGeom>
              <a:solidFill>
                <a:srgbClr val="000000"/>
              </a:solidFill>
              <a:ln w="9525">
                <a:noFill/>
                <a:miter lim="800000"/>
                <a:headEnd/>
                <a:tailEnd/>
              </a:ln>
            </p:spPr>
            <p:txBody>
              <a:bodyPr/>
              <a:lstStyle/>
              <a:p>
                <a:endParaRPr lang="zh-TW" altLang="en-US" dirty="0">
                  <a:latin typeface="標楷體" panose="03000509000000000000" pitchFamily="65" charset="-120"/>
                  <a:ea typeface="標楷體" panose="03000509000000000000" pitchFamily="65" charset="-120"/>
                </a:endParaRPr>
              </a:p>
            </p:txBody>
          </p:sp>
          <p:grpSp>
            <p:nvGrpSpPr>
              <p:cNvPr id="10" name="群組 39"/>
              <p:cNvGrpSpPr/>
              <p:nvPr/>
            </p:nvGrpSpPr>
            <p:grpSpPr>
              <a:xfrm>
                <a:off x="2171700" y="1795463"/>
                <a:ext cx="5230813" cy="1689100"/>
                <a:chOff x="2171700" y="1795463"/>
                <a:chExt cx="5230813" cy="1689100"/>
              </a:xfrm>
            </p:grpSpPr>
            <p:sp>
              <p:nvSpPr>
                <p:cNvPr id="47" name="Rectangle 3"/>
                <p:cNvSpPr>
                  <a:spLocks noChangeArrowheads="1"/>
                </p:cNvSpPr>
                <p:nvPr/>
              </p:nvSpPr>
              <p:spPr bwMode="auto">
                <a:xfrm>
                  <a:off x="2827338" y="2030413"/>
                  <a:ext cx="3175" cy="1587"/>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48" name="Rectangle 4"/>
                <p:cNvSpPr>
                  <a:spLocks noChangeArrowheads="1"/>
                </p:cNvSpPr>
                <p:nvPr/>
              </p:nvSpPr>
              <p:spPr bwMode="auto">
                <a:xfrm>
                  <a:off x="2827338" y="2030413"/>
                  <a:ext cx="3175" cy="1587"/>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49" name="Rectangle 5"/>
                <p:cNvSpPr>
                  <a:spLocks noChangeArrowheads="1"/>
                </p:cNvSpPr>
                <p:nvPr/>
              </p:nvSpPr>
              <p:spPr bwMode="auto">
                <a:xfrm>
                  <a:off x="2840038" y="2030413"/>
                  <a:ext cx="1135062" cy="1587"/>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50" name="Rectangle 6"/>
                <p:cNvSpPr>
                  <a:spLocks noChangeArrowheads="1"/>
                </p:cNvSpPr>
                <p:nvPr/>
              </p:nvSpPr>
              <p:spPr bwMode="auto">
                <a:xfrm>
                  <a:off x="3986213" y="2030413"/>
                  <a:ext cx="1587" cy="1587"/>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51" name="Rectangle 7"/>
                <p:cNvSpPr>
                  <a:spLocks noChangeArrowheads="1"/>
                </p:cNvSpPr>
                <p:nvPr/>
              </p:nvSpPr>
              <p:spPr bwMode="auto">
                <a:xfrm>
                  <a:off x="3998913" y="2030413"/>
                  <a:ext cx="1133475" cy="1587"/>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52" name="Rectangle 8"/>
                <p:cNvSpPr>
                  <a:spLocks noChangeArrowheads="1"/>
                </p:cNvSpPr>
                <p:nvPr/>
              </p:nvSpPr>
              <p:spPr bwMode="auto">
                <a:xfrm>
                  <a:off x="5143500" y="2030413"/>
                  <a:ext cx="1588" cy="1587"/>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53" name="Rectangle 9"/>
                <p:cNvSpPr>
                  <a:spLocks noChangeArrowheads="1"/>
                </p:cNvSpPr>
                <p:nvPr/>
              </p:nvSpPr>
              <p:spPr bwMode="auto">
                <a:xfrm>
                  <a:off x="5154613" y="2030413"/>
                  <a:ext cx="1130300" cy="1587"/>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54" name="Rectangle 10"/>
                <p:cNvSpPr>
                  <a:spLocks noChangeArrowheads="1"/>
                </p:cNvSpPr>
                <p:nvPr/>
              </p:nvSpPr>
              <p:spPr bwMode="auto">
                <a:xfrm>
                  <a:off x="6296025" y="2030413"/>
                  <a:ext cx="1588" cy="1587"/>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55" name="Rectangle 11"/>
                <p:cNvSpPr>
                  <a:spLocks noChangeArrowheads="1"/>
                </p:cNvSpPr>
                <p:nvPr/>
              </p:nvSpPr>
              <p:spPr bwMode="auto">
                <a:xfrm>
                  <a:off x="6296025" y="2030413"/>
                  <a:ext cx="1588" cy="1587"/>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58" name="Freeform 26"/>
                <p:cNvSpPr>
                  <a:spLocks noChangeAspect="1"/>
                </p:cNvSpPr>
                <p:nvPr/>
              </p:nvSpPr>
              <p:spPr bwMode="auto">
                <a:xfrm>
                  <a:off x="3094038" y="1901825"/>
                  <a:ext cx="4032250" cy="1346200"/>
                </a:xfrm>
                <a:custGeom>
                  <a:avLst/>
                  <a:gdLst/>
                  <a:ahLst/>
                  <a:cxnLst>
                    <a:cxn ang="0">
                      <a:pos x="0" y="283"/>
                    </a:cxn>
                    <a:cxn ang="0">
                      <a:pos x="54" y="181"/>
                    </a:cxn>
                    <a:cxn ang="0">
                      <a:pos x="216" y="157"/>
                    </a:cxn>
                    <a:cxn ang="0">
                      <a:pos x="258" y="121"/>
                    </a:cxn>
                    <a:cxn ang="0">
                      <a:pos x="396" y="169"/>
                    </a:cxn>
                    <a:cxn ang="0">
                      <a:pos x="492" y="157"/>
                    </a:cxn>
                    <a:cxn ang="0">
                      <a:pos x="576" y="109"/>
                    </a:cxn>
                    <a:cxn ang="0">
                      <a:pos x="702" y="55"/>
                    </a:cxn>
                    <a:cxn ang="0">
                      <a:pos x="822" y="61"/>
                    </a:cxn>
                    <a:cxn ang="0">
                      <a:pos x="858" y="79"/>
                    </a:cxn>
                    <a:cxn ang="0">
                      <a:pos x="894" y="91"/>
                    </a:cxn>
                    <a:cxn ang="0">
                      <a:pos x="1104" y="67"/>
                    </a:cxn>
                    <a:cxn ang="0">
                      <a:pos x="1200" y="49"/>
                    </a:cxn>
                    <a:cxn ang="0">
                      <a:pos x="1368" y="13"/>
                    </a:cxn>
                    <a:cxn ang="0">
                      <a:pos x="1650" y="55"/>
                    </a:cxn>
                    <a:cxn ang="0">
                      <a:pos x="1680" y="91"/>
                    </a:cxn>
                    <a:cxn ang="0">
                      <a:pos x="1692" y="127"/>
                    </a:cxn>
                    <a:cxn ang="0">
                      <a:pos x="1686" y="325"/>
                    </a:cxn>
                    <a:cxn ang="0">
                      <a:pos x="1632" y="415"/>
                    </a:cxn>
                    <a:cxn ang="0">
                      <a:pos x="1422" y="565"/>
                    </a:cxn>
                    <a:cxn ang="0">
                      <a:pos x="1254" y="559"/>
                    </a:cxn>
                    <a:cxn ang="0">
                      <a:pos x="1200" y="541"/>
                    </a:cxn>
                    <a:cxn ang="0">
                      <a:pos x="1164" y="517"/>
                    </a:cxn>
                    <a:cxn ang="0">
                      <a:pos x="1116" y="445"/>
                    </a:cxn>
                    <a:cxn ang="0">
                      <a:pos x="1074" y="391"/>
                    </a:cxn>
                    <a:cxn ang="0">
                      <a:pos x="1020" y="373"/>
                    </a:cxn>
                    <a:cxn ang="0">
                      <a:pos x="1002" y="367"/>
                    </a:cxn>
                    <a:cxn ang="0">
                      <a:pos x="708" y="367"/>
                    </a:cxn>
                    <a:cxn ang="0">
                      <a:pos x="648" y="349"/>
                    </a:cxn>
                    <a:cxn ang="0">
                      <a:pos x="636" y="331"/>
                    </a:cxn>
                    <a:cxn ang="0">
                      <a:pos x="618" y="319"/>
                    </a:cxn>
                    <a:cxn ang="0">
                      <a:pos x="612" y="301"/>
                    </a:cxn>
                    <a:cxn ang="0">
                      <a:pos x="558" y="271"/>
                    </a:cxn>
                    <a:cxn ang="0">
                      <a:pos x="414" y="277"/>
                    </a:cxn>
                    <a:cxn ang="0">
                      <a:pos x="348" y="271"/>
                    </a:cxn>
                    <a:cxn ang="0">
                      <a:pos x="312" y="259"/>
                    </a:cxn>
                    <a:cxn ang="0">
                      <a:pos x="264" y="217"/>
                    </a:cxn>
                    <a:cxn ang="0">
                      <a:pos x="228" y="205"/>
                    </a:cxn>
                    <a:cxn ang="0">
                      <a:pos x="42" y="223"/>
                    </a:cxn>
                    <a:cxn ang="0">
                      <a:pos x="0" y="283"/>
                    </a:cxn>
                  </a:cxnLst>
                  <a:rect l="0" t="0" r="r" b="b"/>
                  <a:pathLst>
                    <a:path w="1692" h="565">
                      <a:moveTo>
                        <a:pt x="0" y="283"/>
                      </a:moveTo>
                      <a:cubicBezTo>
                        <a:pt x="13" y="243"/>
                        <a:pt x="18" y="205"/>
                        <a:pt x="54" y="181"/>
                      </a:cubicBezTo>
                      <a:cubicBezTo>
                        <a:pt x="112" y="187"/>
                        <a:pt x="166" y="190"/>
                        <a:pt x="216" y="157"/>
                      </a:cubicBezTo>
                      <a:cubicBezTo>
                        <a:pt x="224" y="133"/>
                        <a:pt x="234" y="129"/>
                        <a:pt x="258" y="121"/>
                      </a:cubicBezTo>
                      <a:cubicBezTo>
                        <a:pt x="315" y="132"/>
                        <a:pt x="343" y="160"/>
                        <a:pt x="396" y="169"/>
                      </a:cubicBezTo>
                      <a:cubicBezTo>
                        <a:pt x="411" y="168"/>
                        <a:pt x="466" y="170"/>
                        <a:pt x="492" y="157"/>
                      </a:cubicBezTo>
                      <a:cubicBezTo>
                        <a:pt x="524" y="141"/>
                        <a:pt x="539" y="118"/>
                        <a:pt x="576" y="109"/>
                      </a:cubicBezTo>
                      <a:cubicBezTo>
                        <a:pt x="616" y="82"/>
                        <a:pt x="656" y="66"/>
                        <a:pt x="702" y="55"/>
                      </a:cubicBezTo>
                      <a:cubicBezTo>
                        <a:pt x="742" y="57"/>
                        <a:pt x="782" y="58"/>
                        <a:pt x="822" y="61"/>
                      </a:cubicBezTo>
                      <a:cubicBezTo>
                        <a:pt x="842" y="63"/>
                        <a:pt x="840" y="71"/>
                        <a:pt x="858" y="79"/>
                      </a:cubicBezTo>
                      <a:cubicBezTo>
                        <a:pt x="870" y="84"/>
                        <a:pt x="894" y="91"/>
                        <a:pt x="894" y="91"/>
                      </a:cubicBezTo>
                      <a:cubicBezTo>
                        <a:pt x="975" y="87"/>
                        <a:pt x="1028" y="76"/>
                        <a:pt x="1104" y="67"/>
                      </a:cubicBezTo>
                      <a:cubicBezTo>
                        <a:pt x="1159" y="49"/>
                        <a:pt x="1127" y="56"/>
                        <a:pt x="1200" y="49"/>
                      </a:cubicBezTo>
                      <a:cubicBezTo>
                        <a:pt x="1262" y="34"/>
                        <a:pt x="1304" y="19"/>
                        <a:pt x="1368" y="13"/>
                      </a:cubicBezTo>
                      <a:cubicBezTo>
                        <a:pt x="1462" y="16"/>
                        <a:pt x="1568" y="0"/>
                        <a:pt x="1650" y="55"/>
                      </a:cubicBezTo>
                      <a:cubicBezTo>
                        <a:pt x="1659" y="68"/>
                        <a:pt x="1672" y="77"/>
                        <a:pt x="1680" y="91"/>
                      </a:cubicBezTo>
                      <a:cubicBezTo>
                        <a:pt x="1686" y="102"/>
                        <a:pt x="1692" y="127"/>
                        <a:pt x="1692" y="127"/>
                      </a:cubicBezTo>
                      <a:cubicBezTo>
                        <a:pt x="1690" y="193"/>
                        <a:pt x="1690" y="259"/>
                        <a:pt x="1686" y="325"/>
                      </a:cubicBezTo>
                      <a:cubicBezTo>
                        <a:pt x="1684" y="357"/>
                        <a:pt x="1651" y="392"/>
                        <a:pt x="1632" y="415"/>
                      </a:cubicBezTo>
                      <a:cubicBezTo>
                        <a:pt x="1576" y="483"/>
                        <a:pt x="1511" y="543"/>
                        <a:pt x="1422" y="565"/>
                      </a:cubicBezTo>
                      <a:cubicBezTo>
                        <a:pt x="1366" y="563"/>
                        <a:pt x="1310" y="564"/>
                        <a:pt x="1254" y="559"/>
                      </a:cubicBezTo>
                      <a:cubicBezTo>
                        <a:pt x="1235" y="557"/>
                        <a:pt x="1216" y="552"/>
                        <a:pt x="1200" y="541"/>
                      </a:cubicBezTo>
                      <a:cubicBezTo>
                        <a:pt x="1188" y="533"/>
                        <a:pt x="1164" y="517"/>
                        <a:pt x="1164" y="517"/>
                      </a:cubicBezTo>
                      <a:cubicBezTo>
                        <a:pt x="1146" y="490"/>
                        <a:pt x="1135" y="469"/>
                        <a:pt x="1116" y="445"/>
                      </a:cubicBezTo>
                      <a:cubicBezTo>
                        <a:pt x="1108" y="435"/>
                        <a:pt x="1090" y="400"/>
                        <a:pt x="1074" y="391"/>
                      </a:cubicBezTo>
                      <a:cubicBezTo>
                        <a:pt x="1057" y="382"/>
                        <a:pt x="1038" y="379"/>
                        <a:pt x="1020" y="373"/>
                      </a:cubicBezTo>
                      <a:cubicBezTo>
                        <a:pt x="1014" y="371"/>
                        <a:pt x="1002" y="367"/>
                        <a:pt x="1002" y="367"/>
                      </a:cubicBezTo>
                      <a:cubicBezTo>
                        <a:pt x="858" y="373"/>
                        <a:pt x="854" y="377"/>
                        <a:pt x="708" y="367"/>
                      </a:cubicBezTo>
                      <a:cubicBezTo>
                        <a:pt x="687" y="366"/>
                        <a:pt x="648" y="349"/>
                        <a:pt x="648" y="349"/>
                      </a:cubicBezTo>
                      <a:cubicBezTo>
                        <a:pt x="644" y="343"/>
                        <a:pt x="641" y="336"/>
                        <a:pt x="636" y="331"/>
                      </a:cubicBezTo>
                      <a:cubicBezTo>
                        <a:pt x="631" y="326"/>
                        <a:pt x="623" y="325"/>
                        <a:pt x="618" y="319"/>
                      </a:cubicBezTo>
                      <a:cubicBezTo>
                        <a:pt x="614" y="314"/>
                        <a:pt x="616" y="305"/>
                        <a:pt x="612" y="301"/>
                      </a:cubicBezTo>
                      <a:cubicBezTo>
                        <a:pt x="591" y="280"/>
                        <a:pt x="581" y="279"/>
                        <a:pt x="558" y="271"/>
                      </a:cubicBezTo>
                      <a:cubicBezTo>
                        <a:pt x="510" y="273"/>
                        <a:pt x="462" y="277"/>
                        <a:pt x="414" y="277"/>
                      </a:cubicBezTo>
                      <a:cubicBezTo>
                        <a:pt x="392" y="277"/>
                        <a:pt x="370" y="275"/>
                        <a:pt x="348" y="271"/>
                      </a:cubicBezTo>
                      <a:cubicBezTo>
                        <a:pt x="336" y="269"/>
                        <a:pt x="312" y="259"/>
                        <a:pt x="312" y="259"/>
                      </a:cubicBezTo>
                      <a:cubicBezTo>
                        <a:pt x="298" y="238"/>
                        <a:pt x="294" y="227"/>
                        <a:pt x="264" y="217"/>
                      </a:cubicBezTo>
                      <a:cubicBezTo>
                        <a:pt x="252" y="213"/>
                        <a:pt x="228" y="205"/>
                        <a:pt x="228" y="205"/>
                      </a:cubicBezTo>
                      <a:cubicBezTo>
                        <a:pt x="90" y="220"/>
                        <a:pt x="152" y="214"/>
                        <a:pt x="42" y="223"/>
                      </a:cubicBezTo>
                      <a:cubicBezTo>
                        <a:pt x="16" y="240"/>
                        <a:pt x="13" y="257"/>
                        <a:pt x="0" y="283"/>
                      </a:cubicBezTo>
                      <a:close/>
                    </a:path>
                  </a:pathLst>
                </a:custGeom>
                <a:gradFill rotWithShape="0">
                  <a:gsLst>
                    <a:gs pos="0">
                      <a:schemeClr val="tx2">
                        <a:lumMod val="40000"/>
                        <a:lumOff val="60000"/>
                      </a:schemeClr>
                    </a:gs>
                    <a:gs pos="100000">
                      <a:schemeClr val="bg1"/>
                    </a:gs>
                  </a:gsLst>
                  <a:lin ang="0" scaled="1"/>
                </a:gradFill>
                <a:ln w="9525">
                  <a:solidFill>
                    <a:schemeClr val="tx1"/>
                  </a:solidFill>
                  <a:round/>
                  <a:headEnd/>
                  <a:tailEnd/>
                </a:ln>
                <a:effectLst/>
              </p:spPr>
              <p:txBody>
                <a:bodyPr/>
                <a:lstStyle/>
                <a:p>
                  <a:endParaRPr lang="zh-TW" altLang="en-US" dirty="0">
                    <a:latin typeface="Times New Roman" panose="02020603050405020304" pitchFamily="18" charset="0"/>
                    <a:ea typeface="標楷體" panose="03000509000000000000" pitchFamily="65" charset="-120"/>
                  </a:endParaRPr>
                </a:p>
              </p:txBody>
            </p:sp>
            <p:sp>
              <p:nvSpPr>
                <p:cNvPr id="59" name="Rectangle 30"/>
                <p:cNvSpPr>
                  <a:spLocks noChangeAspect="1" noChangeArrowheads="1"/>
                </p:cNvSpPr>
                <p:nvPr/>
              </p:nvSpPr>
              <p:spPr bwMode="auto">
                <a:xfrm>
                  <a:off x="2211388" y="2838450"/>
                  <a:ext cx="727075" cy="371475"/>
                </a:xfrm>
                <a:prstGeom prst="rect">
                  <a:avLst/>
                </a:prstGeom>
                <a:noFill/>
                <a:ln w="7938">
                  <a:solidFill>
                    <a:srgbClr val="000000"/>
                  </a:solid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60" name="Freeform 31"/>
                <p:cNvSpPr>
                  <a:spLocks noChangeAspect="1"/>
                </p:cNvSpPr>
                <p:nvPr/>
              </p:nvSpPr>
              <p:spPr bwMode="auto">
                <a:xfrm>
                  <a:off x="2947988" y="2509838"/>
                  <a:ext cx="390525" cy="717550"/>
                </a:xfrm>
                <a:custGeom>
                  <a:avLst/>
                  <a:gdLst/>
                  <a:ahLst/>
                  <a:cxnLst>
                    <a:cxn ang="0">
                      <a:pos x="2" y="278"/>
                    </a:cxn>
                    <a:cxn ang="0">
                      <a:pos x="327" y="0"/>
                    </a:cxn>
                    <a:cxn ang="0">
                      <a:pos x="318" y="348"/>
                    </a:cxn>
                    <a:cxn ang="0">
                      <a:pos x="0" y="603"/>
                    </a:cxn>
                  </a:cxnLst>
                  <a:rect l="0" t="0" r="r" b="b"/>
                  <a:pathLst>
                    <a:path w="327" h="603">
                      <a:moveTo>
                        <a:pt x="2" y="278"/>
                      </a:moveTo>
                      <a:lnTo>
                        <a:pt x="327" y="0"/>
                      </a:lnTo>
                      <a:lnTo>
                        <a:pt x="318" y="348"/>
                      </a:lnTo>
                      <a:lnTo>
                        <a:pt x="0" y="603"/>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61" name="Freeform 32"/>
                <p:cNvSpPr>
                  <a:spLocks noChangeAspect="1"/>
                </p:cNvSpPr>
                <p:nvPr/>
              </p:nvSpPr>
              <p:spPr bwMode="auto">
                <a:xfrm>
                  <a:off x="2822575" y="2390775"/>
                  <a:ext cx="220663" cy="369888"/>
                </a:xfrm>
                <a:custGeom>
                  <a:avLst/>
                  <a:gdLst/>
                  <a:ahLst/>
                  <a:cxnLst>
                    <a:cxn ang="0">
                      <a:pos x="0" y="129"/>
                    </a:cxn>
                    <a:cxn ang="0">
                      <a:pos x="3" y="129"/>
                    </a:cxn>
                    <a:cxn ang="0">
                      <a:pos x="187" y="0"/>
                    </a:cxn>
                    <a:cxn ang="0">
                      <a:pos x="182" y="161"/>
                    </a:cxn>
                    <a:cxn ang="0">
                      <a:pos x="0" y="309"/>
                    </a:cxn>
                    <a:cxn ang="0">
                      <a:pos x="0" y="129"/>
                    </a:cxn>
                  </a:cxnLst>
                  <a:rect l="0" t="0" r="r" b="b"/>
                  <a:pathLst>
                    <a:path w="187" h="309">
                      <a:moveTo>
                        <a:pt x="0" y="129"/>
                      </a:moveTo>
                      <a:lnTo>
                        <a:pt x="3" y="129"/>
                      </a:lnTo>
                      <a:lnTo>
                        <a:pt x="187" y="0"/>
                      </a:lnTo>
                      <a:lnTo>
                        <a:pt x="182" y="161"/>
                      </a:lnTo>
                      <a:lnTo>
                        <a:pt x="0" y="309"/>
                      </a:lnTo>
                      <a:lnTo>
                        <a:pt x="0" y="129"/>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62" name="Freeform 33"/>
                <p:cNvSpPr>
                  <a:spLocks noChangeAspect="1"/>
                </p:cNvSpPr>
                <p:nvPr/>
              </p:nvSpPr>
              <p:spPr bwMode="auto">
                <a:xfrm>
                  <a:off x="2860675" y="2476500"/>
                  <a:ext cx="142875" cy="177800"/>
                </a:xfrm>
                <a:custGeom>
                  <a:avLst/>
                  <a:gdLst/>
                  <a:ahLst/>
                  <a:cxnLst>
                    <a:cxn ang="0">
                      <a:pos x="0" y="78"/>
                    </a:cxn>
                    <a:cxn ang="0">
                      <a:pos x="3" y="78"/>
                    </a:cxn>
                    <a:cxn ang="0">
                      <a:pos x="120" y="0"/>
                    </a:cxn>
                    <a:cxn ang="0">
                      <a:pos x="117" y="75"/>
                    </a:cxn>
                    <a:cxn ang="0">
                      <a:pos x="8" y="150"/>
                    </a:cxn>
                    <a:cxn ang="0">
                      <a:pos x="0" y="78"/>
                    </a:cxn>
                  </a:cxnLst>
                  <a:rect l="0" t="0" r="r" b="b"/>
                  <a:pathLst>
                    <a:path w="120" h="150">
                      <a:moveTo>
                        <a:pt x="0" y="78"/>
                      </a:moveTo>
                      <a:lnTo>
                        <a:pt x="3" y="78"/>
                      </a:lnTo>
                      <a:lnTo>
                        <a:pt x="120" y="0"/>
                      </a:lnTo>
                      <a:lnTo>
                        <a:pt x="117" y="75"/>
                      </a:lnTo>
                      <a:lnTo>
                        <a:pt x="8" y="150"/>
                      </a:lnTo>
                      <a:lnTo>
                        <a:pt x="0" y="78"/>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63" name="Freeform 34"/>
                <p:cNvSpPr>
                  <a:spLocks noChangeAspect="1"/>
                </p:cNvSpPr>
                <p:nvPr/>
              </p:nvSpPr>
              <p:spPr bwMode="auto">
                <a:xfrm>
                  <a:off x="2211388" y="2509838"/>
                  <a:ext cx="427037" cy="322262"/>
                </a:xfrm>
                <a:custGeom>
                  <a:avLst/>
                  <a:gdLst/>
                  <a:ahLst/>
                  <a:cxnLst>
                    <a:cxn ang="0">
                      <a:pos x="0" y="265"/>
                    </a:cxn>
                    <a:cxn ang="0">
                      <a:pos x="2" y="265"/>
                    </a:cxn>
                    <a:cxn ang="0">
                      <a:pos x="347" y="0"/>
                    </a:cxn>
                    <a:cxn ang="0">
                      <a:pos x="356" y="86"/>
                    </a:cxn>
                    <a:cxn ang="0">
                      <a:pos x="131" y="270"/>
                    </a:cxn>
                    <a:cxn ang="0">
                      <a:pos x="0" y="265"/>
                    </a:cxn>
                  </a:cxnLst>
                  <a:rect l="0" t="0" r="r" b="b"/>
                  <a:pathLst>
                    <a:path w="356" h="270">
                      <a:moveTo>
                        <a:pt x="0" y="265"/>
                      </a:moveTo>
                      <a:lnTo>
                        <a:pt x="2" y="265"/>
                      </a:lnTo>
                      <a:lnTo>
                        <a:pt x="347" y="0"/>
                      </a:lnTo>
                      <a:lnTo>
                        <a:pt x="356" y="86"/>
                      </a:lnTo>
                      <a:lnTo>
                        <a:pt x="131" y="270"/>
                      </a:lnTo>
                      <a:lnTo>
                        <a:pt x="0" y="265"/>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64" name="Line 35"/>
                <p:cNvSpPr>
                  <a:spLocks noChangeAspect="1" noChangeShapeType="1"/>
                </p:cNvSpPr>
                <p:nvPr/>
              </p:nvSpPr>
              <p:spPr bwMode="auto">
                <a:xfrm>
                  <a:off x="2624138" y="2497138"/>
                  <a:ext cx="242887" cy="9525"/>
                </a:xfrm>
                <a:prstGeom prst="line">
                  <a:avLst/>
                </a:prstGeom>
                <a:noFill/>
                <a:ln w="7938">
                  <a:solidFill>
                    <a:srgbClr val="000000"/>
                  </a:solidFill>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65" name="Line 36"/>
                <p:cNvSpPr>
                  <a:spLocks noChangeAspect="1" noChangeShapeType="1"/>
                </p:cNvSpPr>
                <p:nvPr/>
              </p:nvSpPr>
              <p:spPr bwMode="auto">
                <a:xfrm>
                  <a:off x="2641600" y="2630488"/>
                  <a:ext cx="161925" cy="3175"/>
                </a:xfrm>
                <a:prstGeom prst="line">
                  <a:avLst/>
                </a:prstGeom>
                <a:noFill/>
                <a:ln w="7938">
                  <a:solidFill>
                    <a:srgbClr val="000000"/>
                  </a:solidFill>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66" name="Line 37"/>
                <p:cNvSpPr>
                  <a:spLocks noChangeAspect="1" noChangeShapeType="1"/>
                </p:cNvSpPr>
                <p:nvPr/>
              </p:nvSpPr>
              <p:spPr bwMode="auto">
                <a:xfrm flipV="1">
                  <a:off x="2871788" y="2619375"/>
                  <a:ext cx="38100" cy="6350"/>
                </a:xfrm>
                <a:prstGeom prst="line">
                  <a:avLst/>
                </a:prstGeom>
                <a:noFill/>
                <a:ln w="7938">
                  <a:solidFill>
                    <a:srgbClr val="000000"/>
                  </a:solidFill>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67" name="Line 38"/>
                <p:cNvSpPr>
                  <a:spLocks noChangeAspect="1" noChangeShapeType="1"/>
                </p:cNvSpPr>
                <p:nvPr/>
              </p:nvSpPr>
              <p:spPr bwMode="auto">
                <a:xfrm flipV="1">
                  <a:off x="2995613" y="2628900"/>
                  <a:ext cx="198437" cy="1588"/>
                </a:xfrm>
                <a:prstGeom prst="line">
                  <a:avLst/>
                </a:prstGeom>
                <a:noFill/>
                <a:ln w="7938">
                  <a:solidFill>
                    <a:srgbClr val="000000"/>
                  </a:solidFill>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68" name="Line 39"/>
                <p:cNvSpPr>
                  <a:spLocks noChangeAspect="1" noChangeShapeType="1"/>
                </p:cNvSpPr>
                <p:nvPr/>
              </p:nvSpPr>
              <p:spPr bwMode="auto">
                <a:xfrm>
                  <a:off x="3051175" y="2497138"/>
                  <a:ext cx="277813" cy="14287"/>
                </a:xfrm>
                <a:prstGeom prst="line">
                  <a:avLst/>
                </a:prstGeom>
                <a:noFill/>
                <a:ln w="7938">
                  <a:solidFill>
                    <a:srgbClr val="000000"/>
                  </a:solidFill>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69" name="Freeform 40"/>
                <p:cNvSpPr>
                  <a:spLocks noChangeAspect="1"/>
                </p:cNvSpPr>
                <p:nvPr/>
              </p:nvSpPr>
              <p:spPr bwMode="auto">
                <a:xfrm>
                  <a:off x="2633663" y="2659063"/>
                  <a:ext cx="123825" cy="26987"/>
                </a:xfrm>
                <a:custGeom>
                  <a:avLst/>
                  <a:gdLst/>
                  <a:ahLst/>
                  <a:cxnLst>
                    <a:cxn ang="0">
                      <a:pos x="0" y="22"/>
                    </a:cxn>
                    <a:cxn ang="0">
                      <a:pos x="32" y="0"/>
                    </a:cxn>
                    <a:cxn ang="0">
                      <a:pos x="56" y="0"/>
                    </a:cxn>
                    <a:cxn ang="0">
                      <a:pos x="73" y="12"/>
                    </a:cxn>
                    <a:cxn ang="0">
                      <a:pos x="90" y="12"/>
                    </a:cxn>
                    <a:cxn ang="0">
                      <a:pos x="104" y="12"/>
                    </a:cxn>
                  </a:cxnLst>
                  <a:rect l="0" t="0" r="r" b="b"/>
                  <a:pathLst>
                    <a:path w="104" h="22">
                      <a:moveTo>
                        <a:pt x="0" y="22"/>
                      </a:moveTo>
                      <a:lnTo>
                        <a:pt x="32" y="0"/>
                      </a:lnTo>
                      <a:lnTo>
                        <a:pt x="56" y="0"/>
                      </a:lnTo>
                      <a:lnTo>
                        <a:pt x="73" y="12"/>
                      </a:lnTo>
                      <a:lnTo>
                        <a:pt x="90" y="12"/>
                      </a:lnTo>
                      <a:lnTo>
                        <a:pt x="104" y="12"/>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70" name="Freeform 41"/>
                <p:cNvSpPr>
                  <a:spLocks noChangeAspect="1"/>
                </p:cNvSpPr>
                <p:nvPr/>
              </p:nvSpPr>
              <p:spPr bwMode="auto">
                <a:xfrm>
                  <a:off x="2481263" y="2784475"/>
                  <a:ext cx="198437" cy="25400"/>
                </a:xfrm>
                <a:custGeom>
                  <a:avLst/>
                  <a:gdLst/>
                  <a:ahLst/>
                  <a:cxnLst>
                    <a:cxn ang="0">
                      <a:pos x="0" y="22"/>
                    </a:cxn>
                    <a:cxn ang="0">
                      <a:pos x="20" y="0"/>
                    </a:cxn>
                    <a:cxn ang="0">
                      <a:pos x="50" y="14"/>
                    </a:cxn>
                    <a:cxn ang="0">
                      <a:pos x="84" y="14"/>
                    </a:cxn>
                    <a:cxn ang="0">
                      <a:pos x="116" y="14"/>
                    </a:cxn>
                    <a:cxn ang="0">
                      <a:pos x="133" y="0"/>
                    </a:cxn>
                    <a:cxn ang="0">
                      <a:pos x="150" y="22"/>
                    </a:cxn>
                    <a:cxn ang="0">
                      <a:pos x="164" y="22"/>
                    </a:cxn>
                  </a:cxnLst>
                  <a:rect l="0" t="0" r="r" b="b"/>
                  <a:pathLst>
                    <a:path w="164" h="22">
                      <a:moveTo>
                        <a:pt x="0" y="22"/>
                      </a:moveTo>
                      <a:lnTo>
                        <a:pt x="20" y="0"/>
                      </a:lnTo>
                      <a:lnTo>
                        <a:pt x="50" y="14"/>
                      </a:lnTo>
                      <a:lnTo>
                        <a:pt x="84" y="14"/>
                      </a:lnTo>
                      <a:lnTo>
                        <a:pt x="116" y="14"/>
                      </a:lnTo>
                      <a:lnTo>
                        <a:pt x="133" y="0"/>
                      </a:lnTo>
                      <a:lnTo>
                        <a:pt x="150" y="22"/>
                      </a:lnTo>
                      <a:lnTo>
                        <a:pt x="164" y="22"/>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71" name="Freeform 42"/>
                <p:cNvSpPr>
                  <a:spLocks noChangeAspect="1"/>
                </p:cNvSpPr>
                <p:nvPr/>
              </p:nvSpPr>
              <p:spPr bwMode="auto">
                <a:xfrm>
                  <a:off x="2752725" y="2790825"/>
                  <a:ext cx="69850" cy="23813"/>
                </a:xfrm>
                <a:custGeom>
                  <a:avLst/>
                  <a:gdLst/>
                  <a:ahLst/>
                  <a:cxnLst>
                    <a:cxn ang="0">
                      <a:pos x="0" y="9"/>
                    </a:cxn>
                    <a:cxn ang="0">
                      <a:pos x="9" y="9"/>
                    </a:cxn>
                    <a:cxn ang="0">
                      <a:pos x="30" y="0"/>
                    </a:cxn>
                    <a:cxn ang="0">
                      <a:pos x="56" y="21"/>
                    </a:cxn>
                  </a:cxnLst>
                  <a:rect l="0" t="0" r="r" b="b"/>
                  <a:pathLst>
                    <a:path w="56" h="21">
                      <a:moveTo>
                        <a:pt x="0" y="9"/>
                      </a:moveTo>
                      <a:lnTo>
                        <a:pt x="9" y="9"/>
                      </a:lnTo>
                      <a:lnTo>
                        <a:pt x="30" y="0"/>
                      </a:lnTo>
                      <a:lnTo>
                        <a:pt x="56" y="21"/>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72" name="Freeform 43"/>
                <p:cNvSpPr>
                  <a:spLocks noChangeAspect="1"/>
                </p:cNvSpPr>
                <p:nvPr/>
              </p:nvSpPr>
              <p:spPr bwMode="auto">
                <a:xfrm>
                  <a:off x="2533650" y="2738438"/>
                  <a:ext cx="104775" cy="26987"/>
                </a:xfrm>
                <a:custGeom>
                  <a:avLst/>
                  <a:gdLst/>
                  <a:ahLst/>
                  <a:cxnLst>
                    <a:cxn ang="0">
                      <a:pos x="0" y="21"/>
                    </a:cxn>
                    <a:cxn ang="0">
                      <a:pos x="24" y="0"/>
                    </a:cxn>
                    <a:cxn ang="0">
                      <a:pos x="35" y="21"/>
                    </a:cxn>
                    <a:cxn ang="0">
                      <a:pos x="49" y="0"/>
                    </a:cxn>
                    <a:cxn ang="0">
                      <a:pos x="64" y="0"/>
                    </a:cxn>
                    <a:cxn ang="0">
                      <a:pos x="78" y="0"/>
                    </a:cxn>
                    <a:cxn ang="0">
                      <a:pos x="87" y="0"/>
                    </a:cxn>
                  </a:cxnLst>
                  <a:rect l="0" t="0" r="r" b="b"/>
                  <a:pathLst>
                    <a:path w="87" h="21">
                      <a:moveTo>
                        <a:pt x="0" y="21"/>
                      </a:moveTo>
                      <a:lnTo>
                        <a:pt x="24" y="0"/>
                      </a:lnTo>
                      <a:lnTo>
                        <a:pt x="35" y="21"/>
                      </a:lnTo>
                      <a:lnTo>
                        <a:pt x="49" y="0"/>
                      </a:lnTo>
                      <a:lnTo>
                        <a:pt x="64" y="0"/>
                      </a:lnTo>
                      <a:lnTo>
                        <a:pt x="78" y="0"/>
                      </a:lnTo>
                      <a:lnTo>
                        <a:pt x="87" y="0"/>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73" name="Freeform 44"/>
                <p:cNvSpPr>
                  <a:spLocks noChangeAspect="1"/>
                </p:cNvSpPr>
                <p:nvPr/>
              </p:nvSpPr>
              <p:spPr bwMode="auto">
                <a:xfrm>
                  <a:off x="2633663" y="2701925"/>
                  <a:ext cx="95250" cy="26988"/>
                </a:xfrm>
                <a:custGeom>
                  <a:avLst/>
                  <a:gdLst/>
                  <a:ahLst/>
                  <a:cxnLst>
                    <a:cxn ang="0">
                      <a:pos x="0" y="21"/>
                    </a:cxn>
                    <a:cxn ang="0">
                      <a:pos x="27" y="21"/>
                    </a:cxn>
                    <a:cxn ang="0">
                      <a:pos x="46" y="0"/>
                    </a:cxn>
                    <a:cxn ang="0">
                      <a:pos x="61" y="7"/>
                    </a:cxn>
                    <a:cxn ang="0">
                      <a:pos x="81" y="7"/>
                    </a:cxn>
                  </a:cxnLst>
                  <a:rect l="0" t="0" r="r" b="b"/>
                  <a:pathLst>
                    <a:path w="81" h="21">
                      <a:moveTo>
                        <a:pt x="0" y="21"/>
                      </a:moveTo>
                      <a:lnTo>
                        <a:pt x="27" y="21"/>
                      </a:lnTo>
                      <a:lnTo>
                        <a:pt x="46" y="0"/>
                      </a:lnTo>
                      <a:lnTo>
                        <a:pt x="61" y="7"/>
                      </a:lnTo>
                      <a:lnTo>
                        <a:pt x="81" y="7"/>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74" name="Freeform 45"/>
                <p:cNvSpPr>
                  <a:spLocks noChangeAspect="1"/>
                </p:cNvSpPr>
                <p:nvPr/>
              </p:nvSpPr>
              <p:spPr bwMode="auto">
                <a:xfrm>
                  <a:off x="2941638" y="2701925"/>
                  <a:ext cx="133350" cy="26988"/>
                </a:xfrm>
                <a:custGeom>
                  <a:avLst/>
                  <a:gdLst/>
                  <a:ahLst/>
                  <a:cxnLst>
                    <a:cxn ang="0">
                      <a:pos x="0" y="21"/>
                    </a:cxn>
                    <a:cxn ang="0">
                      <a:pos x="35" y="21"/>
                    </a:cxn>
                    <a:cxn ang="0">
                      <a:pos x="52" y="21"/>
                    </a:cxn>
                    <a:cxn ang="0">
                      <a:pos x="69" y="7"/>
                    </a:cxn>
                    <a:cxn ang="0">
                      <a:pos x="86" y="0"/>
                    </a:cxn>
                    <a:cxn ang="0">
                      <a:pos x="112" y="0"/>
                    </a:cxn>
                  </a:cxnLst>
                  <a:rect l="0" t="0" r="r" b="b"/>
                  <a:pathLst>
                    <a:path w="112" h="21">
                      <a:moveTo>
                        <a:pt x="0" y="21"/>
                      </a:moveTo>
                      <a:lnTo>
                        <a:pt x="35" y="21"/>
                      </a:lnTo>
                      <a:lnTo>
                        <a:pt x="52" y="21"/>
                      </a:lnTo>
                      <a:lnTo>
                        <a:pt x="69" y="7"/>
                      </a:lnTo>
                      <a:lnTo>
                        <a:pt x="86" y="0"/>
                      </a:lnTo>
                      <a:lnTo>
                        <a:pt x="112" y="0"/>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75" name="Freeform 46"/>
                <p:cNvSpPr>
                  <a:spLocks noChangeAspect="1"/>
                </p:cNvSpPr>
                <p:nvPr/>
              </p:nvSpPr>
              <p:spPr bwMode="auto">
                <a:xfrm>
                  <a:off x="2693988" y="2744788"/>
                  <a:ext cx="53975" cy="25400"/>
                </a:xfrm>
                <a:custGeom>
                  <a:avLst/>
                  <a:gdLst/>
                  <a:ahLst/>
                  <a:cxnLst>
                    <a:cxn ang="0">
                      <a:pos x="0" y="21"/>
                    </a:cxn>
                    <a:cxn ang="0">
                      <a:pos x="13" y="14"/>
                    </a:cxn>
                    <a:cxn ang="0">
                      <a:pos x="48" y="0"/>
                    </a:cxn>
                  </a:cxnLst>
                  <a:rect l="0" t="0" r="r" b="b"/>
                  <a:pathLst>
                    <a:path w="48" h="21">
                      <a:moveTo>
                        <a:pt x="0" y="21"/>
                      </a:moveTo>
                      <a:lnTo>
                        <a:pt x="13" y="14"/>
                      </a:lnTo>
                      <a:lnTo>
                        <a:pt x="48" y="0"/>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76" name="Freeform 47"/>
                <p:cNvSpPr>
                  <a:spLocks noChangeAspect="1"/>
                </p:cNvSpPr>
                <p:nvPr/>
              </p:nvSpPr>
              <p:spPr bwMode="auto">
                <a:xfrm>
                  <a:off x="2967038" y="2663825"/>
                  <a:ext cx="152400" cy="23813"/>
                </a:xfrm>
                <a:custGeom>
                  <a:avLst/>
                  <a:gdLst/>
                  <a:ahLst/>
                  <a:cxnLst>
                    <a:cxn ang="0">
                      <a:pos x="0" y="21"/>
                    </a:cxn>
                    <a:cxn ang="0">
                      <a:pos x="51" y="4"/>
                    </a:cxn>
                    <a:cxn ang="0">
                      <a:pos x="77" y="0"/>
                    </a:cxn>
                    <a:cxn ang="0">
                      <a:pos x="104" y="0"/>
                    </a:cxn>
                    <a:cxn ang="0">
                      <a:pos x="117" y="4"/>
                    </a:cxn>
                    <a:cxn ang="0">
                      <a:pos x="126" y="4"/>
                    </a:cxn>
                  </a:cxnLst>
                  <a:rect l="0" t="0" r="r" b="b"/>
                  <a:pathLst>
                    <a:path w="126" h="21">
                      <a:moveTo>
                        <a:pt x="0" y="21"/>
                      </a:moveTo>
                      <a:lnTo>
                        <a:pt x="51" y="4"/>
                      </a:lnTo>
                      <a:lnTo>
                        <a:pt x="77" y="0"/>
                      </a:lnTo>
                      <a:lnTo>
                        <a:pt x="104" y="0"/>
                      </a:lnTo>
                      <a:lnTo>
                        <a:pt x="117" y="4"/>
                      </a:lnTo>
                      <a:lnTo>
                        <a:pt x="126" y="4"/>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77" name="Freeform 48"/>
                <p:cNvSpPr>
                  <a:spLocks noChangeAspect="1"/>
                </p:cNvSpPr>
                <p:nvPr/>
              </p:nvSpPr>
              <p:spPr bwMode="auto">
                <a:xfrm>
                  <a:off x="2838450" y="2744788"/>
                  <a:ext cx="180975" cy="25400"/>
                </a:xfrm>
                <a:custGeom>
                  <a:avLst/>
                  <a:gdLst/>
                  <a:ahLst/>
                  <a:cxnLst>
                    <a:cxn ang="0">
                      <a:pos x="0" y="7"/>
                    </a:cxn>
                    <a:cxn ang="0">
                      <a:pos x="69" y="14"/>
                    </a:cxn>
                    <a:cxn ang="0">
                      <a:pos x="89" y="14"/>
                    </a:cxn>
                    <a:cxn ang="0">
                      <a:pos x="111" y="0"/>
                    </a:cxn>
                    <a:cxn ang="0">
                      <a:pos x="130" y="7"/>
                    </a:cxn>
                    <a:cxn ang="0">
                      <a:pos x="152" y="21"/>
                    </a:cxn>
                  </a:cxnLst>
                  <a:rect l="0" t="0" r="r" b="b"/>
                  <a:pathLst>
                    <a:path w="152" h="21">
                      <a:moveTo>
                        <a:pt x="0" y="7"/>
                      </a:moveTo>
                      <a:lnTo>
                        <a:pt x="69" y="14"/>
                      </a:lnTo>
                      <a:lnTo>
                        <a:pt x="89" y="14"/>
                      </a:lnTo>
                      <a:lnTo>
                        <a:pt x="111" y="0"/>
                      </a:lnTo>
                      <a:lnTo>
                        <a:pt x="130" y="7"/>
                      </a:lnTo>
                      <a:lnTo>
                        <a:pt x="152" y="21"/>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grpSp>
              <p:nvGrpSpPr>
                <p:cNvPr id="12" name="Group 49"/>
                <p:cNvGrpSpPr>
                  <a:grpSpLocks noChangeAspect="1"/>
                </p:cNvGrpSpPr>
                <p:nvPr/>
              </p:nvGrpSpPr>
              <p:grpSpPr bwMode="auto">
                <a:xfrm>
                  <a:off x="6137275" y="2044700"/>
                  <a:ext cx="779463" cy="784225"/>
                  <a:chOff x="3461" y="1325"/>
                  <a:chExt cx="327" cy="329"/>
                </a:xfrm>
              </p:grpSpPr>
              <p:sp>
                <p:nvSpPr>
                  <p:cNvPr id="115" name="Freeform 50"/>
                  <p:cNvSpPr>
                    <a:spLocks noChangeAspect="1"/>
                  </p:cNvSpPr>
                  <p:nvPr/>
                </p:nvSpPr>
                <p:spPr bwMode="auto">
                  <a:xfrm>
                    <a:off x="3461" y="1325"/>
                    <a:ext cx="327" cy="329"/>
                  </a:xfrm>
                  <a:custGeom>
                    <a:avLst/>
                    <a:gdLst/>
                    <a:ahLst/>
                    <a:cxnLst>
                      <a:cxn ang="0">
                        <a:pos x="21" y="133"/>
                      </a:cxn>
                      <a:cxn ang="0">
                        <a:pos x="135" y="40"/>
                      </a:cxn>
                      <a:cxn ang="0">
                        <a:pos x="275" y="8"/>
                      </a:cxn>
                      <a:cxn ang="0">
                        <a:pos x="360" y="0"/>
                      </a:cxn>
                      <a:cxn ang="0">
                        <a:pos x="425" y="4"/>
                      </a:cxn>
                      <a:cxn ang="0">
                        <a:pos x="546" y="71"/>
                      </a:cxn>
                      <a:cxn ang="0">
                        <a:pos x="629" y="188"/>
                      </a:cxn>
                      <a:cxn ang="0">
                        <a:pos x="647" y="257"/>
                      </a:cxn>
                      <a:cxn ang="0">
                        <a:pos x="654" y="316"/>
                      </a:cxn>
                      <a:cxn ang="0">
                        <a:pos x="640" y="364"/>
                      </a:cxn>
                      <a:cxn ang="0">
                        <a:pos x="629" y="403"/>
                      </a:cxn>
                      <a:cxn ang="0">
                        <a:pos x="635" y="444"/>
                      </a:cxn>
                      <a:cxn ang="0">
                        <a:pos x="623" y="487"/>
                      </a:cxn>
                      <a:cxn ang="0">
                        <a:pos x="584" y="554"/>
                      </a:cxn>
                      <a:cxn ang="0">
                        <a:pos x="584" y="614"/>
                      </a:cxn>
                      <a:cxn ang="0">
                        <a:pos x="602" y="660"/>
                      </a:cxn>
                      <a:cxn ang="0">
                        <a:pos x="546" y="645"/>
                      </a:cxn>
                      <a:cxn ang="0">
                        <a:pos x="467" y="570"/>
                      </a:cxn>
                      <a:cxn ang="0">
                        <a:pos x="444" y="504"/>
                      </a:cxn>
                      <a:cxn ang="0">
                        <a:pos x="429" y="429"/>
                      </a:cxn>
                      <a:cxn ang="0">
                        <a:pos x="383" y="421"/>
                      </a:cxn>
                      <a:cxn ang="0">
                        <a:pos x="346" y="477"/>
                      </a:cxn>
                      <a:cxn ang="0">
                        <a:pos x="308" y="516"/>
                      </a:cxn>
                      <a:cxn ang="0">
                        <a:pos x="263" y="469"/>
                      </a:cxn>
                      <a:cxn ang="0">
                        <a:pos x="271" y="441"/>
                      </a:cxn>
                      <a:cxn ang="0">
                        <a:pos x="233" y="407"/>
                      </a:cxn>
                      <a:cxn ang="0">
                        <a:pos x="218" y="375"/>
                      </a:cxn>
                      <a:cxn ang="0">
                        <a:pos x="204" y="329"/>
                      </a:cxn>
                      <a:cxn ang="0">
                        <a:pos x="188" y="274"/>
                      </a:cxn>
                      <a:cxn ang="0">
                        <a:pos x="127" y="266"/>
                      </a:cxn>
                      <a:cxn ang="0">
                        <a:pos x="87" y="274"/>
                      </a:cxn>
                      <a:cxn ang="0">
                        <a:pos x="93" y="232"/>
                      </a:cxn>
                      <a:cxn ang="0">
                        <a:pos x="38" y="200"/>
                      </a:cxn>
                    </a:cxnLst>
                    <a:rect l="0" t="0" r="r" b="b"/>
                    <a:pathLst>
                      <a:path w="654" h="660">
                        <a:moveTo>
                          <a:pt x="0" y="181"/>
                        </a:moveTo>
                        <a:lnTo>
                          <a:pt x="21" y="133"/>
                        </a:lnTo>
                        <a:lnTo>
                          <a:pt x="59" y="71"/>
                        </a:lnTo>
                        <a:lnTo>
                          <a:pt x="135" y="40"/>
                        </a:lnTo>
                        <a:lnTo>
                          <a:pt x="214" y="16"/>
                        </a:lnTo>
                        <a:lnTo>
                          <a:pt x="275" y="8"/>
                        </a:lnTo>
                        <a:lnTo>
                          <a:pt x="342" y="0"/>
                        </a:lnTo>
                        <a:lnTo>
                          <a:pt x="360" y="0"/>
                        </a:lnTo>
                        <a:lnTo>
                          <a:pt x="384" y="0"/>
                        </a:lnTo>
                        <a:lnTo>
                          <a:pt x="425" y="4"/>
                        </a:lnTo>
                        <a:lnTo>
                          <a:pt x="501" y="28"/>
                        </a:lnTo>
                        <a:lnTo>
                          <a:pt x="546" y="71"/>
                        </a:lnTo>
                        <a:lnTo>
                          <a:pt x="598" y="125"/>
                        </a:lnTo>
                        <a:lnTo>
                          <a:pt x="629" y="188"/>
                        </a:lnTo>
                        <a:lnTo>
                          <a:pt x="647" y="236"/>
                        </a:lnTo>
                        <a:lnTo>
                          <a:pt x="647" y="257"/>
                        </a:lnTo>
                        <a:lnTo>
                          <a:pt x="650" y="287"/>
                        </a:lnTo>
                        <a:lnTo>
                          <a:pt x="654" y="316"/>
                        </a:lnTo>
                        <a:lnTo>
                          <a:pt x="647" y="337"/>
                        </a:lnTo>
                        <a:lnTo>
                          <a:pt x="640" y="364"/>
                        </a:lnTo>
                        <a:lnTo>
                          <a:pt x="633" y="391"/>
                        </a:lnTo>
                        <a:lnTo>
                          <a:pt x="629" y="403"/>
                        </a:lnTo>
                        <a:lnTo>
                          <a:pt x="633" y="424"/>
                        </a:lnTo>
                        <a:lnTo>
                          <a:pt x="635" y="444"/>
                        </a:lnTo>
                        <a:lnTo>
                          <a:pt x="633" y="458"/>
                        </a:lnTo>
                        <a:lnTo>
                          <a:pt x="623" y="487"/>
                        </a:lnTo>
                        <a:lnTo>
                          <a:pt x="602" y="520"/>
                        </a:lnTo>
                        <a:lnTo>
                          <a:pt x="584" y="554"/>
                        </a:lnTo>
                        <a:lnTo>
                          <a:pt x="594" y="591"/>
                        </a:lnTo>
                        <a:lnTo>
                          <a:pt x="584" y="614"/>
                        </a:lnTo>
                        <a:lnTo>
                          <a:pt x="594" y="645"/>
                        </a:lnTo>
                        <a:lnTo>
                          <a:pt x="602" y="660"/>
                        </a:lnTo>
                        <a:lnTo>
                          <a:pt x="569" y="645"/>
                        </a:lnTo>
                        <a:lnTo>
                          <a:pt x="546" y="645"/>
                        </a:lnTo>
                        <a:lnTo>
                          <a:pt x="481" y="629"/>
                        </a:lnTo>
                        <a:lnTo>
                          <a:pt x="467" y="570"/>
                        </a:lnTo>
                        <a:lnTo>
                          <a:pt x="452" y="532"/>
                        </a:lnTo>
                        <a:lnTo>
                          <a:pt x="444" y="504"/>
                        </a:lnTo>
                        <a:lnTo>
                          <a:pt x="440" y="465"/>
                        </a:lnTo>
                        <a:lnTo>
                          <a:pt x="429" y="429"/>
                        </a:lnTo>
                        <a:lnTo>
                          <a:pt x="400" y="421"/>
                        </a:lnTo>
                        <a:lnTo>
                          <a:pt x="383" y="421"/>
                        </a:lnTo>
                        <a:lnTo>
                          <a:pt x="368" y="425"/>
                        </a:lnTo>
                        <a:lnTo>
                          <a:pt x="346" y="477"/>
                        </a:lnTo>
                        <a:lnTo>
                          <a:pt x="327" y="504"/>
                        </a:lnTo>
                        <a:lnTo>
                          <a:pt x="308" y="516"/>
                        </a:lnTo>
                        <a:lnTo>
                          <a:pt x="289" y="512"/>
                        </a:lnTo>
                        <a:lnTo>
                          <a:pt x="263" y="469"/>
                        </a:lnTo>
                        <a:lnTo>
                          <a:pt x="248" y="454"/>
                        </a:lnTo>
                        <a:lnTo>
                          <a:pt x="271" y="441"/>
                        </a:lnTo>
                        <a:lnTo>
                          <a:pt x="244" y="419"/>
                        </a:lnTo>
                        <a:lnTo>
                          <a:pt x="233" y="407"/>
                        </a:lnTo>
                        <a:lnTo>
                          <a:pt x="240" y="399"/>
                        </a:lnTo>
                        <a:lnTo>
                          <a:pt x="218" y="375"/>
                        </a:lnTo>
                        <a:lnTo>
                          <a:pt x="210" y="345"/>
                        </a:lnTo>
                        <a:lnTo>
                          <a:pt x="204" y="329"/>
                        </a:lnTo>
                        <a:lnTo>
                          <a:pt x="196" y="298"/>
                        </a:lnTo>
                        <a:lnTo>
                          <a:pt x="188" y="274"/>
                        </a:lnTo>
                        <a:lnTo>
                          <a:pt x="165" y="266"/>
                        </a:lnTo>
                        <a:lnTo>
                          <a:pt x="127" y="266"/>
                        </a:lnTo>
                        <a:lnTo>
                          <a:pt x="115" y="270"/>
                        </a:lnTo>
                        <a:lnTo>
                          <a:pt x="87" y="274"/>
                        </a:lnTo>
                        <a:lnTo>
                          <a:pt x="93" y="258"/>
                        </a:lnTo>
                        <a:lnTo>
                          <a:pt x="93" y="232"/>
                        </a:lnTo>
                        <a:lnTo>
                          <a:pt x="59" y="212"/>
                        </a:lnTo>
                        <a:lnTo>
                          <a:pt x="38" y="200"/>
                        </a:lnTo>
                        <a:lnTo>
                          <a:pt x="0" y="181"/>
                        </a:lnTo>
                        <a:close/>
                      </a:path>
                    </a:pathLst>
                  </a:custGeom>
                  <a:solidFill>
                    <a:srgbClr val="000000"/>
                  </a:solidFill>
                  <a:ln w="9525">
                    <a:noFill/>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116" name="Freeform 51"/>
                  <p:cNvSpPr>
                    <a:spLocks noChangeAspect="1"/>
                  </p:cNvSpPr>
                  <p:nvPr/>
                </p:nvSpPr>
                <p:spPr bwMode="auto">
                  <a:xfrm>
                    <a:off x="3461" y="1325"/>
                    <a:ext cx="327" cy="329"/>
                  </a:xfrm>
                  <a:custGeom>
                    <a:avLst/>
                    <a:gdLst/>
                    <a:ahLst/>
                    <a:cxnLst>
                      <a:cxn ang="0">
                        <a:pos x="21" y="133"/>
                      </a:cxn>
                      <a:cxn ang="0">
                        <a:pos x="135" y="40"/>
                      </a:cxn>
                      <a:cxn ang="0">
                        <a:pos x="275" y="8"/>
                      </a:cxn>
                      <a:cxn ang="0">
                        <a:pos x="360" y="0"/>
                      </a:cxn>
                      <a:cxn ang="0">
                        <a:pos x="425" y="4"/>
                      </a:cxn>
                      <a:cxn ang="0">
                        <a:pos x="546" y="71"/>
                      </a:cxn>
                      <a:cxn ang="0">
                        <a:pos x="629" y="188"/>
                      </a:cxn>
                      <a:cxn ang="0">
                        <a:pos x="647" y="257"/>
                      </a:cxn>
                      <a:cxn ang="0">
                        <a:pos x="654" y="316"/>
                      </a:cxn>
                      <a:cxn ang="0">
                        <a:pos x="640" y="364"/>
                      </a:cxn>
                      <a:cxn ang="0">
                        <a:pos x="629" y="403"/>
                      </a:cxn>
                      <a:cxn ang="0">
                        <a:pos x="635" y="444"/>
                      </a:cxn>
                      <a:cxn ang="0">
                        <a:pos x="623" y="487"/>
                      </a:cxn>
                      <a:cxn ang="0">
                        <a:pos x="584" y="554"/>
                      </a:cxn>
                      <a:cxn ang="0">
                        <a:pos x="584" y="614"/>
                      </a:cxn>
                      <a:cxn ang="0">
                        <a:pos x="602" y="660"/>
                      </a:cxn>
                      <a:cxn ang="0">
                        <a:pos x="546" y="645"/>
                      </a:cxn>
                      <a:cxn ang="0">
                        <a:pos x="467" y="570"/>
                      </a:cxn>
                      <a:cxn ang="0">
                        <a:pos x="444" y="504"/>
                      </a:cxn>
                      <a:cxn ang="0">
                        <a:pos x="429" y="429"/>
                      </a:cxn>
                      <a:cxn ang="0">
                        <a:pos x="383" y="421"/>
                      </a:cxn>
                      <a:cxn ang="0">
                        <a:pos x="346" y="477"/>
                      </a:cxn>
                      <a:cxn ang="0">
                        <a:pos x="308" y="516"/>
                      </a:cxn>
                      <a:cxn ang="0">
                        <a:pos x="263" y="469"/>
                      </a:cxn>
                      <a:cxn ang="0">
                        <a:pos x="271" y="441"/>
                      </a:cxn>
                      <a:cxn ang="0">
                        <a:pos x="233" y="407"/>
                      </a:cxn>
                      <a:cxn ang="0">
                        <a:pos x="218" y="375"/>
                      </a:cxn>
                      <a:cxn ang="0">
                        <a:pos x="204" y="329"/>
                      </a:cxn>
                      <a:cxn ang="0">
                        <a:pos x="188" y="274"/>
                      </a:cxn>
                      <a:cxn ang="0">
                        <a:pos x="127" y="266"/>
                      </a:cxn>
                      <a:cxn ang="0">
                        <a:pos x="87" y="274"/>
                      </a:cxn>
                      <a:cxn ang="0">
                        <a:pos x="93" y="232"/>
                      </a:cxn>
                      <a:cxn ang="0">
                        <a:pos x="38" y="200"/>
                      </a:cxn>
                    </a:cxnLst>
                    <a:rect l="0" t="0" r="r" b="b"/>
                    <a:pathLst>
                      <a:path w="654" h="660">
                        <a:moveTo>
                          <a:pt x="0" y="181"/>
                        </a:moveTo>
                        <a:lnTo>
                          <a:pt x="21" y="133"/>
                        </a:lnTo>
                        <a:lnTo>
                          <a:pt x="59" y="71"/>
                        </a:lnTo>
                        <a:lnTo>
                          <a:pt x="135" y="40"/>
                        </a:lnTo>
                        <a:lnTo>
                          <a:pt x="214" y="16"/>
                        </a:lnTo>
                        <a:lnTo>
                          <a:pt x="275" y="8"/>
                        </a:lnTo>
                        <a:lnTo>
                          <a:pt x="342" y="0"/>
                        </a:lnTo>
                        <a:lnTo>
                          <a:pt x="360" y="0"/>
                        </a:lnTo>
                        <a:lnTo>
                          <a:pt x="384" y="0"/>
                        </a:lnTo>
                        <a:lnTo>
                          <a:pt x="425" y="4"/>
                        </a:lnTo>
                        <a:lnTo>
                          <a:pt x="501" y="28"/>
                        </a:lnTo>
                        <a:lnTo>
                          <a:pt x="546" y="71"/>
                        </a:lnTo>
                        <a:lnTo>
                          <a:pt x="598" y="125"/>
                        </a:lnTo>
                        <a:lnTo>
                          <a:pt x="629" y="188"/>
                        </a:lnTo>
                        <a:lnTo>
                          <a:pt x="647" y="236"/>
                        </a:lnTo>
                        <a:lnTo>
                          <a:pt x="647" y="257"/>
                        </a:lnTo>
                        <a:lnTo>
                          <a:pt x="650" y="287"/>
                        </a:lnTo>
                        <a:lnTo>
                          <a:pt x="654" y="316"/>
                        </a:lnTo>
                        <a:lnTo>
                          <a:pt x="647" y="337"/>
                        </a:lnTo>
                        <a:lnTo>
                          <a:pt x="640" y="364"/>
                        </a:lnTo>
                        <a:lnTo>
                          <a:pt x="633" y="391"/>
                        </a:lnTo>
                        <a:lnTo>
                          <a:pt x="629" y="403"/>
                        </a:lnTo>
                        <a:lnTo>
                          <a:pt x="633" y="424"/>
                        </a:lnTo>
                        <a:lnTo>
                          <a:pt x="635" y="444"/>
                        </a:lnTo>
                        <a:lnTo>
                          <a:pt x="633" y="458"/>
                        </a:lnTo>
                        <a:lnTo>
                          <a:pt x="623" y="487"/>
                        </a:lnTo>
                        <a:lnTo>
                          <a:pt x="602" y="520"/>
                        </a:lnTo>
                        <a:lnTo>
                          <a:pt x="584" y="554"/>
                        </a:lnTo>
                        <a:lnTo>
                          <a:pt x="594" y="591"/>
                        </a:lnTo>
                        <a:lnTo>
                          <a:pt x="584" y="614"/>
                        </a:lnTo>
                        <a:lnTo>
                          <a:pt x="594" y="645"/>
                        </a:lnTo>
                        <a:lnTo>
                          <a:pt x="602" y="660"/>
                        </a:lnTo>
                        <a:lnTo>
                          <a:pt x="569" y="645"/>
                        </a:lnTo>
                        <a:lnTo>
                          <a:pt x="546" y="645"/>
                        </a:lnTo>
                        <a:lnTo>
                          <a:pt x="481" y="629"/>
                        </a:lnTo>
                        <a:lnTo>
                          <a:pt x="467" y="570"/>
                        </a:lnTo>
                        <a:lnTo>
                          <a:pt x="452" y="532"/>
                        </a:lnTo>
                        <a:lnTo>
                          <a:pt x="444" y="504"/>
                        </a:lnTo>
                        <a:lnTo>
                          <a:pt x="440" y="465"/>
                        </a:lnTo>
                        <a:lnTo>
                          <a:pt x="429" y="429"/>
                        </a:lnTo>
                        <a:lnTo>
                          <a:pt x="400" y="421"/>
                        </a:lnTo>
                        <a:lnTo>
                          <a:pt x="383" y="421"/>
                        </a:lnTo>
                        <a:lnTo>
                          <a:pt x="368" y="425"/>
                        </a:lnTo>
                        <a:lnTo>
                          <a:pt x="346" y="477"/>
                        </a:lnTo>
                        <a:lnTo>
                          <a:pt x="327" y="504"/>
                        </a:lnTo>
                        <a:lnTo>
                          <a:pt x="308" y="516"/>
                        </a:lnTo>
                        <a:lnTo>
                          <a:pt x="289" y="512"/>
                        </a:lnTo>
                        <a:lnTo>
                          <a:pt x="263" y="469"/>
                        </a:lnTo>
                        <a:lnTo>
                          <a:pt x="248" y="454"/>
                        </a:lnTo>
                        <a:lnTo>
                          <a:pt x="271" y="441"/>
                        </a:lnTo>
                        <a:lnTo>
                          <a:pt x="244" y="419"/>
                        </a:lnTo>
                        <a:lnTo>
                          <a:pt x="233" y="407"/>
                        </a:lnTo>
                        <a:lnTo>
                          <a:pt x="240" y="399"/>
                        </a:lnTo>
                        <a:lnTo>
                          <a:pt x="218" y="375"/>
                        </a:lnTo>
                        <a:lnTo>
                          <a:pt x="210" y="345"/>
                        </a:lnTo>
                        <a:lnTo>
                          <a:pt x="204" y="329"/>
                        </a:lnTo>
                        <a:lnTo>
                          <a:pt x="196" y="298"/>
                        </a:lnTo>
                        <a:lnTo>
                          <a:pt x="188" y="274"/>
                        </a:lnTo>
                        <a:lnTo>
                          <a:pt x="165" y="266"/>
                        </a:lnTo>
                        <a:lnTo>
                          <a:pt x="127" y="266"/>
                        </a:lnTo>
                        <a:lnTo>
                          <a:pt x="115" y="270"/>
                        </a:lnTo>
                        <a:lnTo>
                          <a:pt x="87" y="274"/>
                        </a:lnTo>
                        <a:lnTo>
                          <a:pt x="93" y="258"/>
                        </a:lnTo>
                        <a:lnTo>
                          <a:pt x="93" y="232"/>
                        </a:lnTo>
                        <a:lnTo>
                          <a:pt x="59" y="212"/>
                        </a:lnTo>
                        <a:lnTo>
                          <a:pt x="38" y="200"/>
                        </a:lnTo>
                        <a:lnTo>
                          <a:pt x="0" y="181"/>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grpSp>
            <p:sp>
              <p:nvSpPr>
                <p:cNvPr id="79" name="Freeform 52"/>
                <p:cNvSpPr>
                  <a:spLocks noChangeAspect="1"/>
                </p:cNvSpPr>
                <p:nvPr/>
              </p:nvSpPr>
              <p:spPr bwMode="auto">
                <a:xfrm>
                  <a:off x="6108700" y="2281238"/>
                  <a:ext cx="350838" cy="671512"/>
                </a:xfrm>
                <a:custGeom>
                  <a:avLst/>
                  <a:gdLst/>
                  <a:ahLst/>
                  <a:cxnLst>
                    <a:cxn ang="0">
                      <a:pos x="54" y="0"/>
                    </a:cxn>
                    <a:cxn ang="0">
                      <a:pos x="45" y="67"/>
                    </a:cxn>
                    <a:cxn ang="0">
                      <a:pos x="39" y="111"/>
                    </a:cxn>
                    <a:cxn ang="0">
                      <a:pos x="34" y="132"/>
                    </a:cxn>
                    <a:cxn ang="0">
                      <a:pos x="45" y="149"/>
                    </a:cxn>
                    <a:cxn ang="0">
                      <a:pos x="54" y="182"/>
                    </a:cxn>
                    <a:cxn ang="0">
                      <a:pos x="51" y="204"/>
                    </a:cxn>
                    <a:cxn ang="0">
                      <a:pos x="43" y="228"/>
                    </a:cxn>
                    <a:cxn ang="0">
                      <a:pos x="14" y="266"/>
                    </a:cxn>
                    <a:cxn ang="0">
                      <a:pos x="0" y="290"/>
                    </a:cxn>
                    <a:cxn ang="0">
                      <a:pos x="12" y="328"/>
                    </a:cxn>
                    <a:cxn ang="0">
                      <a:pos x="34" y="328"/>
                    </a:cxn>
                    <a:cxn ang="0">
                      <a:pos x="43" y="342"/>
                    </a:cxn>
                    <a:cxn ang="0">
                      <a:pos x="45" y="369"/>
                    </a:cxn>
                    <a:cxn ang="0">
                      <a:pos x="45" y="386"/>
                    </a:cxn>
                    <a:cxn ang="0">
                      <a:pos x="59" y="395"/>
                    </a:cxn>
                    <a:cxn ang="0">
                      <a:pos x="74" y="395"/>
                    </a:cxn>
                    <a:cxn ang="0">
                      <a:pos x="93" y="397"/>
                    </a:cxn>
                    <a:cxn ang="0">
                      <a:pos x="111" y="404"/>
                    </a:cxn>
                    <a:cxn ang="0">
                      <a:pos x="99" y="401"/>
                    </a:cxn>
                    <a:cxn ang="0">
                      <a:pos x="66" y="401"/>
                    </a:cxn>
                    <a:cxn ang="0">
                      <a:pos x="49" y="401"/>
                    </a:cxn>
                    <a:cxn ang="0">
                      <a:pos x="39" y="409"/>
                    </a:cxn>
                    <a:cxn ang="0">
                      <a:pos x="45" y="428"/>
                    </a:cxn>
                    <a:cxn ang="0">
                      <a:pos x="59" y="436"/>
                    </a:cxn>
                    <a:cxn ang="0">
                      <a:pos x="66" y="459"/>
                    </a:cxn>
                    <a:cxn ang="0">
                      <a:pos x="54" y="491"/>
                    </a:cxn>
                    <a:cxn ang="0">
                      <a:pos x="51" y="512"/>
                    </a:cxn>
                    <a:cxn ang="0">
                      <a:pos x="57" y="533"/>
                    </a:cxn>
                    <a:cxn ang="0">
                      <a:pos x="82" y="555"/>
                    </a:cxn>
                    <a:cxn ang="0">
                      <a:pos x="113" y="562"/>
                    </a:cxn>
                    <a:cxn ang="0">
                      <a:pos x="136" y="562"/>
                    </a:cxn>
                    <a:cxn ang="0">
                      <a:pos x="158" y="562"/>
                    </a:cxn>
                    <a:cxn ang="0">
                      <a:pos x="189" y="562"/>
                    </a:cxn>
                    <a:cxn ang="0">
                      <a:pos x="209" y="565"/>
                    </a:cxn>
                    <a:cxn ang="0">
                      <a:pos x="216" y="555"/>
                    </a:cxn>
                    <a:cxn ang="0">
                      <a:pos x="229" y="541"/>
                    </a:cxn>
                    <a:cxn ang="0">
                      <a:pos x="274" y="507"/>
                    </a:cxn>
                    <a:cxn ang="0">
                      <a:pos x="292" y="483"/>
                    </a:cxn>
                    <a:cxn ang="0">
                      <a:pos x="295" y="462"/>
                    </a:cxn>
                  </a:cxnLst>
                  <a:rect l="0" t="0" r="r" b="b"/>
                  <a:pathLst>
                    <a:path w="295" h="565">
                      <a:moveTo>
                        <a:pt x="54" y="0"/>
                      </a:moveTo>
                      <a:lnTo>
                        <a:pt x="45" y="67"/>
                      </a:lnTo>
                      <a:lnTo>
                        <a:pt x="39" y="111"/>
                      </a:lnTo>
                      <a:lnTo>
                        <a:pt x="34" y="132"/>
                      </a:lnTo>
                      <a:lnTo>
                        <a:pt x="45" y="149"/>
                      </a:lnTo>
                      <a:lnTo>
                        <a:pt x="54" y="182"/>
                      </a:lnTo>
                      <a:lnTo>
                        <a:pt x="51" y="204"/>
                      </a:lnTo>
                      <a:lnTo>
                        <a:pt x="43" y="228"/>
                      </a:lnTo>
                      <a:lnTo>
                        <a:pt x="14" y="266"/>
                      </a:lnTo>
                      <a:lnTo>
                        <a:pt x="0" y="290"/>
                      </a:lnTo>
                      <a:lnTo>
                        <a:pt x="12" y="328"/>
                      </a:lnTo>
                      <a:lnTo>
                        <a:pt x="34" y="328"/>
                      </a:lnTo>
                      <a:lnTo>
                        <a:pt x="43" y="342"/>
                      </a:lnTo>
                      <a:lnTo>
                        <a:pt x="45" y="369"/>
                      </a:lnTo>
                      <a:lnTo>
                        <a:pt x="45" y="386"/>
                      </a:lnTo>
                      <a:lnTo>
                        <a:pt x="59" y="395"/>
                      </a:lnTo>
                      <a:lnTo>
                        <a:pt x="74" y="395"/>
                      </a:lnTo>
                      <a:lnTo>
                        <a:pt x="93" y="397"/>
                      </a:lnTo>
                      <a:lnTo>
                        <a:pt x="111" y="404"/>
                      </a:lnTo>
                      <a:lnTo>
                        <a:pt x="99" y="401"/>
                      </a:lnTo>
                      <a:lnTo>
                        <a:pt x="66" y="401"/>
                      </a:lnTo>
                      <a:lnTo>
                        <a:pt x="49" y="401"/>
                      </a:lnTo>
                      <a:lnTo>
                        <a:pt x="39" y="409"/>
                      </a:lnTo>
                      <a:lnTo>
                        <a:pt x="45" y="428"/>
                      </a:lnTo>
                      <a:lnTo>
                        <a:pt x="59" y="436"/>
                      </a:lnTo>
                      <a:lnTo>
                        <a:pt x="66" y="459"/>
                      </a:lnTo>
                      <a:lnTo>
                        <a:pt x="54" y="491"/>
                      </a:lnTo>
                      <a:lnTo>
                        <a:pt x="51" y="512"/>
                      </a:lnTo>
                      <a:lnTo>
                        <a:pt x="57" y="533"/>
                      </a:lnTo>
                      <a:lnTo>
                        <a:pt x="82" y="555"/>
                      </a:lnTo>
                      <a:lnTo>
                        <a:pt x="113" y="562"/>
                      </a:lnTo>
                      <a:lnTo>
                        <a:pt x="136" y="562"/>
                      </a:lnTo>
                      <a:lnTo>
                        <a:pt x="158" y="562"/>
                      </a:lnTo>
                      <a:lnTo>
                        <a:pt x="189" y="562"/>
                      </a:lnTo>
                      <a:lnTo>
                        <a:pt x="209" y="565"/>
                      </a:lnTo>
                      <a:lnTo>
                        <a:pt x="216" y="555"/>
                      </a:lnTo>
                      <a:lnTo>
                        <a:pt x="229" y="541"/>
                      </a:lnTo>
                      <a:lnTo>
                        <a:pt x="274" y="507"/>
                      </a:lnTo>
                      <a:lnTo>
                        <a:pt x="292" y="483"/>
                      </a:lnTo>
                      <a:lnTo>
                        <a:pt x="295" y="462"/>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80" name="Freeform 53"/>
                <p:cNvSpPr>
                  <a:spLocks noChangeAspect="1"/>
                </p:cNvSpPr>
                <p:nvPr/>
              </p:nvSpPr>
              <p:spPr bwMode="auto">
                <a:xfrm>
                  <a:off x="6172200" y="2349500"/>
                  <a:ext cx="80963" cy="23813"/>
                </a:xfrm>
                <a:custGeom>
                  <a:avLst/>
                  <a:gdLst/>
                  <a:ahLst/>
                  <a:cxnLst>
                    <a:cxn ang="0">
                      <a:pos x="0" y="0"/>
                    </a:cxn>
                    <a:cxn ang="0">
                      <a:pos x="22" y="4"/>
                    </a:cxn>
                    <a:cxn ang="0">
                      <a:pos x="62" y="14"/>
                    </a:cxn>
                    <a:cxn ang="0">
                      <a:pos x="67" y="21"/>
                    </a:cxn>
                  </a:cxnLst>
                  <a:rect l="0" t="0" r="r" b="b"/>
                  <a:pathLst>
                    <a:path w="67" h="21">
                      <a:moveTo>
                        <a:pt x="0" y="0"/>
                      </a:moveTo>
                      <a:lnTo>
                        <a:pt x="22" y="4"/>
                      </a:lnTo>
                      <a:lnTo>
                        <a:pt x="62" y="14"/>
                      </a:lnTo>
                      <a:lnTo>
                        <a:pt x="67" y="21"/>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81" name="Freeform 54"/>
                <p:cNvSpPr>
                  <a:spLocks noChangeAspect="1"/>
                </p:cNvSpPr>
                <p:nvPr/>
              </p:nvSpPr>
              <p:spPr bwMode="auto">
                <a:xfrm>
                  <a:off x="6161088" y="2378075"/>
                  <a:ext cx="125412" cy="23813"/>
                </a:xfrm>
                <a:custGeom>
                  <a:avLst/>
                  <a:gdLst/>
                  <a:ahLst/>
                  <a:cxnLst>
                    <a:cxn ang="0">
                      <a:pos x="0" y="0"/>
                    </a:cxn>
                    <a:cxn ang="0">
                      <a:pos x="37" y="9"/>
                    </a:cxn>
                    <a:cxn ang="0">
                      <a:pos x="60" y="2"/>
                    </a:cxn>
                    <a:cxn ang="0">
                      <a:pos x="87" y="13"/>
                    </a:cxn>
                    <a:cxn ang="0">
                      <a:pos x="105" y="21"/>
                    </a:cxn>
                  </a:cxnLst>
                  <a:rect l="0" t="0" r="r" b="b"/>
                  <a:pathLst>
                    <a:path w="105" h="21">
                      <a:moveTo>
                        <a:pt x="0" y="0"/>
                      </a:moveTo>
                      <a:lnTo>
                        <a:pt x="37" y="9"/>
                      </a:lnTo>
                      <a:lnTo>
                        <a:pt x="60" y="2"/>
                      </a:lnTo>
                      <a:lnTo>
                        <a:pt x="87" y="13"/>
                      </a:lnTo>
                      <a:lnTo>
                        <a:pt x="105" y="21"/>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grpSp>
              <p:nvGrpSpPr>
                <p:cNvPr id="22" name="Group 55"/>
                <p:cNvGrpSpPr>
                  <a:grpSpLocks noChangeAspect="1"/>
                </p:cNvGrpSpPr>
                <p:nvPr/>
              </p:nvGrpSpPr>
              <p:grpSpPr bwMode="auto">
                <a:xfrm>
                  <a:off x="6175375" y="2438400"/>
                  <a:ext cx="120650" cy="68263"/>
                  <a:chOff x="3477" y="1490"/>
                  <a:chExt cx="51" cy="29"/>
                </a:xfrm>
              </p:grpSpPr>
              <p:sp>
                <p:nvSpPr>
                  <p:cNvPr id="113" name="Freeform 56"/>
                  <p:cNvSpPr>
                    <a:spLocks noChangeAspect="1"/>
                  </p:cNvSpPr>
                  <p:nvPr/>
                </p:nvSpPr>
                <p:spPr bwMode="auto">
                  <a:xfrm>
                    <a:off x="3477" y="1490"/>
                    <a:ext cx="51" cy="29"/>
                  </a:xfrm>
                  <a:custGeom>
                    <a:avLst/>
                    <a:gdLst/>
                    <a:ahLst/>
                    <a:cxnLst>
                      <a:cxn ang="0">
                        <a:pos x="0" y="0"/>
                      </a:cxn>
                      <a:cxn ang="0">
                        <a:pos x="44" y="7"/>
                      </a:cxn>
                      <a:cxn ang="0">
                        <a:pos x="79" y="22"/>
                      </a:cxn>
                      <a:cxn ang="0">
                        <a:pos x="97" y="43"/>
                      </a:cxn>
                      <a:cxn ang="0">
                        <a:pos x="101" y="58"/>
                      </a:cxn>
                      <a:cxn ang="0">
                        <a:pos x="88" y="55"/>
                      </a:cxn>
                      <a:cxn ang="0">
                        <a:pos x="71" y="34"/>
                      </a:cxn>
                      <a:cxn ang="0">
                        <a:pos x="51" y="33"/>
                      </a:cxn>
                      <a:cxn ang="0">
                        <a:pos x="2" y="33"/>
                      </a:cxn>
                      <a:cxn ang="0">
                        <a:pos x="0" y="0"/>
                      </a:cxn>
                    </a:cxnLst>
                    <a:rect l="0" t="0" r="r" b="b"/>
                    <a:pathLst>
                      <a:path w="101" h="58">
                        <a:moveTo>
                          <a:pt x="0" y="0"/>
                        </a:moveTo>
                        <a:lnTo>
                          <a:pt x="44" y="7"/>
                        </a:lnTo>
                        <a:lnTo>
                          <a:pt x="79" y="22"/>
                        </a:lnTo>
                        <a:lnTo>
                          <a:pt x="97" y="43"/>
                        </a:lnTo>
                        <a:lnTo>
                          <a:pt x="101" y="58"/>
                        </a:lnTo>
                        <a:lnTo>
                          <a:pt x="88" y="55"/>
                        </a:lnTo>
                        <a:lnTo>
                          <a:pt x="71" y="34"/>
                        </a:lnTo>
                        <a:lnTo>
                          <a:pt x="51" y="33"/>
                        </a:lnTo>
                        <a:lnTo>
                          <a:pt x="2" y="33"/>
                        </a:lnTo>
                        <a:lnTo>
                          <a:pt x="0" y="0"/>
                        </a:lnTo>
                        <a:close/>
                      </a:path>
                    </a:pathLst>
                  </a:custGeom>
                  <a:solidFill>
                    <a:srgbClr val="000000"/>
                  </a:solidFill>
                  <a:ln w="9525">
                    <a:noFill/>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114" name="Freeform 57"/>
                  <p:cNvSpPr>
                    <a:spLocks noChangeAspect="1"/>
                  </p:cNvSpPr>
                  <p:nvPr/>
                </p:nvSpPr>
                <p:spPr bwMode="auto">
                  <a:xfrm>
                    <a:off x="3477" y="1490"/>
                    <a:ext cx="51" cy="29"/>
                  </a:xfrm>
                  <a:custGeom>
                    <a:avLst/>
                    <a:gdLst/>
                    <a:ahLst/>
                    <a:cxnLst>
                      <a:cxn ang="0">
                        <a:pos x="0" y="0"/>
                      </a:cxn>
                      <a:cxn ang="0">
                        <a:pos x="44" y="7"/>
                      </a:cxn>
                      <a:cxn ang="0">
                        <a:pos x="79" y="22"/>
                      </a:cxn>
                      <a:cxn ang="0">
                        <a:pos x="97" y="43"/>
                      </a:cxn>
                      <a:cxn ang="0">
                        <a:pos x="101" y="58"/>
                      </a:cxn>
                      <a:cxn ang="0">
                        <a:pos x="88" y="55"/>
                      </a:cxn>
                      <a:cxn ang="0">
                        <a:pos x="71" y="34"/>
                      </a:cxn>
                      <a:cxn ang="0">
                        <a:pos x="51" y="33"/>
                      </a:cxn>
                      <a:cxn ang="0">
                        <a:pos x="2" y="33"/>
                      </a:cxn>
                      <a:cxn ang="0">
                        <a:pos x="0" y="0"/>
                      </a:cxn>
                    </a:cxnLst>
                    <a:rect l="0" t="0" r="r" b="b"/>
                    <a:pathLst>
                      <a:path w="101" h="58">
                        <a:moveTo>
                          <a:pt x="0" y="0"/>
                        </a:moveTo>
                        <a:lnTo>
                          <a:pt x="44" y="7"/>
                        </a:lnTo>
                        <a:lnTo>
                          <a:pt x="79" y="22"/>
                        </a:lnTo>
                        <a:lnTo>
                          <a:pt x="97" y="43"/>
                        </a:lnTo>
                        <a:lnTo>
                          <a:pt x="101" y="58"/>
                        </a:lnTo>
                        <a:lnTo>
                          <a:pt x="88" y="55"/>
                        </a:lnTo>
                        <a:lnTo>
                          <a:pt x="71" y="34"/>
                        </a:lnTo>
                        <a:lnTo>
                          <a:pt x="51" y="33"/>
                        </a:lnTo>
                        <a:lnTo>
                          <a:pt x="2" y="33"/>
                        </a:lnTo>
                        <a:lnTo>
                          <a:pt x="0" y="0"/>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grpSp>
            <p:sp>
              <p:nvSpPr>
                <p:cNvPr id="83" name="Freeform 58"/>
                <p:cNvSpPr>
                  <a:spLocks noChangeAspect="1"/>
                </p:cNvSpPr>
                <p:nvPr/>
              </p:nvSpPr>
              <p:spPr bwMode="auto">
                <a:xfrm>
                  <a:off x="6223000" y="2609850"/>
                  <a:ext cx="53975" cy="193675"/>
                </a:xfrm>
                <a:custGeom>
                  <a:avLst/>
                  <a:gdLst/>
                  <a:ahLst/>
                  <a:cxnLst>
                    <a:cxn ang="0">
                      <a:pos x="3" y="0"/>
                    </a:cxn>
                    <a:cxn ang="0">
                      <a:pos x="1" y="18"/>
                    </a:cxn>
                    <a:cxn ang="0">
                      <a:pos x="0" y="46"/>
                    </a:cxn>
                    <a:cxn ang="0">
                      <a:pos x="9" y="79"/>
                    </a:cxn>
                    <a:cxn ang="0">
                      <a:pos x="22" y="99"/>
                    </a:cxn>
                    <a:cxn ang="0">
                      <a:pos x="33" y="115"/>
                    </a:cxn>
                    <a:cxn ang="0">
                      <a:pos x="43" y="137"/>
                    </a:cxn>
                    <a:cxn ang="0">
                      <a:pos x="46" y="163"/>
                    </a:cxn>
                  </a:cxnLst>
                  <a:rect l="0" t="0" r="r" b="b"/>
                  <a:pathLst>
                    <a:path w="46" h="163">
                      <a:moveTo>
                        <a:pt x="3" y="0"/>
                      </a:moveTo>
                      <a:lnTo>
                        <a:pt x="1" y="18"/>
                      </a:lnTo>
                      <a:lnTo>
                        <a:pt x="0" y="46"/>
                      </a:lnTo>
                      <a:lnTo>
                        <a:pt x="9" y="79"/>
                      </a:lnTo>
                      <a:lnTo>
                        <a:pt x="22" y="99"/>
                      </a:lnTo>
                      <a:lnTo>
                        <a:pt x="33" y="115"/>
                      </a:lnTo>
                      <a:lnTo>
                        <a:pt x="43" y="137"/>
                      </a:lnTo>
                      <a:lnTo>
                        <a:pt x="46" y="163"/>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grpSp>
              <p:nvGrpSpPr>
                <p:cNvPr id="25" name="Group 59"/>
                <p:cNvGrpSpPr>
                  <a:grpSpLocks noChangeAspect="1"/>
                </p:cNvGrpSpPr>
                <p:nvPr/>
              </p:nvGrpSpPr>
              <p:grpSpPr bwMode="auto">
                <a:xfrm>
                  <a:off x="6205538" y="2509838"/>
                  <a:ext cx="55562" cy="49212"/>
                  <a:chOff x="3490" y="1520"/>
                  <a:chExt cx="23" cy="21"/>
                </a:xfrm>
              </p:grpSpPr>
              <p:sp>
                <p:nvSpPr>
                  <p:cNvPr id="111" name="Freeform 60"/>
                  <p:cNvSpPr>
                    <a:spLocks noChangeAspect="1"/>
                  </p:cNvSpPr>
                  <p:nvPr/>
                </p:nvSpPr>
                <p:spPr bwMode="auto">
                  <a:xfrm>
                    <a:off x="3490" y="1520"/>
                    <a:ext cx="23" cy="21"/>
                  </a:xfrm>
                  <a:custGeom>
                    <a:avLst/>
                    <a:gdLst/>
                    <a:ahLst/>
                    <a:cxnLst>
                      <a:cxn ang="0">
                        <a:pos x="0" y="0"/>
                      </a:cxn>
                      <a:cxn ang="0">
                        <a:pos x="26" y="12"/>
                      </a:cxn>
                      <a:cxn ang="0">
                        <a:pos x="47" y="21"/>
                      </a:cxn>
                      <a:cxn ang="0">
                        <a:pos x="14" y="42"/>
                      </a:cxn>
                      <a:cxn ang="0">
                        <a:pos x="14" y="24"/>
                      </a:cxn>
                      <a:cxn ang="0">
                        <a:pos x="0" y="0"/>
                      </a:cxn>
                    </a:cxnLst>
                    <a:rect l="0" t="0" r="r" b="b"/>
                    <a:pathLst>
                      <a:path w="47" h="42">
                        <a:moveTo>
                          <a:pt x="0" y="0"/>
                        </a:moveTo>
                        <a:lnTo>
                          <a:pt x="26" y="12"/>
                        </a:lnTo>
                        <a:lnTo>
                          <a:pt x="47" y="21"/>
                        </a:lnTo>
                        <a:lnTo>
                          <a:pt x="14" y="42"/>
                        </a:lnTo>
                        <a:lnTo>
                          <a:pt x="14" y="24"/>
                        </a:lnTo>
                        <a:lnTo>
                          <a:pt x="0" y="0"/>
                        </a:lnTo>
                        <a:close/>
                      </a:path>
                    </a:pathLst>
                  </a:custGeom>
                  <a:solidFill>
                    <a:srgbClr val="000000"/>
                  </a:solidFill>
                  <a:ln w="9525">
                    <a:noFill/>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112" name="Freeform 61"/>
                  <p:cNvSpPr>
                    <a:spLocks noChangeAspect="1"/>
                  </p:cNvSpPr>
                  <p:nvPr/>
                </p:nvSpPr>
                <p:spPr bwMode="auto">
                  <a:xfrm>
                    <a:off x="3490" y="1520"/>
                    <a:ext cx="23" cy="21"/>
                  </a:xfrm>
                  <a:custGeom>
                    <a:avLst/>
                    <a:gdLst/>
                    <a:ahLst/>
                    <a:cxnLst>
                      <a:cxn ang="0">
                        <a:pos x="0" y="0"/>
                      </a:cxn>
                      <a:cxn ang="0">
                        <a:pos x="26" y="12"/>
                      </a:cxn>
                      <a:cxn ang="0">
                        <a:pos x="47" y="21"/>
                      </a:cxn>
                      <a:cxn ang="0">
                        <a:pos x="14" y="42"/>
                      </a:cxn>
                      <a:cxn ang="0">
                        <a:pos x="14" y="24"/>
                      </a:cxn>
                      <a:cxn ang="0">
                        <a:pos x="0" y="0"/>
                      </a:cxn>
                    </a:cxnLst>
                    <a:rect l="0" t="0" r="r" b="b"/>
                    <a:pathLst>
                      <a:path w="47" h="42">
                        <a:moveTo>
                          <a:pt x="0" y="0"/>
                        </a:moveTo>
                        <a:lnTo>
                          <a:pt x="26" y="12"/>
                        </a:lnTo>
                        <a:lnTo>
                          <a:pt x="47" y="21"/>
                        </a:lnTo>
                        <a:lnTo>
                          <a:pt x="14" y="42"/>
                        </a:lnTo>
                        <a:lnTo>
                          <a:pt x="14" y="24"/>
                        </a:lnTo>
                        <a:lnTo>
                          <a:pt x="0" y="0"/>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grpSp>
            <p:sp>
              <p:nvSpPr>
                <p:cNvPr id="85" name="Freeform 62"/>
                <p:cNvSpPr>
                  <a:spLocks noChangeAspect="1"/>
                </p:cNvSpPr>
                <p:nvPr/>
              </p:nvSpPr>
              <p:spPr bwMode="auto">
                <a:xfrm>
                  <a:off x="6523038" y="2543175"/>
                  <a:ext cx="142875" cy="227013"/>
                </a:xfrm>
                <a:custGeom>
                  <a:avLst/>
                  <a:gdLst/>
                  <a:ahLst/>
                  <a:cxnLst>
                    <a:cxn ang="0">
                      <a:pos x="27" y="43"/>
                    </a:cxn>
                    <a:cxn ang="0">
                      <a:pos x="49" y="5"/>
                    </a:cxn>
                    <a:cxn ang="0">
                      <a:pos x="63" y="0"/>
                    </a:cxn>
                    <a:cxn ang="0">
                      <a:pos x="83" y="0"/>
                    </a:cxn>
                    <a:cxn ang="0">
                      <a:pos x="106" y="5"/>
                    </a:cxn>
                    <a:cxn ang="0">
                      <a:pos x="117" y="25"/>
                    </a:cxn>
                    <a:cxn ang="0">
                      <a:pos x="117" y="43"/>
                    </a:cxn>
                    <a:cxn ang="0">
                      <a:pos x="120" y="60"/>
                    </a:cxn>
                    <a:cxn ang="0">
                      <a:pos x="117" y="91"/>
                    </a:cxn>
                    <a:cxn ang="0">
                      <a:pos x="111" y="108"/>
                    </a:cxn>
                    <a:cxn ang="0">
                      <a:pos x="99" y="131"/>
                    </a:cxn>
                    <a:cxn ang="0">
                      <a:pos x="83" y="151"/>
                    </a:cxn>
                    <a:cxn ang="0">
                      <a:pos x="56" y="172"/>
                    </a:cxn>
                    <a:cxn ang="0">
                      <a:pos x="46" y="184"/>
                    </a:cxn>
                    <a:cxn ang="0">
                      <a:pos x="27" y="189"/>
                    </a:cxn>
                    <a:cxn ang="0">
                      <a:pos x="7" y="172"/>
                    </a:cxn>
                    <a:cxn ang="0">
                      <a:pos x="0" y="139"/>
                    </a:cxn>
                  </a:cxnLst>
                  <a:rect l="0" t="0" r="r" b="b"/>
                  <a:pathLst>
                    <a:path w="120" h="189">
                      <a:moveTo>
                        <a:pt x="27" y="43"/>
                      </a:moveTo>
                      <a:lnTo>
                        <a:pt x="49" y="5"/>
                      </a:lnTo>
                      <a:lnTo>
                        <a:pt x="63" y="0"/>
                      </a:lnTo>
                      <a:lnTo>
                        <a:pt x="83" y="0"/>
                      </a:lnTo>
                      <a:lnTo>
                        <a:pt x="106" y="5"/>
                      </a:lnTo>
                      <a:lnTo>
                        <a:pt x="117" y="25"/>
                      </a:lnTo>
                      <a:lnTo>
                        <a:pt x="117" y="43"/>
                      </a:lnTo>
                      <a:lnTo>
                        <a:pt x="120" y="60"/>
                      </a:lnTo>
                      <a:lnTo>
                        <a:pt x="117" y="91"/>
                      </a:lnTo>
                      <a:lnTo>
                        <a:pt x="111" y="108"/>
                      </a:lnTo>
                      <a:lnTo>
                        <a:pt x="99" y="131"/>
                      </a:lnTo>
                      <a:lnTo>
                        <a:pt x="83" y="151"/>
                      </a:lnTo>
                      <a:lnTo>
                        <a:pt x="56" y="172"/>
                      </a:lnTo>
                      <a:lnTo>
                        <a:pt x="46" y="184"/>
                      </a:lnTo>
                      <a:lnTo>
                        <a:pt x="27" y="189"/>
                      </a:lnTo>
                      <a:lnTo>
                        <a:pt x="7" y="172"/>
                      </a:lnTo>
                      <a:lnTo>
                        <a:pt x="0" y="139"/>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86" name="Freeform 63"/>
                <p:cNvSpPr>
                  <a:spLocks noChangeAspect="1"/>
                </p:cNvSpPr>
                <p:nvPr/>
              </p:nvSpPr>
              <p:spPr bwMode="auto">
                <a:xfrm>
                  <a:off x="6546850" y="2597150"/>
                  <a:ext cx="46038" cy="79375"/>
                </a:xfrm>
                <a:custGeom>
                  <a:avLst/>
                  <a:gdLst/>
                  <a:ahLst/>
                  <a:cxnLst>
                    <a:cxn ang="0">
                      <a:pos x="9" y="14"/>
                    </a:cxn>
                    <a:cxn ang="0">
                      <a:pos x="12" y="38"/>
                    </a:cxn>
                    <a:cxn ang="0">
                      <a:pos x="0" y="55"/>
                    </a:cxn>
                    <a:cxn ang="0">
                      <a:pos x="3" y="67"/>
                    </a:cxn>
                    <a:cxn ang="0">
                      <a:pos x="17" y="64"/>
                    </a:cxn>
                    <a:cxn ang="0">
                      <a:pos x="29" y="50"/>
                    </a:cxn>
                    <a:cxn ang="0">
                      <a:pos x="37" y="35"/>
                    </a:cxn>
                    <a:cxn ang="0">
                      <a:pos x="40" y="21"/>
                    </a:cxn>
                    <a:cxn ang="0">
                      <a:pos x="32" y="12"/>
                    </a:cxn>
                    <a:cxn ang="0">
                      <a:pos x="24" y="0"/>
                    </a:cxn>
                  </a:cxnLst>
                  <a:rect l="0" t="0" r="r" b="b"/>
                  <a:pathLst>
                    <a:path w="40" h="67">
                      <a:moveTo>
                        <a:pt x="9" y="14"/>
                      </a:moveTo>
                      <a:lnTo>
                        <a:pt x="12" y="38"/>
                      </a:lnTo>
                      <a:lnTo>
                        <a:pt x="0" y="55"/>
                      </a:lnTo>
                      <a:lnTo>
                        <a:pt x="3" y="67"/>
                      </a:lnTo>
                      <a:lnTo>
                        <a:pt x="17" y="64"/>
                      </a:lnTo>
                      <a:lnTo>
                        <a:pt x="29" y="50"/>
                      </a:lnTo>
                      <a:lnTo>
                        <a:pt x="37" y="35"/>
                      </a:lnTo>
                      <a:lnTo>
                        <a:pt x="40" y="21"/>
                      </a:lnTo>
                      <a:lnTo>
                        <a:pt x="32" y="12"/>
                      </a:lnTo>
                      <a:lnTo>
                        <a:pt x="24" y="0"/>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87" name="Freeform 64"/>
                <p:cNvSpPr>
                  <a:spLocks noChangeAspect="1"/>
                </p:cNvSpPr>
                <p:nvPr/>
              </p:nvSpPr>
              <p:spPr bwMode="auto">
                <a:xfrm>
                  <a:off x="6589713" y="2566988"/>
                  <a:ext cx="41275" cy="133350"/>
                </a:xfrm>
                <a:custGeom>
                  <a:avLst/>
                  <a:gdLst/>
                  <a:ahLst/>
                  <a:cxnLst>
                    <a:cxn ang="0">
                      <a:pos x="0" y="0"/>
                    </a:cxn>
                    <a:cxn ang="0">
                      <a:pos x="26" y="5"/>
                    </a:cxn>
                    <a:cxn ang="0">
                      <a:pos x="29" y="17"/>
                    </a:cxn>
                    <a:cxn ang="0">
                      <a:pos x="34" y="35"/>
                    </a:cxn>
                    <a:cxn ang="0">
                      <a:pos x="34" y="52"/>
                    </a:cxn>
                    <a:cxn ang="0">
                      <a:pos x="31" y="76"/>
                    </a:cxn>
                    <a:cxn ang="0">
                      <a:pos x="17" y="93"/>
                    </a:cxn>
                    <a:cxn ang="0">
                      <a:pos x="3" y="111"/>
                    </a:cxn>
                  </a:cxnLst>
                  <a:rect l="0" t="0" r="r" b="b"/>
                  <a:pathLst>
                    <a:path w="34" h="111">
                      <a:moveTo>
                        <a:pt x="0" y="0"/>
                      </a:moveTo>
                      <a:lnTo>
                        <a:pt x="26" y="5"/>
                      </a:lnTo>
                      <a:lnTo>
                        <a:pt x="29" y="17"/>
                      </a:lnTo>
                      <a:lnTo>
                        <a:pt x="34" y="35"/>
                      </a:lnTo>
                      <a:lnTo>
                        <a:pt x="34" y="52"/>
                      </a:lnTo>
                      <a:lnTo>
                        <a:pt x="31" y="76"/>
                      </a:lnTo>
                      <a:lnTo>
                        <a:pt x="17" y="93"/>
                      </a:lnTo>
                      <a:lnTo>
                        <a:pt x="3" y="111"/>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88" name="Freeform 65"/>
                <p:cNvSpPr>
                  <a:spLocks noChangeAspect="1"/>
                </p:cNvSpPr>
                <p:nvPr/>
              </p:nvSpPr>
              <p:spPr bwMode="auto">
                <a:xfrm>
                  <a:off x="6313488" y="2822575"/>
                  <a:ext cx="603250" cy="496888"/>
                </a:xfrm>
                <a:custGeom>
                  <a:avLst/>
                  <a:gdLst/>
                  <a:ahLst/>
                  <a:cxnLst>
                    <a:cxn ang="0">
                      <a:pos x="62" y="94"/>
                    </a:cxn>
                    <a:cxn ang="0">
                      <a:pos x="71" y="137"/>
                    </a:cxn>
                    <a:cxn ang="0">
                      <a:pos x="82" y="151"/>
                    </a:cxn>
                    <a:cxn ang="0">
                      <a:pos x="96" y="166"/>
                    </a:cxn>
                    <a:cxn ang="0">
                      <a:pos x="116" y="184"/>
                    </a:cxn>
                    <a:cxn ang="0">
                      <a:pos x="148" y="204"/>
                    </a:cxn>
                    <a:cxn ang="0">
                      <a:pos x="167" y="228"/>
                    </a:cxn>
                    <a:cxn ang="0">
                      <a:pos x="187" y="240"/>
                    </a:cxn>
                    <a:cxn ang="0">
                      <a:pos x="192" y="245"/>
                    </a:cxn>
                    <a:cxn ang="0">
                      <a:pos x="216" y="230"/>
                    </a:cxn>
                    <a:cxn ang="0">
                      <a:pos x="269" y="201"/>
                    </a:cxn>
                    <a:cxn ang="0">
                      <a:pos x="316" y="166"/>
                    </a:cxn>
                    <a:cxn ang="0">
                      <a:pos x="331" y="149"/>
                    </a:cxn>
                    <a:cxn ang="0">
                      <a:pos x="371" y="108"/>
                    </a:cxn>
                    <a:cxn ang="0">
                      <a:pos x="407" y="69"/>
                    </a:cxn>
                    <a:cxn ang="0">
                      <a:pos x="427" y="20"/>
                    </a:cxn>
                    <a:cxn ang="0">
                      <a:pos x="431" y="5"/>
                    </a:cxn>
                    <a:cxn ang="0">
                      <a:pos x="437" y="0"/>
                    </a:cxn>
                    <a:cxn ang="0">
                      <a:pos x="458" y="20"/>
                    </a:cxn>
                    <a:cxn ang="0">
                      <a:pos x="481" y="61"/>
                    </a:cxn>
                    <a:cxn ang="0">
                      <a:pos x="487" y="90"/>
                    </a:cxn>
                    <a:cxn ang="0">
                      <a:pos x="507" y="113"/>
                    </a:cxn>
                    <a:cxn ang="0">
                      <a:pos x="507" y="132"/>
                    </a:cxn>
                    <a:cxn ang="0">
                      <a:pos x="507" y="141"/>
                    </a:cxn>
                    <a:cxn ang="0">
                      <a:pos x="502" y="157"/>
                    </a:cxn>
                    <a:cxn ang="0">
                      <a:pos x="487" y="184"/>
                    </a:cxn>
                    <a:cxn ang="0">
                      <a:pos x="453" y="249"/>
                    </a:cxn>
                    <a:cxn ang="0">
                      <a:pos x="411" y="301"/>
                    </a:cxn>
                    <a:cxn ang="0">
                      <a:pos x="382" y="348"/>
                    </a:cxn>
                    <a:cxn ang="0">
                      <a:pos x="354" y="388"/>
                    </a:cxn>
                    <a:cxn ang="0">
                      <a:pos x="342" y="419"/>
                    </a:cxn>
                    <a:cxn ang="0">
                      <a:pos x="337" y="416"/>
                    </a:cxn>
                    <a:cxn ang="0">
                      <a:pos x="295" y="365"/>
                    </a:cxn>
                    <a:cxn ang="0">
                      <a:pos x="238" y="307"/>
                    </a:cxn>
                    <a:cxn ang="0">
                      <a:pos x="211" y="266"/>
                    </a:cxn>
                    <a:cxn ang="0">
                      <a:pos x="195" y="254"/>
                    </a:cxn>
                    <a:cxn ang="0">
                      <a:pos x="190" y="254"/>
                    </a:cxn>
                    <a:cxn ang="0">
                      <a:pos x="156" y="278"/>
                    </a:cxn>
                    <a:cxn ang="0">
                      <a:pos x="96" y="330"/>
                    </a:cxn>
                    <a:cxn ang="0">
                      <a:pos x="57" y="363"/>
                    </a:cxn>
                    <a:cxn ang="0">
                      <a:pos x="37" y="386"/>
                    </a:cxn>
                    <a:cxn ang="0">
                      <a:pos x="17" y="395"/>
                    </a:cxn>
                    <a:cxn ang="0">
                      <a:pos x="17" y="383"/>
                    </a:cxn>
                    <a:cxn ang="0">
                      <a:pos x="23" y="369"/>
                    </a:cxn>
                    <a:cxn ang="0">
                      <a:pos x="20" y="349"/>
                    </a:cxn>
                    <a:cxn ang="0">
                      <a:pos x="12" y="309"/>
                    </a:cxn>
                    <a:cxn ang="0">
                      <a:pos x="4" y="280"/>
                    </a:cxn>
                    <a:cxn ang="0">
                      <a:pos x="2" y="266"/>
                    </a:cxn>
                    <a:cxn ang="0">
                      <a:pos x="4" y="254"/>
                    </a:cxn>
                    <a:cxn ang="0">
                      <a:pos x="4" y="219"/>
                    </a:cxn>
                    <a:cxn ang="0">
                      <a:pos x="0" y="201"/>
                    </a:cxn>
                  </a:cxnLst>
                  <a:rect l="0" t="0" r="r" b="b"/>
                  <a:pathLst>
                    <a:path w="507" h="419">
                      <a:moveTo>
                        <a:pt x="62" y="94"/>
                      </a:moveTo>
                      <a:lnTo>
                        <a:pt x="71" y="137"/>
                      </a:lnTo>
                      <a:lnTo>
                        <a:pt x="82" y="151"/>
                      </a:lnTo>
                      <a:lnTo>
                        <a:pt x="96" y="166"/>
                      </a:lnTo>
                      <a:lnTo>
                        <a:pt x="116" y="184"/>
                      </a:lnTo>
                      <a:lnTo>
                        <a:pt x="148" y="204"/>
                      </a:lnTo>
                      <a:lnTo>
                        <a:pt x="167" y="228"/>
                      </a:lnTo>
                      <a:lnTo>
                        <a:pt x="187" y="240"/>
                      </a:lnTo>
                      <a:lnTo>
                        <a:pt x="192" y="245"/>
                      </a:lnTo>
                      <a:lnTo>
                        <a:pt x="216" y="230"/>
                      </a:lnTo>
                      <a:lnTo>
                        <a:pt x="269" y="201"/>
                      </a:lnTo>
                      <a:lnTo>
                        <a:pt x="316" y="166"/>
                      </a:lnTo>
                      <a:lnTo>
                        <a:pt x="331" y="149"/>
                      </a:lnTo>
                      <a:lnTo>
                        <a:pt x="371" y="108"/>
                      </a:lnTo>
                      <a:lnTo>
                        <a:pt x="407" y="69"/>
                      </a:lnTo>
                      <a:lnTo>
                        <a:pt x="427" y="20"/>
                      </a:lnTo>
                      <a:lnTo>
                        <a:pt x="431" y="5"/>
                      </a:lnTo>
                      <a:lnTo>
                        <a:pt x="437" y="0"/>
                      </a:lnTo>
                      <a:lnTo>
                        <a:pt x="458" y="20"/>
                      </a:lnTo>
                      <a:lnTo>
                        <a:pt x="481" y="61"/>
                      </a:lnTo>
                      <a:lnTo>
                        <a:pt x="487" y="90"/>
                      </a:lnTo>
                      <a:lnTo>
                        <a:pt x="507" y="113"/>
                      </a:lnTo>
                      <a:lnTo>
                        <a:pt x="507" y="132"/>
                      </a:lnTo>
                      <a:lnTo>
                        <a:pt x="507" y="141"/>
                      </a:lnTo>
                      <a:lnTo>
                        <a:pt x="502" y="157"/>
                      </a:lnTo>
                      <a:lnTo>
                        <a:pt x="487" y="184"/>
                      </a:lnTo>
                      <a:lnTo>
                        <a:pt x="453" y="249"/>
                      </a:lnTo>
                      <a:lnTo>
                        <a:pt x="411" y="301"/>
                      </a:lnTo>
                      <a:lnTo>
                        <a:pt x="382" y="348"/>
                      </a:lnTo>
                      <a:lnTo>
                        <a:pt x="354" y="388"/>
                      </a:lnTo>
                      <a:lnTo>
                        <a:pt x="342" y="419"/>
                      </a:lnTo>
                      <a:lnTo>
                        <a:pt x="337" y="416"/>
                      </a:lnTo>
                      <a:lnTo>
                        <a:pt x="295" y="365"/>
                      </a:lnTo>
                      <a:lnTo>
                        <a:pt x="238" y="307"/>
                      </a:lnTo>
                      <a:lnTo>
                        <a:pt x="211" y="266"/>
                      </a:lnTo>
                      <a:lnTo>
                        <a:pt x="195" y="254"/>
                      </a:lnTo>
                      <a:lnTo>
                        <a:pt x="190" y="254"/>
                      </a:lnTo>
                      <a:lnTo>
                        <a:pt x="156" y="278"/>
                      </a:lnTo>
                      <a:lnTo>
                        <a:pt x="96" y="330"/>
                      </a:lnTo>
                      <a:lnTo>
                        <a:pt x="57" y="363"/>
                      </a:lnTo>
                      <a:lnTo>
                        <a:pt x="37" y="386"/>
                      </a:lnTo>
                      <a:lnTo>
                        <a:pt x="17" y="395"/>
                      </a:lnTo>
                      <a:lnTo>
                        <a:pt x="17" y="383"/>
                      </a:lnTo>
                      <a:lnTo>
                        <a:pt x="23" y="369"/>
                      </a:lnTo>
                      <a:lnTo>
                        <a:pt x="20" y="349"/>
                      </a:lnTo>
                      <a:lnTo>
                        <a:pt x="12" y="309"/>
                      </a:lnTo>
                      <a:lnTo>
                        <a:pt x="4" y="280"/>
                      </a:lnTo>
                      <a:lnTo>
                        <a:pt x="2" y="266"/>
                      </a:lnTo>
                      <a:lnTo>
                        <a:pt x="4" y="254"/>
                      </a:lnTo>
                      <a:lnTo>
                        <a:pt x="4" y="219"/>
                      </a:lnTo>
                      <a:lnTo>
                        <a:pt x="0" y="201"/>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89" name="Freeform 66"/>
                <p:cNvSpPr>
                  <a:spLocks noChangeAspect="1"/>
                </p:cNvSpPr>
                <p:nvPr/>
              </p:nvSpPr>
              <p:spPr bwMode="auto">
                <a:xfrm>
                  <a:off x="6034088" y="2974975"/>
                  <a:ext cx="346075" cy="192088"/>
                </a:xfrm>
                <a:custGeom>
                  <a:avLst/>
                  <a:gdLst/>
                  <a:ahLst/>
                  <a:cxnLst>
                    <a:cxn ang="0">
                      <a:pos x="291" y="0"/>
                    </a:cxn>
                    <a:cxn ang="0">
                      <a:pos x="269" y="30"/>
                    </a:cxn>
                    <a:cxn ang="0">
                      <a:pos x="229" y="62"/>
                    </a:cxn>
                    <a:cxn ang="0">
                      <a:pos x="207" y="95"/>
                    </a:cxn>
                    <a:cxn ang="0">
                      <a:pos x="173" y="109"/>
                    </a:cxn>
                    <a:cxn ang="0">
                      <a:pos x="128" y="121"/>
                    </a:cxn>
                    <a:cxn ang="0">
                      <a:pos x="86" y="123"/>
                    </a:cxn>
                    <a:cxn ang="0">
                      <a:pos x="48" y="138"/>
                    </a:cxn>
                    <a:cxn ang="0">
                      <a:pos x="19" y="155"/>
                    </a:cxn>
                    <a:cxn ang="0">
                      <a:pos x="0" y="162"/>
                    </a:cxn>
                  </a:cxnLst>
                  <a:rect l="0" t="0" r="r" b="b"/>
                  <a:pathLst>
                    <a:path w="291" h="162">
                      <a:moveTo>
                        <a:pt x="291" y="0"/>
                      </a:moveTo>
                      <a:lnTo>
                        <a:pt x="269" y="30"/>
                      </a:lnTo>
                      <a:lnTo>
                        <a:pt x="229" y="62"/>
                      </a:lnTo>
                      <a:lnTo>
                        <a:pt x="207" y="95"/>
                      </a:lnTo>
                      <a:lnTo>
                        <a:pt x="173" y="109"/>
                      </a:lnTo>
                      <a:lnTo>
                        <a:pt x="128" y="121"/>
                      </a:lnTo>
                      <a:lnTo>
                        <a:pt x="86" y="123"/>
                      </a:lnTo>
                      <a:lnTo>
                        <a:pt x="48" y="138"/>
                      </a:lnTo>
                      <a:lnTo>
                        <a:pt x="19" y="155"/>
                      </a:lnTo>
                      <a:lnTo>
                        <a:pt x="0" y="162"/>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90" name="Freeform 67"/>
                <p:cNvSpPr>
                  <a:spLocks noChangeAspect="1"/>
                </p:cNvSpPr>
                <p:nvPr/>
              </p:nvSpPr>
              <p:spPr bwMode="auto">
                <a:xfrm>
                  <a:off x="6935788" y="2974975"/>
                  <a:ext cx="314325" cy="120650"/>
                </a:xfrm>
                <a:custGeom>
                  <a:avLst/>
                  <a:gdLst/>
                  <a:ahLst/>
                  <a:cxnLst>
                    <a:cxn ang="0">
                      <a:pos x="0" y="0"/>
                    </a:cxn>
                    <a:cxn ang="0">
                      <a:pos x="55" y="42"/>
                    </a:cxn>
                    <a:cxn ang="0">
                      <a:pos x="110" y="64"/>
                    </a:cxn>
                    <a:cxn ang="0">
                      <a:pos x="186" y="79"/>
                    </a:cxn>
                    <a:cxn ang="0">
                      <a:pos x="240" y="91"/>
                    </a:cxn>
                    <a:cxn ang="0">
                      <a:pos x="263" y="102"/>
                    </a:cxn>
                  </a:cxnLst>
                  <a:rect l="0" t="0" r="r" b="b"/>
                  <a:pathLst>
                    <a:path w="263" h="102">
                      <a:moveTo>
                        <a:pt x="0" y="0"/>
                      </a:moveTo>
                      <a:lnTo>
                        <a:pt x="55" y="42"/>
                      </a:lnTo>
                      <a:lnTo>
                        <a:pt x="110" y="64"/>
                      </a:lnTo>
                      <a:lnTo>
                        <a:pt x="186" y="79"/>
                      </a:lnTo>
                      <a:lnTo>
                        <a:pt x="240" y="91"/>
                      </a:lnTo>
                      <a:lnTo>
                        <a:pt x="263" y="102"/>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91" name="Freeform 68"/>
                <p:cNvSpPr>
                  <a:spLocks noChangeAspect="1"/>
                </p:cNvSpPr>
                <p:nvPr/>
              </p:nvSpPr>
              <p:spPr bwMode="auto">
                <a:xfrm>
                  <a:off x="2693988" y="1900238"/>
                  <a:ext cx="466725" cy="304800"/>
                </a:xfrm>
                <a:custGeom>
                  <a:avLst/>
                  <a:gdLst/>
                  <a:ahLst/>
                  <a:cxnLst>
                    <a:cxn ang="0">
                      <a:pos x="321" y="0"/>
                    </a:cxn>
                    <a:cxn ang="0">
                      <a:pos x="0" y="244"/>
                    </a:cxn>
                    <a:cxn ang="0">
                      <a:pos x="74" y="257"/>
                    </a:cxn>
                    <a:cxn ang="0">
                      <a:pos x="394" y="8"/>
                    </a:cxn>
                  </a:cxnLst>
                  <a:rect l="0" t="0" r="r" b="b"/>
                  <a:pathLst>
                    <a:path w="394" h="257">
                      <a:moveTo>
                        <a:pt x="321" y="0"/>
                      </a:moveTo>
                      <a:lnTo>
                        <a:pt x="0" y="244"/>
                      </a:lnTo>
                      <a:lnTo>
                        <a:pt x="74" y="257"/>
                      </a:lnTo>
                      <a:lnTo>
                        <a:pt x="394" y="8"/>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92" name="Freeform 69"/>
                <p:cNvSpPr>
                  <a:spLocks noChangeAspect="1"/>
                </p:cNvSpPr>
                <p:nvPr/>
              </p:nvSpPr>
              <p:spPr bwMode="auto">
                <a:xfrm>
                  <a:off x="2665413" y="1930400"/>
                  <a:ext cx="639762" cy="422275"/>
                </a:xfrm>
                <a:custGeom>
                  <a:avLst/>
                  <a:gdLst/>
                  <a:ahLst/>
                  <a:cxnLst>
                    <a:cxn ang="0">
                      <a:pos x="54" y="307"/>
                    </a:cxn>
                    <a:cxn ang="0">
                      <a:pos x="0" y="353"/>
                    </a:cxn>
                    <a:cxn ang="0">
                      <a:pos x="92" y="352"/>
                    </a:cxn>
                    <a:cxn ang="0">
                      <a:pos x="539" y="0"/>
                    </a:cxn>
                  </a:cxnLst>
                  <a:rect l="0" t="0" r="r" b="b"/>
                  <a:pathLst>
                    <a:path w="539" h="353">
                      <a:moveTo>
                        <a:pt x="54" y="307"/>
                      </a:moveTo>
                      <a:lnTo>
                        <a:pt x="0" y="353"/>
                      </a:lnTo>
                      <a:lnTo>
                        <a:pt x="92" y="352"/>
                      </a:lnTo>
                      <a:lnTo>
                        <a:pt x="539" y="0"/>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93" name="Freeform 70"/>
                <p:cNvSpPr>
                  <a:spLocks noChangeAspect="1"/>
                </p:cNvSpPr>
                <p:nvPr/>
              </p:nvSpPr>
              <p:spPr bwMode="auto">
                <a:xfrm>
                  <a:off x="2728913" y="1906588"/>
                  <a:ext cx="550862" cy="436562"/>
                </a:xfrm>
                <a:custGeom>
                  <a:avLst/>
                  <a:gdLst/>
                  <a:ahLst/>
                  <a:cxnLst>
                    <a:cxn ang="0">
                      <a:pos x="6" y="243"/>
                    </a:cxn>
                    <a:cxn ang="0">
                      <a:pos x="0" y="364"/>
                    </a:cxn>
                    <a:cxn ang="0">
                      <a:pos x="463" y="0"/>
                    </a:cxn>
                  </a:cxnLst>
                  <a:rect l="0" t="0" r="r" b="b"/>
                  <a:pathLst>
                    <a:path w="463" h="364">
                      <a:moveTo>
                        <a:pt x="6" y="243"/>
                      </a:moveTo>
                      <a:lnTo>
                        <a:pt x="0" y="364"/>
                      </a:lnTo>
                      <a:lnTo>
                        <a:pt x="463" y="0"/>
                      </a:lnTo>
                    </a:path>
                  </a:pathLst>
                </a:custGeom>
                <a:no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94" name="Line 71"/>
                <p:cNvSpPr>
                  <a:spLocks noChangeAspect="1" noChangeShapeType="1"/>
                </p:cNvSpPr>
                <p:nvPr/>
              </p:nvSpPr>
              <p:spPr bwMode="auto">
                <a:xfrm flipV="1">
                  <a:off x="2871788" y="2228850"/>
                  <a:ext cx="95250" cy="73025"/>
                </a:xfrm>
                <a:prstGeom prst="line">
                  <a:avLst/>
                </a:prstGeom>
                <a:noFill/>
                <a:ln w="7938">
                  <a:solidFill>
                    <a:srgbClr val="000000"/>
                  </a:solidFill>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95" name="Line 72"/>
                <p:cNvSpPr>
                  <a:spLocks noChangeAspect="1" noChangeShapeType="1"/>
                </p:cNvSpPr>
                <p:nvPr/>
              </p:nvSpPr>
              <p:spPr bwMode="auto">
                <a:xfrm>
                  <a:off x="2913063" y="2278063"/>
                  <a:ext cx="4762" cy="198437"/>
                </a:xfrm>
                <a:prstGeom prst="line">
                  <a:avLst/>
                </a:prstGeom>
                <a:noFill/>
                <a:ln w="7938">
                  <a:solidFill>
                    <a:srgbClr val="000000"/>
                  </a:solidFill>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96" name="Rectangle 73"/>
                <p:cNvSpPr>
                  <a:spLocks noChangeAspect="1" noChangeArrowheads="1"/>
                </p:cNvSpPr>
                <p:nvPr/>
              </p:nvSpPr>
              <p:spPr bwMode="auto">
                <a:xfrm>
                  <a:off x="2171700" y="1795463"/>
                  <a:ext cx="23813" cy="25400"/>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97" name="Rectangle 74"/>
                <p:cNvSpPr>
                  <a:spLocks noChangeAspect="1" noChangeArrowheads="1"/>
                </p:cNvSpPr>
                <p:nvPr/>
              </p:nvSpPr>
              <p:spPr bwMode="auto">
                <a:xfrm>
                  <a:off x="2187575" y="1795463"/>
                  <a:ext cx="1706563" cy="25400"/>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98" name="Rectangle 75"/>
                <p:cNvSpPr>
                  <a:spLocks noChangeAspect="1" noChangeArrowheads="1"/>
                </p:cNvSpPr>
                <p:nvPr/>
              </p:nvSpPr>
              <p:spPr bwMode="auto">
                <a:xfrm>
                  <a:off x="3903663" y="1795463"/>
                  <a:ext cx="23812" cy="25400"/>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99" name="Rectangle 76"/>
                <p:cNvSpPr>
                  <a:spLocks noChangeAspect="1" noChangeArrowheads="1"/>
                </p:cNvSpPr>
                <p:nvPr/>
              </p:nvSpPr>
              <p:spPr bwMode="auto">
                <a:xfrm>
                  <a:off x="3921125" y="1795463"/>
                  <a:ext cx="1711325" cy="25400"/>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100" name="Rectangle 77"/>
                <p:cNvSpPr>
                  <a:spLocks noChangeAspect="1" noChangeArrowheads="1"/>
                </p:cNvSpPr>
                <p:nvPr/>
              </p:nvSpPr>
              <p:spPr bwMode="auto">
                <a:xfrm>
                  <a:off x="5641975" y="1795463"/>
                  <a:ext cx="23813" cy="25400"/>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101" name="Rectangle 78"/>
                <p:cNvSpPr>
                  <a:spLocks noChangeAspect="1" noChangeArrowheads="1"/>
                </p:cNvSpPr>
                <p:nvPr/>
              </p:nvSpPr>
              <p:spPr bwMode="auto">
                <a:xfrm>
                  <a:off x="5657850" y="1795463"/>
                  <a:ext cx="1703388" cy="25400"/>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102" name="Rectangle 79"/>
                <p:cNvSpPr>
                  <a:spLocks noChangeAspect="1" noChangeArrowheads="1"/>
                </p:cNvSpPr>
                <p:nvPr/>
              </p:nvSpPr>
              <p:spPr bwMode="auto">
                <a:xfrm>
                  <a:off x="7370763" y="1795463"/>
                  <a:ext cx="23812" cy="25400"/>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103" name="Rectangle 80"/>
                <p:cNvSpPr>
                  <a:spLocks noChangeAspect="1" noChangeArrowheads="1"/>
                </p:cNvSpPr>
                <p:nvPr/>
              </p:nvSpPr>
              <p:spPr bwMode="auto">
                <a:xfrm>
                  <a:off x="7378700" y="1795463"/>
                  <a:ext cx="23813" cy="25400"/>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104" name="Rectangle 85"/>
                <p:cNvSpPr>
                  <a:spLocks noChangeAspect="1" noChangeArrowheads="1"/>
                </p:cNvSpPr>
                <p:nvPr/>
              </p:nvSpPr>
              <p:spPr bwMode="auto">
                <a:xfrm>
                  <a:off x="2171700" y="3460750"/>
                  <a:ext cx="23813" cy="23813"/>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105" name="Rectangle 86"/>
                <p:cNvSpPr>
                  <a:spLocks noChangeAspect="1" noChangeArrowheads="1"/>
                </p:cNvSpPr>
                <p:nvPr/>
              </p:nvSpPr>
              <p:spPr bwMode="auto">
                <a:xfrm>
                  <a:off x="2187575" y="3460750"/>
                  <a:ext cx="1706563" cy="23813"/>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106" name="Rectangle 87"/>
                <p:cNvSpPr>
                  <a:spLocks noChangeAspect="1" noChangeArrowheads="1"/>
                </p:cNvSpPr>
                <p:nvPr/>
              </p:nvSpPr>
              <p:spPr bwMode="auto">
                <a:xfrm>
                  <a:off x="3921125" y="3460750"/>
                  <a:ext cx="1711325" cy="23813"/>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107" name="Rectangle 88"/>
                <p:cNvSpPr>
                  <a:spLocks noChangeAspect="1" noChangeArrowheads="1"/>
                </p:cNvSpPr>
                <p:nvPr/>
              </p:nvSpPr>
              <p:spPr bwMode="auto">
                <a:xfrm>
                  <a:off x="5657850" y="3460750"/>
                  <a:ext cx="1703388" cy="23813"/>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108" name="Rectangle 89"/>
                <p:cNvSpPr>
                  <a:spLocks noChangeAspect="1" noChangeArrowheads="1"/>
                </p:cNvSpPr>
                <p:nvPr/>
              </p:nvSpPr>
              <p:spPr bwMode="auto">
                <a:xfrm>
                  <a:off x="7370763" y="3460750"/>
                  <a:ext cx="23812" cy="23813"/>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109" name="Rectangle 90"/>
                <p:cNvSpPr>
                  <a:spLocks noChangeAspect="1" noChangeArrowheads="1"/>
                </p:cNvSpPr>
                <p:nvPr/>
              </p:nvSpPr>
              <p:spPr bwMode="auto">
                <a:xfrm>
                  <a:off x="7378700" y="3460750"/>
                  <a:ext cx="23813" cy="23813"/>
                </a:xfrm>
                <a:prstGeom prst="rect">
                  <a:avLst/>
                </a:prstGeom>
                <a:solidFill>
                  <a:srgbClr val="000000"/>
                </a:solidFill>
                <a:ln w="9525">
                  <a:noFill/>
                  <a:miter lim="800000"/>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110" name="Freeform 93"/>
                <p:cNvSpPr>
                  <a:spLocks noChangeAspect="1"/>
                </p:cNvSpPr>
                <p:nvPr/>
              </p:nvSpPr>
              <p:spPr bwMode="auto">
                <a:xfrm>
                  <a:off x="4621213" y="3033713"/>
                  <a:ext cx="512762" cy="247650"/>
                </a:xfrm>
                <a:custGeom>
                  <a:avLst/>
                  <a:gdLst/>
                  <a:ahLst/>
                  <a:cxnLst>
                    <a:cxn ang="0">
                      <a:pos x="214" y="0"/>
                    </a:cxn>
                    <a:cxn ang="0">
                      <a:pos x="214" y="51"/>
                    </a:cxn>
                    <a:cxn ang="0">
                      <a:pos x="0" y="51"/>
                    </a:cxn>
                    <a:cxn ang="0">
                      <a:pos x="0" y="155"/>
                    </a:cxn>
                    <a:cxn ang="0">
                      <a:pos x="214" y="155"/>
                    </a:cxn>
                    <a:cxn ang="0">
                      <a:pos x="214" y="208"/>
                    </a:cxn>
                    <a:cxn ang="0">
                      <a:pos x="429" y="104"/>
                    </a:cxn>
                    <a:cxn ang="0">
                      <a:pos x="214" y="0"/>
                    </a:cxn>
                  </a:cxnLst>
                  <a:rect l="0" t="0" r="r" b="b"/>
                  <a:pathLst>
                    <a:path w="429" h="208">
                      <a:moveTo>
                        <a:pt x="214" y="0"/>
                      </a:moveTo>
                      <a:lnTo>
                        <a:pt x="214" y="51"/>
                      </a:lnTo>
                      <a:lnTo>
                        <a:pt x="0" y="51"/>
                      </a:lnTo>
                      <a:lnTo>
                        <a:pt x="0" y="155"/>
                      </a:lnTo>
                      <a:lnTo>
                        <a:pt x="214" y="155"/>
                      </a:lnTo>
                      <a:lnTo>
                        <a:pt x="214" y="208"/>
                      </a:lnTo>
                      <a:lnTo>
                        <a:pt x="429" y="104"/>
                      </a:lnTo>
                      <a:lnTo>
                        <a:pt x="214" y="0"/>
                      </a:lnTo>
                      <a:close/>
                    </a:path>
                  </a:pathLst>
                </a:custGeom>
                <a:solidFill>
                  <a:srgbClr val="000000"/>
                </a:solidFill>
                <a:ln w="7938">
                  <a:solidFill>
                    <a:srgbClr val="000000"/>
                  </a:solidFill>
                  <a:prstDash val="solid"/>
                  <a:round/>
                  <a:headEnd/>
                  <a:tailEnd/>
                </a:ln>
              </p:spPr>
              <p:txBody>
                <a:bodyPr/>
                <a:lstStyle/>
                <a:p>
                  <a:endParaRPr lang="zh-TW" altLang="en-US" dirty="0">
                    <a:latin typeface="Times New Roman" panose="02020603050405020304" pitchFamily="18" charset="0"/>
                    <a:ea typeface="標楷體" panose="03000509000000000000" pitchFamily="65" charset="-120"/>
                  </a:endParaRPr>
                </a:p>
              </p:txBody>
            </p:sp>
          </p:grpSp>
          <p:sp>
            <p:nvSpPr>
              <p:cNvPr id="42" name="Text Box 101"/>
              <p:cNvSpPr txBox="1">
                <a:spLocks noChangeArrowheads="1"/>
              </p:cNvSpPr>
              <p:nvPr/>
            </p:nvSpPr>
            <p:spPr bwMode="auto">
              <a:xfrm>
                <a:off x="4170363" y="3547003"/>
                <a:ext cx="1261884" cy="1631216"/>
              </a:xfrm>
              <a:prstGeom prst="rect">
                <a:avLst/>
              </a:prstGeom>
              <a:noFill/>
              <a:ln w="9525">
                <a:noFill/>
                <a:miter lim="800000"/>
                <a:headEnd/>
                <a:tailEnd/>
              </a:ln>
              <a:effectLst/>
            </p:spPr>
            <p:txBody>
              <a:bodyPr wrap="none">
                <a:spAutoFit/>
              </a:bodyPr>
              <a:lstStyle/>
              <a:p>
                <a:pPr>
                  <a:spcBef>
                    <a:spcPts val="600"/>
                  </a:spcBef>
                </a:pPr>
                <a:r>
                  <a:rPr kumimoji="1" lang="en-US" altLang="zh-TW" sz="1600" dirty="0">
                    <a:latin typeface="Times New Roman" panose="02020603050405020304" pitchFamily="18" charset="0"/>
                    <a:ea typeface="標楷體" panose="03000509000000000000" pitchFamily="65" charset="-120"/>
                  </a:rPr>
                  <a:t>1. </a:t>
                </a:r>
                <a:r>
                  <a:rPr kumimoji="1" lang="zh-TW" altLang="en-US" sz="1600" dirty="0">
                    <a:latin typeface="Times New Roman" panose="02020603050405020304" pitchFamily="18" charset="0"/>
                    <a:ea typeface="標楷體" panose="03000509000000000000" pitchFamily="65" charset="-120"/>
                  </a:rPr>
                  <a:t>清掃</a:t>
                </a:r>
              </a:p>
              <a:p>
                <a:pPr>
                  <a:spcBef>
                    <a:spcPts val="600"/>
                  </a:spcBef>
                </a:pPr>
                <a:r>
                  <a:rPr kumimoji="1" lang="en-US" altLang="zh-TW" sz="1600" dirty="0">
                    <a:latin typeface="Times New Roman" panose="02020603050405020304" pitchFamily="18" charset="0"/>
                    <a:ea typeface="標楷體" panose="03000509000000000000" pitchFamily="65" charset="-120"/>
                  </a:rPr>
                  <a:t>2. </a:t>
                </a:r>
                <a:r>
                  <a:rPr kumimoji="1" lang="zh-TW" altLang="en-US" sz="1600" dirty="0">
                    <a:latin typeface="Times New Roman" panose="02020603050405020304" pitchFamily="18" charset="0"/>
                    <a:ea typeface="標楷體" panose="03000509000000000000" pitchFamily="65" charset="-120"/>
                  </a:rPr>
                  <a:t>整體換氣</a:t>
                </a:r>
              </a:p>
              <a:p>
                <a:pPr>
                  <a:spcBef>
                    <a:spcPts val="600"/>
                  </a:spcBef>
                </a:pPr>
                <a:r>
                  <a:rPr kumimoji="1" lang="en-US" altLang="zh-TW" sz="1600" dirty="0">
                    <a:latin typeface="Times New Roman" panose="02020603050405020304" pitchFamily="18" charset="0"/>
                    <a:ea typeface="標楷體" panose="03000509000000000000" pitchFamily="65" charset="-120"/>
                  </a:rPr>
                  <a:t>3. </a:t>
                </a:r>
                <a:r>
                  <a:rPr kumimoji="1" lang="zh-TW" altLang="en-US" sz="1600" dirty="0">
                    <a:latin typeface="Times New Roman" panose="02020603050405020304" pitchFamily="18" charset="0"/>
                    <a:ea typeface="標楷體" panose="03000509000000000000" pitchFamily="65" charset="-120"/>
                  </a:rPr>
                  <a:t>增加距離</a:t>
                </a:r>
              </a:p>
              <a:p>
                <a:pPr>
                  <a:spcBef>
                    <a:spcPts val="600"/>
                  </a:spcBef>
                </a:pPr>
                <a:r>
                  <a:rPr kumimoji="1" lang="en-US" altLang="zh-TW" sz="1600" dirty="0">
                    <a:latin typeface="Times New Roman" panose="02020603050405020304" pitchFamily="18" charset="0"/>
                    <a:ea typeface="標楷體" panose="03000509000000000000" pitchFamily="65" charset="-120"/>
                  </a:rPr>
                  <a:t>4. </a:t>
                </a:r>
                <a:r>
                  <a:rPr kumimoji="1" lang="zh-TW" altLang="en-US" sz="1600" dirty="0">
                    <a:latin typeface="Times New Roman" panose="02020603050405020304" pitchFamily="18" charset="0"/>
                    <a:ea typeface="標楷體" panose="03000509000000000000" pitchFamily="65" charset="-120"/>
                  </a:rPr>
                  <a:t>監視</a:t>
                </a:r>
              </a:p>
              <a:p>
                <a:pPr>
                  <a:spcBef>
                    <a:spcPts val="600"/>
                  </a:spcBef>
                </a:pPr>
                <a:r>
                  <a:rPr kumimoji="1" lang="en-US" altLang="zh-TW" sz="1600" dirty="0">
                    <a:latin typeface="Times New Roman" panose="02020603050405020304" pitchFamily="18" charset="0"/>
                    <a:ea typeface="標楷體" panose="03000509000000000000" pitchFamily="65" charset="-120"/>
                  </a:rPr>
                  <a:t>5. </a:t>
                </a:r>
                <a:r>
                  <a:rPr kumimoji="1" lang="zh-TW" altLang="en-US" sz="1600" dirty="0">
                    <a:latin typeface="Times New Roman" panose="02020603050405020304" pitchFamily="18" charset="0"/>
                    <a:ea typeface="標楷體" panose="03000509000000000000" pitchFamily="65" charset="-120"/>
                  </a:rPr>
                  <a:t>維護管理 </a:t>
                </a:r>
              </a:p>
            </p:txBody>
          </p:sp>
          <p:sp>
            <p:nvSpPr>
              <p:cNvPr id="43" name="Text Box 102"/>
              <p:cNvSpPr txBox="1">
                <a:spLocks noChangeArrowheads="1"/>
              </p:cNvSpPr>
              <p:nvPr/>
            </p:nvSpPr>
            <p:spPr bwMode="auto">
              <a:xfrm>
                <a:off x="5888038" y="3471863"/>
                <a:ext cx="1620957" cy="1954381"/>
              </a:xfrm>
              <a:prstGeom prst="rect">
                <a:avLst/>
              </a:prstGeom>
              <a:noFill/>
              <a:ln w="9525">
                <a:noFill/>
                <a:miter lim="800000"/>
                <a:headEnd/>
                <a:tailEnd/>
              </a:ln>
              <a:effectLst/>
            </p:spPr>
            <p:txBody>
              <a:bodyPr wrap="none">
                <a:spAutoFit/>
              </a:bodyPr>
              <a:lstStyle/>
              <a:p>
                <a:pPr>
                  <a:spcAft>
                    <a:spcPts val="600"/>
                  </a:spcAft>
                </a:pPr>
                <a:r>
                  <a:rPr kumimoji="1" lang="en-US" altLang="zh-TW" sz="1600" dirty="0">
                    <a:latin typeface="Times New Roman" panose="02020603050405020304" pitchFamily="18" charset="0"/>
                    <a:ea typeface="標楷體" panose="03000509000000000000" pitchFamily="65" charset="-120"/>
                  </a:rPr>
                  <a:t>1. </a:t>
                </a:r>
                <a:r>
                  <a:rPr kumimoji="1" lang="zh-TW" altLang="en-US" sz="1600" dirty="0">
                    <a:latin typeface="Times New Roman" panose="02020603050405020304" pitchFamily="18" charset="0"/>
                    <a:ea typeface="標楷體" panose="03000509000000000000" pitchFamily="65" charset="-120"/>
                  </a:rPr>
                  <a:t>教育訓練</a:t>
                </a:r>
              </a:p>
              <a:p>
                <a:pPr>
                  <a:spcAft>
                    <a:spcPts val="600"/>
                  </a:spcAft>
                </a:pPr>
                <a:r>
                  <a:rPr kumimoji="1" lang="en-US" altLang="zh-TW" sz="1600" dirty="0">
                    <a:latin typeface="Times New Roman" panose="02020603050405020304" pitchFamily="18" charset="0"/>
                    <a:ea typeface="標楷體" panose="03000509000000000000" pitchFamily="65" charset="-120"/>
                  </a:rPr>
                  <a:t>2. </a:t>
                </a:r>
                <a:r>
                  <a:rPr kumimoji="1" lang="zh-TW" altLang="en-US" sz="1600" dirty="0">
                    <a:latin typeface="Times New Roman" panose="02020603050405020304" pitchFamily="18" charset="0"/>
                    <a:ea typeface="標楷體" panose="03000509000000000000" pitchFamily="65" charset="-120"/>
                  </a:rPr>
                  <a:t>輪班</a:t>
                </a:r>
              </a:p>
              <a:p>
                <a:pPr>
                  <a:spcAft>
                    <a:spcPts val="600"/>
                  </a:spcAft>
                </a:pPr>
                <a:r>
                  <a:rPr kumimoji="1" lang="en-US" altLang="zh-TW" sz="1600" dirty="0">
                    <a:latin typeface="Times New Roman" panose="02020603050405020304" pitchFamily="18" charset="0"/>
                    <a:ea typeface="標楷體" panose="03000509000000000000" pitchFamily="65" charset="-120"/>
                  </a:rPr>
                  <a:t>3. </a:t>
                </a:r>
                <a:r>
                  <a:rPr kumimoji="1" lang="zh-TW" altLang="en-US" sz="1600" dirty="0">
                    <a:latin typeface="Times New Roman" panose="02020603050405020304" pitchFamily="18" charset="0"/>
                    <a:ea typeface="標楷體" panose="03000509000000000000" pitchFamily="65" charset="-120"/>
                  </a:rPr>
                  <a:t>包圍</a:t>
                </a:r>
              </a:p>
              <a:p>
                <a:pPr>
                  <a:spcAft>
                    <a:spcPts val="600"/>
                  </a:spcAft>
                </a:pPr>
                <a:r>
                  <a:rPr kumimoji="1" lang="en-US" altLang="zh-TW" sz="1600" dirty="0">
                    <a:latin typeface="Times New Roman" panose="02020603050405020304" pitchFamily="18" charset="0"/>
                    <a:ea typeface="標楷體" panose="03000509000000000000" pitchFamily="65" charset="-120"/>
                  </a:rPr>
                  <a:t>4. </a:t>
                </a:r>
                <a:r>
                  <a:rPr kumimoji="1" lang="zh-TW" altLang="en-US" sz="1600" dirty="0">
                    <a:latin typeface="Times New Roman" panose="02020603050405020304" pitchFamily="18" charset="0"/>
                    <a:ea typeface="標楷體" panose="03000509000000000000" pitchFamily="65" charset="-120"/>
                  </a:rPr>
                  <a:t>個人監測系統</a:t>
                </a:r>
              </a:p>
              <a:p>
                <a:pPr>
                  <a:spcAft>
                    <a:spcPts val="600"/>
                  </a:spcAft>
                </a:pPr>
                <a:r>
                  <a:rPr kumimoji="1" lang="en-US" altLang="zh-TW" sz="1600" dirty="0">
                    <a:latin typeface="Times New Roman" panose="02020603050405020304" pitchFamily="18" charset="0"/>
                    <a:ea typeface="標楷體" panose="03000509000000000000" pitchFamily="65" charset="-120"/>
                  </a:rPr>
                  <a:t>5. </a:t>
                </a:r>
                <a:r>
                  <a:rPr kumimoji="1" lang="zh-TW" altLang="en-US" sz="1600" dirty="0">
                    <a:latin typeface="Times New Roman" panose="02020603050405020304" pitchFamily="18" charset="0"/>
                    <a:ea typeface="標楷體" panose="03000509000000000000" pitchFamily="65" charset="-120"/>
                  </a:rPr>
                  <a:t>個人防護具</a:t>
                </a:r>
              </a:p>
              <a:p>
                <a:pPr>
                  <a:spcAft>
                    <a:spcPts val="600"/>
                  </a:spcAft>
                </a:pPr>
                <a:r>
                  <a:rPr kumimoji="1" lang="en-US" altLang="zh-TW" sz="1600" dirty="0">
                    <a:latin typeface="Times New Roman" panose="02020603050405020304" pitchFamily="18" charset="0"/>
                    <a:ea typeface="標楷體" panose="03000509000000000000" pitchFamily="65" charset="-120"/>
                  </a:rPr>
                  <a:t>6. </a:t>
                </a:r>
                <a:r>
                  <a:rPr kumimoji="1" lang="zh-TW" altLang="en-US" sz="1600" dirty="0">
                    <a:latin typeface="Times New Roman" panose="02020603050405020304" pitchFamily="18" charset="0"/>
                    <a:ea typeface="標楷體" panose="03000509000000000000" pitchFamily="65" charset="-120"/>
                  </a:rPr>
                  <a:t>維護管理 </a:t>
                </a:r>
              </a:p>
            </p:txBody>
          </p:sp>
          <p:sp>
            <p:nvSpPr>
              <p:cNvPr id="44" name="Text Box 103"/>
              <p:cNvSpPr txBox="1">
                <a:spLocks noChangeArrowheads="1"/>
              </p:cNvSpPr>
              <p:nvPr/>
            </p:nvSpPr>
            <p:spPr bwMode="auto">
              <a:xfrm>
                <a:off x="2511425" y="1395413"/>
                <a:ext cx="877163" cy="369332"/>
              </a:xfrm>
              <a:prstGeom prst="rect">
                <a:avLst/>
              </a:prstGeom>
              <a:noFill/>
              <a:ln w="9525">
                <a:noFill/>
                <a:miter lim="800000"/>
                <a:headEnd/>
                <a:tailEnd/>
              </a:ln>
              <a:effectLst/>
            </p:spPr>
            <p:txBody>
              <a:bodyPr wrap="none">
                <a:spAutoFit/>
              </a:bodyPr>
              <a:lstStyle/>
              <a:p>
                <a:r>
                  <a:rPr kumimoji="1" lang="zh-TW" altLang="en-US" b="1" dirty="0">
                    <a:latin typeface="標楷體" panose="03000509000000000000" pitchFamily="65" charset="-120"/>
                    <a:ea typeface="標楷體" panose="03000509000000000000" pitchFamily="65" charset="-120"/>
                  </a:rPr>
                  <a:t>污染源</a:t>
                </a:r>
              </a:p>
            </p:txBody>
          </p:sp>
          <p:sp>
            <p:nvSpPr>
              <p:cNvPr id="45" name="Text Box 104"/>
              <p:cNvSpPr txBox="1">
                <a:spLocks noChangeArrowheads="1"/>
              </p:cNvSpPr>
              <p:nvPr/>
            </p:nvSpPr>
            <p:spPr bwMode="auto">
              <a:xfrm>
                <a:off x="4214813" y="1395413"/>
                <a:ext cx="1107996" cy="369332"/>
              </a:xfrm>
              <a:prstGeom prst="rect">
                <a:avLst/>
              </a:prstGeom>
              <a:noFill/>
              <a:ln w="9525">
                <a:noFill/>
                <a:miter lim="800000"/>
                <a:headEnd/>
                <a:tailEnd/>
              </a:ln>
              <a:effectLst/>
            </p:spPr>
            <p:txBody>
              <a:bodyPr wrap="none">
                <a:spAutoFit/>
              </a:bodyPr>
              <a:lstStyle/>
              <a:p>
                <a:r>
                  <a:rPr kumimoji="1" lang="zh-TW" altLang="en-US" b="1" dirty="0">
                    <a:latin typeface="標楷體" panose="03000509000000000000" pitchFamily="65" charset="-120"/>
                    <a:ea typeface="標楷體" panose="03000509000000000000" pitchFamily="65" charset="-120"/>
                  </a:rPr>
                  <a:t>輸送路徑</a:t>
                </a:r>
              </a:p>
            </p:txBody>
          </p:sp>
          <p:sp>
            <p:nvSpPr>
              <p:cNvPr id="46" name="Text Box 105"/>
              <p:cNvSpPr txBox="1">
                <a:spLocks noChangeArrowheads="1"/>
              </p:cNvSpPr>
              <p:nvPr/>
            </p:nvSpPr>
            <p:spPr bwMode="auto">
              <a:xfrm>
                <a:off x="5988050" y="1395413"/>
                <a:ext cx="877163" cy="369332"/>
              </a:xfrm>
              <a:prstGeom prst="rect">
                <a:avLst/>
              </a:prstGeom>
              <a:noFill/>
              <a:ln w="9525">
                <a:noFill/>
                <a:miter lim="800000"/>
                <a:headEnd/>
                <a:tailEnd/>
              </a:ln>
              <a:effectLst/>
            </p:spPr>
            <p:txBody>
              <a:bodyPr wrap="none">
                <a:spAutoFit/>
              </a:bodyPr>
              <a:lstStyle/>
              <a:p>
                <a:r>
                  <a:rPr kumimoji="1" lang="zh-TW" altLang="en-US" b="1" dirty="0">
                    <a:latin typeface="標楷體" panose="03000509000000000000" pitchFamily="65" charset="-120"/>
                    <a:ea typeface="標楷體" panose="03000509000000000000" pitchFamily="65" charset="-120"/>
                  </a:rPr>
                  <a:t>接受者</a:t>
                </a:r>
              </a:p>
            </p:txBody>
          </p:sp>
        </p:grpSp>
        <p:sp>
          <p:nvSpPr>
            <p:cNvPr id="13" name="Text Box 106"/>
            <p:cNvSpPr txBox="1">
              <a:spLocks noChangeArrowheads="1"/>
            </p:cNvSpPr>
            <p:nvPr/>
          </p:nvSpPr>
          <p:spPr bwMode="auto">
            <a:xfrm>
              <a:off x="2290763" y="5301208"/>
              <a:ext cx="5211683" cy="338554"/>
            </a:xfrm>
            <a:prstGeom prst="rect">
              <a:avLst/>
            </a:prstGeom>
            <a:noFill/>
            <a:ln w="9525">
              <a:noFill/>
              <a:miter lim="800000"/>
              <a:headEnd/>
              <a:tailEnd/>
            </a:ln>
            <a:effectLst/>
          </p:spPr>
          <p:txBody>
            <a:bodyPr wrap="none">
              <a:spAutoFit/>
            </a:bodyPr>
            <a:lstStyle/>
            <a:p>
              <a:r>
                <a:rPr kumimoji="1" lang="zh-TW" altLang="en-US" sz="1600" dirty="0">
                  <a:latin typeface="標楷體" panose="03000509000000000000" pitchFamily="65" charset="-120"/>
                  <a:ea typeface="標楷體" panose="03000509000000000000" pitchFamily="65" charset="-120"/>
                </a:rPr>
                <a:t>先                                           </a:t>
              </a:r>
              <a:r>
                <a:rPr kumimoji="1" lang="zh-TW" altLang="en-US" sz="1600" dirty="0" smtClean="0">
                  <a:latin typeface="標楷體" panose="03000509000000000000" pitchFamily="65" charset="-120"/>
                  <a:ea typeface="標楷體" panose="03000509000000000000" pitchFamily="65" charset="-120"/>
                </a:rPr>
                <a:t> 後</a:t>
              </a:r>
              <a:endParaRPr kumimoji="1" lang="zh-TW" altLang="en-US" sz="1600" dirty="0">
                <a:latin typeface="標楷體" panose="03000509000000000000" pitchFamily="65" charset="-120"/>
                <a:ea typeface="標楷體" panose="03000509000000000000" pitchFamily="65" charset="-120"/>
              </a:endParaRPr>
            </a:p>
          </p:txBody>
        </p:sp>
        <p:sp>
          <p:nvSpPr>
            <p:cNvPr id="14" name="Line 107"/>
            <p:cNvSpPr>
              <a:spLocks noChangeShapeType="1"/>
            </p:cNvSpPr>
            <p:nvPr/>
          </p:nvSpPr>
          <p:spPr bwMode="auto">
            <a:xfrm>
              <a:off x="2671763" y="5459958"/>
              <a:ext cx="4184650" cy="0"/>
            </a:xfrm>
            <a:prstGeom prst="line">
              <a:avLst/>
            </a:prstGeom>
            <a:noFill/>
            <a:ln w="12700">
              <a:solidFill>
                <a:schemeClr val="tx1"/>
              </a:solidFill>
              <a:round/>
              <a:headEnd/>
              <a:tailEnd type="stealth" w="sm" len="lg"/>
            </a:ln>
            <a:effectLst/>
          </p:spPr>
          <p:txBody>
            <a:bodyPr/>
            <a:lstStyle/>
            <a:p>
              <a:endParaRPr lang="zh-TW" altLang="en-US" dirty="0">
                <a:latin typeface="標楷體" panose="03000509000000000000" pitchFamily="65" charset="-120"/>
                <a:ea typeface="標楷體" panose="03000509000000000000" pitchFamily="65" charset="-120"/>
              </a:endParaRPr>
            </a:p>
          </p:txBody>
        </p:sp>
        <p:sp>
          <p:nvSpPr>
            <p:cNvPr id="15" name="Text Box 108"/>
            <p:cNvSpPr txBox="1">
              <a:spLocks noChangeArrowheads="1"/>
            </p:cNvSpPr>
            <p:nvPr/>
          </p:nvSpPr>
          <p:spPr bwMode="auto">
            <a:xfrm>
              <a:off x="2290763" y="5610726"/>
              <a:ext cx="5109091" cy="338554"/>
            </a:xfrm>
            <a:prstGeom prst="rect">
              <a:avLst/>
            </a:prstGeom>
            <a:noFill/>
            <a:ln w="9525">
              <a:noFill/>
              <a:miter lim="800000"/>
              <a:headEnd/>
              <a:tailEnd/>
            </a:ln>
            <a:effectLst/>
          </p:spPr>
          <p:txBody>
            <a:bodyPr wrap="none">
              <a:spAutoFit/>
            </a:bodyPr>
            <a:lstStyle/>
            <a:p>
              <a:r>
                <a:rPr kumimoji="1" lang="zh-TW" altLang="en-US" sz="1600" dirty="0">
                  <a:latin typeface="標楷體" panose="03000509000000000000" pitchFamily="65" charset="-120"/>
                  <a:ea typeface="標楷體" panose="03000509000000000000" pitchFamily="65" charset="-120"/>
                </a:rPr>
                <a:t>短                                            </a:t>
              </a:r>
              <a:r>
                <a:rPr kumimoji="1" lang="zh-TW" altLang="en-US" sz="1600" dirty="0" smtClean="0">
                  <a:latin typeface="標楷體" panose="03000509000000000000" pitchFamily="65" charset="-120"/>
                  <a:ea typeface="標楷體" panose="03000509000000000000" pitchFamily="65" charset="-120"/>
                </a:rPr>
                <a:t>長</a:t>
              </a:r>
              <a:endParaRPr kumimoji="1" lang="zh-TW" altLang="en-US" sz="1600" dirty="0">
                <a:latin typeface="標楷體" panose="03000509000000000000" pitchFamily="65" charset="-120"/>
                <a:ea typeface="標楷體" panose="03000509000000000000" pitchFamily="65" charset="-120"/>
              </a:endParaRPr>
            </a:p>
          </p:txBody>
        </p:sp>
        <p:sp>
          <p:nvSpPr>
            <p:cNvPr id="16" name="Line 109"/>
            <p:cNvSpPr>
              <a:spLocks noChangeShapeType="1"/>
            </p:cNvSpPr>
            <p:nvPr/>
          </p:nvSpPr>
          <p:spPr bwMode="auto">
            <a:xfrm>
              <a:off x="2671763" y="5769476"/>
              <a:ext cx="4184650" cy="0"/>
            </a:xfrm>
            <a:prstGeom prst="line">
              <a:avLst/>
            </a:prstGeom>
            <a:noFill/>
            <a:ln w="12700">
              <a:solidFill>
                <a:schemeClr val="tx1"/>
              </a:solidFill>
              <a:round/>
              <a:headEnd/>
              <a:tailEnd type="stealth" w="sm" len="lg"/>
            </a:ln>
            <a:effectLst/>
          </p:spPr>
          <p:txBody>
            <a:bodyPr/>
            <a:lstStyle/>
            <a:p>
              <a:endParaRPr lang="zh-TW" altLang="en-US" dirty="0">
                <a:latin typeface="標楷體" panose="03000509000000000000" pitchFamily="65" charset="-120"/>
                <a:ea typeface="標楷體" panose="03000509000000000000" pitchFamily="65" charset="-120"/>
              </a:endParaRPr>
            </a:p>
          </p:txBody>
        </p:sp>
        <p:sp>
          <p:nvSpPr>
            <p:cNvPr id="17" name="Text Box 110"/>
            <p:cNvSpPr txBox="1">
              <a:spLocks noChangeArrowheads="1"/>
            </p:cNvSpPr>
            <p:nvPr/>
          </p:nvSpPr>
          <p:spPr bwMode="auto">
            <a:xfrm>
              <a:off x="2305050" y="5935145"/>
              <a:ext cx="5109091" cy="338554"/>
            </a:xfrm>
            <a:prstGeom prst="rect">
              <a:avLst/>
            </a:prstGeom>
            <a:noFill/>
            <a:ln w="9525">
              <a:noFill/>
              <a:miter lim="800000"/>
              <a:headEnd/>
              <a:tailEnd/>
            </a:ln>
            <a:effectLst/>
          </p:spPr>
          <p:txBody>
            <a:bodyPr wrap="none">
              <a:spAutoFit/>
            </a:bodyPr>
            <a:lstStyle/>
            <a:p>
              <a:r>
                <a:rPr kumimoji="1" lang="zh-TW" altLang="en-US" sz="1600" dirty="0">
                  <a:latin typeface="標楷體" panose="03000509000000000000" pitchFamily="65" charset="-120"/>
                  <a:ea typeface="標楷體" panose="03000509000000000000" pitchFamily="65" charset="-120"/>
                </a:rPr>
                <a:t>少                                            </a:t>
              </a:r>
              <a:r>
                <a:rPr kumimoji="1" lang="zh-TW" altLang="en-US" sz="1600" dirty="0" smtClean="0">
                  <a:latin typeface="標楷體" panose="03000509000000000000" pitchFamily="65" charset="-120"/>
                  <a:ea typeface="標楷體" panose="03000509000000000000" pitchFamily="65" charset="-120"/>
                </a:rPr>
                <a:t>多</a:t>
              </a:r>
              <a:endParaRPr kumimoji="1" lang="zh-TW" altLang="en-US" sz="1600" dirty="0">
                <a:latin typeface="標楷體" panose="03000509000000000000" pitchFamily="65" charset="-120"/>
                <a:ea typeface="標楷體" panose="03000509000000000000" pitchFamily="65" charset="-120"/>
              </a:endParaRPr>
            </a:p>
          </p:txBody>
        </p:sp>
        <p:sp>
          <p:nvSpPr>
            <p:cNvPr id="18" name="Line 111"/>
            <p:cNvSpPr>
              <a:spLocks noChangeShapeType="1"/>
            </p:cNvSpPr>
            <p:nvPr/>
          </p:nvSpPr>
          <p:spPr bwMode="auto">
            <a:xfrm>
              <a:off x="2686050" y="6093895"/>
              <a:ext cx="4184650" cy="0"/>
            </a:xfrm>
            <a:prstGeom prst="line">
              <a:avLst/>
            </a:prstGeom>
            <a:noFill/>
            <a:ln w="12700">
              <a:solidFill>
                <a:schemeClr val="tx1"/>
              </a:solidFill>
              <a:round/>
              <a:headEnd/>
              <a:tailEnd type="stealth" w="sm" len="lg"/>
            </a:ln>
            <a:effectLst/>
          </p:spPr>
          <p:txBody>
            <a:bodyPr/>
            <a:lstStyle/>
            <a:p>
              <a:endParaRPr lang="zh-TW" altLang="en-US" dirty="0">
                <a:latin typeface="標楷體" panose="03000509000000000000" pitchFamily="65" charset="-120"/>
                <a:ea typeface="標楷體" panose="03000509000000000000" pitchFamily="65" charset="-120"/>
              </a:endParaRPr>
            </a:p>
          </p:txBody>
        </p:sp>
      </p:grpSp>
      <p:sp>
        <p:nvSpPr>
          <p:cNvPr id="117" name="Text Box 100"/>
          <p:cNvSpPr txBox="1">
            <a:spLocks noChangeArrowheads="1"/>
          </p:cNvSpPr>
          <p:nvPr/>
        </p:nvSpPr>
        <p:spPr bwMode="auto">
          <a:xfrm>
            <a:off x="2915816" y="3284984"/>
            <a:ext cx="1261884" cy="1815882"/>
          </a:xfrm>
          <a:prstGeom prst="rect">
            <a:avLst/>
          </a:prstGeom>
          <a:noFill/>
          <a:ln w="9525">
            <a:noFill/>
            <a:miter lim="800000"/>
            <a:headEnd/>
            <a:tailEnd/>
          </a:ln>
          <a:effectLst/>
        </p:spPr>
        <p:txBody>
          <a:bodyPr wrap="none">
            <a:spAutoFit/>
          </a:bodyPr>
          <a:lstStyle/>
          <a:p>
            <a:r>
              <a:rPr kumimoji="1" lang="en-US" altLang="zh-TW" sz="1600" dirty="0">
                <a:latin typeface="Times New Roman" panose="02020603050405020304" pitchFamily="18" charset="0"/>
                <a:ea typeface="標楷體" panose="03000509000000000000" pitchFamily="65" charset="-120"/>
              </a:rPr>
              <a:t>1. </a:t>
            </a:r>
            <a:r>
              <a:rPr kumimoji="1" lang="zh-TW" altLang="en-US" sz="1600" dirty="0">
                <a:latin typeface="Times New Roman" panose="02020603050405020304" pitchFamily="18" charset="0"/>
                <a:ea typeface="標楷體" panose="03000509000000000000" pitchFamily="65" charset="-120"/>
              </a:rPr>
              <a:t>替代</a:t>
            </a:r>
          </a:p>
          <a:p>
            <a:r>
              <a:rPr kumimoji="1" lang="en-US" altLang="zh-TW" sz="1600" dirty="0">
                <a:latin typeface="Times New Roman" panose="02020603050405020304" pitchFamily="18" charset="0"/>
                <a:ea typeface="標楷體" panose="03000509000000000000" pitchFamily="65" charset="-120"/>
              </a:rPr>
              <a:t>2. </a:t>
            </a:r>
            <a:r>
              <a:rPr kumimoji="1" lang="zh-TW" altLang="en-US" sz="1600" dirty="0">
                <a:latin typeface="Times New Roman" panose="02020603050405020304" pitchFamily="18" charset="0"/>
                <a:ea typeface="標楷體" panose="03000509000000000000" pitchFamily="65" charset="-120"/>
              </a:rPr>
              <a:t>製程變更</a:t>
            </a:r>
          </a:p>
          <a:p>
            <a:r>
              <a:rPr kumimoji="1" lang="en-US" altLang="zh-TW" sz="1600" dirty="0">
                <a:latin typeface="Times New Roman" panose="02020603050405020304" pitchFamily="18" charset="0"/>
                <a:ea typeface="標楷體" panose="03000509000000000000" pitchFamily="65" charset="-120"/>
              </a:rPr>
              <a:t>3. </a:t>
            </a:r>
            <a:r>
              <a:rPr kumimoji="1" lang="zh-TW" altLang="en-US" sz="1600" dirty="0">
                <a:latin typeface="Times New Roman" panose="02020603050405020304" pitchFamily="18" charset="0"/>
                <a:ea typeface="標楷體" panose="03000509000000000000" pitchFamily="65" charset="-120"/>
              </a:rPr>
              <a:t>包圍</a:t>
            </a:r>
          </a:p>
          <a:p>
            <a:r>
              <a:rPr kumimoji="1" lang="en-US" altLang="zh-TW" sz="1600" dirty="0">
                <a:latin typeface="Times New Roman" panose="02020603050405020304" pitchFamily="18" charset="0"/>
                <a:ea typeface="標楷體" panose="03000509000000000000" pitchFamily="65" charset="-120"/>
              </a:rPr>
              <a:t>4. </a:t>
            </a:r>
            <a:r>
              <a:rPr kumimoji="1" lang="zh-TW" altLang="en-US" sz="1600" dirty="0">
                <a:latin typeface="Times New Roman" panose="02020603050405020304" pitchFamily="18" charset="0"/>
                <a:ea typeface="標楷體" panose="03000509000000000000" pitchFamily="65" charset="-120"/>
              </a:rPr>
              <a:t>隔離</a:t>
            </a:r>
          </a:p>
          <a:p>
            <a:r>
              <a:rPr kumimoji="1" lang="en-US" altLang="zh-TW" sz="1600" dirty="0">
                <a:latin typeface="Times New Roman" panose="02020603050405020304" pitchFamily="18" charset="0"/>
                <a:ea typeface="標楷體" panose="03000509000000000000" pitchFamily="65" charset="-120"/>
              </a:rPr>
              <a:t>5. </a:t>
            </a:r>
            <a:r>
              <a:rPr kumimoji="1" lang="zh-TW" altLang="en-US" sz="1600" dirty="0">
                <a:latin typeface="Times New Roman" panose="02020603050405020304" pitchFamily="18" charset="0"/>
                <a:ea typeface="標楷體" panose="03000509000000000000" pitchFamily="65" charset="-120"/>
              </a:rPr>
              <a:t>加溼</a:t>
            </a:r>
          </a:p>
          <a:p>
            <a:r>
              <a:rPr kumimoji="1" lang="en-US" altLang="zh-TW" sz="1600" dirty="0">
                <a:latin typeface="Times New Roman" panose="02020603050405020304" pitchFamily="18" charset="0"/>
                <a:ea typeface="標楷體" panose="03000509000000000000" pitchFamily="65" charset="-120"/>
              </a:rPr>
              <a:t>6. </a:t>
            </a:r>
            <a:r>
              <a:rPr kumimoji="1" lang="zh-TW" altLang="en-US" sz="1600" dirty="0">
                <a:latin typeface="Times New Roman" panose="02020603050405020304" pitchFamily="18" charset="0"/>
                <a:ea typeface="標楷體" panose="03000509000000000000" pitchFamily="65" charset="-120"/>
              </a:rPr>
              <a:t>局部排氣</a:t>
            </a:r>
          </a:p>
          <a:p>
            <a:r>
              <a:rPr kumimoji="1" lang="en-US" altLang="zh-TW" sz="1600" dirty="0">
                <a:latin typeface="Times New Roman" panose="02020603050405020304" pitchFamily="18" charset="0"/>
                <a:ea typeface="標楷體" panose="03000509000000000000" pitchFamily="65" charset="-120"/>
              </a:rPr>
              <a:t>7. </a:t>
            </a:r>
            <a:r>
              <a:rPr kumimoji="1" lang="zh-TW" altLang="en-US" sz="1600" dirty="0">
                <a:latin typeface="Times New Roman" panose="02020603050405020304" pitchFamily="18" charset="0"/>
                <a:ea typeface="標楷體" panose="03000509000000000000" pitchFamily="65" charset="-120"/>
              </a:rPr>
              <a:t>維護管理 </a:t>
            </a:r>
          </a:p>
        </p:txBody>
      </p:sp>
      <p:sp>
        <p:nvSpPr>
          <p:cNvPr id="118" name="矩形 117"/>
          <p:cNvSpPr/>
          <p:nvPr/>
        </p:nvSpPr>
        <p:spPr>
          <a:xfrm>
            <a:off x="6838780" y="4581128"/>
            <a:ext cx="1420213" cy="294755"/>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21345137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457200" y="274638"/>
            <a:ext cx="8229600" cy="850106"/>
          </a:xfrm>
        </p:spPr>
        <p:txBody>
          <a:bodyPr/>
          <a:lstStyle/>
          <a:p>
            <a:r>
              <a:rPr lang="zh-TW" altLang="en-US" dirty="0" smtClean="0"/>
              <a:t>個人防護</a:t>
            </a:r>
            <a:r>
              <a:rPr lang="zh-TW" altLang="en-US" dirty="0"/>
              <a:t>具種類</a:t>
            </a:r>
          </a:p>
        </p:txBody>
      </p:sp>
      <p:sp>
        <p:nvSpPr>
          <p:cNvPr id="4" name="投影片編號版面配置區 3"/>
          <p:cNvSpPr>
            <a:spLocks noGrp="1"/>
          </p:cNvSpPr>
          <p:nvPr>
            <p:ph type="sldNum" sz="quarter" idx="12"/>
          </p:nvPr>
        </p:nvSpPr>
        <p:spPr>
          <a:xfrm>
            <a:off x="7044766" y="6252743"/>
            <a:ext cx="2133600" cy="365125"/>
          </a:xfrm>
        </p:spPr>
        <p:txBody>
          <a:bodyPr/>
          <a:lstStyle/>
          <a:p>
            <a:fld id="{D81384EF-367C-450E-B552-C4A0BE1BD3F8}" type="slidenum">
              <a:rPr lang="zh-TW" altLang="en-US" smtClean="0"/>
              <a:pPr/>
              <a:t>23</a:t>
            </a:fld>
            <a:endParaRPr lang="zh-TW" altLang="en-US" dirty="0"/>
          </a:p>
        </p:txBody>
      </p:sp>
      <p:pic>
        <p:nvPicPr>
          <p:cNvPr id="6" name="Picture 2" descr="http://laws.ilosh.gov.tw/UserFiles2/Image/newsletter/102/shp102-2-5.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491880" y="1580976"/>
            <a:ext cx="1656184" cy="493201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線接點 6"/>
          <p:cNvCxnSpPr/>
          <p:nvPr/>
        </p:nvCxnSpPr>
        <p:spPr>
          <a:xfrm flipH="1" flipV="1">
            <a:off x="2872466" y="1863701"/>
            <a:ext cx="1044116" cy="144016"/>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1596354" y="1450512"/>
            <a:ext cx="1494124" cy="707886"/>
          </a:xfrm>
          <a:prstGeom prst="rect">
            <a:avLst/>
          </a:prstGeom>
          <a:noFill/>
        </p:spPr>
        <p:txBody>
          <a:bodyPr wrap="square" rtlCol="0">
            <a:spAutoFit/>
          </a:bodyPr>
          <a:lstStyle/>
          <a:p>
            <a:r>
              <a:rPr lang="zh-TW" altLang="en-US" sz="2000" b="1" dirty="0" smtClean="0">
                <a:solidFill>
                  <a:srgbClr val="0000FF"/>
                </a:solidFill>
                <a:latin typeface="Times New Roman" panose="02020603050405020304" pitchFamily="18" charset="0"/>
                <a:ea typeface="標楷體" panose="03000509000000000000" pitchFamily="65" charset="-120"/>
              </a:rPr>
              <a:t>頭部防護具</a:t>
            </a:r>
            <a:endParaRPr lang="en-US" altLang="zh-TW" sz="2000" b="1" dirty="0" smtClean="0">
              <a:solidFill>
                <a:srgbClr val="0000FF"/>
              </a:solidFill>
              <a:latin typeface="Times New Roman" panose="02020603050405020304" pitchFamily="18" charset="0"/>
              <a:ea typeface="標楷體" panose="03000509000000000000" pitchFamily="65" charset="-120"/>
            </a:endParaRPr>
          </a:p>
          <a:p>
            <a:pPr algn="ctr"/>
            <a:r>
              <a:rPr lang="zh-TW" altLang="en-US" sz="2000" dirty="0" smtClean="0">
                <a:latin typeface="Times New Roman" panose="02020603050405020304" pitchFamily="18" charset="0"/>
                <a:ea typeface="標楷體" panose="03000509000000000000" pitchFamily="65" charset="-120"/>
              </a:rPr>
              <a:t>安全帽</a:t>
            </a:r>
            <a:endParaRPr lang="zh-TW" altLang="en-US" sz="2000" dirty="0">
              <a:latin typeface="Times New Roman" panose="02020603050405020304" pitchFamily="18" charset="0"/>
              <a:ea typeface="標楷體" panose="03000509000000000000" pitchFamily="65" charset="-120"/>
            </a:endParaRPr>
          </a:p>
        </p:txBody>
      </p:sp>
      <p:cxnSp>
        <p:nvCxnSpPr>
          <p:cNvPr id="9" name="直線接點 8"/>
          <p:cNvCxnSpPr/>
          <p:nvPr/>
        </p:nvCxnSpPr>
        <p:spPr>
          <a:xfrm flipH="1">
            <a:off x="4632147" y="1890525"/>
            <a:ext cx="599786" cy="33621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4932040" y="1518530"/>
            <a:ext cx="2319347" cy="707886"/>
          </a:xfrm>
          <a:prstGeom prst="rect">
            <a:avLst/>
          </a:prstGeom>
          <a:noFill/>
        </p:spPr>
        <p:txBody>
          <a:bodyPr wrap="square" rtlCol="0">
            <a:spAutoFit/>
          </a:bodyPr>
          <a:lstStyle/>
          <a:p>
            <a:pPr algn="ctr"/>
            <a:r>
              <a:rPr lang="zh-TW" altLang="en-US" sz="2000" b="1" dirty="0" smtClean="0">
                <a:solidFill>
                  <a:srgbClr val="0000FF"/>
                </a:solidFill>
                <a:latin typeface="Times New Roman" panose="02020603050405020304" pitchFamily="18" charset="0"/>
                <a:ea typeface="標楷體" panose="03000509000000000000" pitchFamily="65" charset="-120"/>
              </a:rPr>
              <a:t>眼部與臉部防護具</a:t>
            </a:r>
            <a:r>
              <a:rPr lang="zh-TW" altLang="en-US" sz="2000" dirty="0" smtClean="0">
                <a:latin typeface="Times New Roman" panose="02020603050405020304" pitchFamily="18" charset="0"/>
                <a:ea typeface="標楷體" panose="03000509000000000000" pitchFamily="65" charset="-120"/>
              </a:rPr>
              <a:t>護目鏡、面罩</a:t>
            </a:r>
            <a:endParaRPr lang="zh-TW" altLang="en-US" sz="2000" dirty="0">
              <a:latin typeface="Times New Roman" panose="02020603050405020304" pitchFamily="18" charset="0"/>
              <a:ea typeface="標楷體" panose="03000509000000000000" pitchFamily="65" charset="-120"/>
            </a:endParaRPr>
          </a:p>
        </p:txBody>
      </p:sp>
      <p:pic>
        <p:nvPicPr>
          <p:cNvPr id="16396" name="Picture 12" descr="http://www.shinhoda.com.tw/templates/cache/3849/images/products/photooriginal-3849-6600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52444" y="2939549"/>
            <a:ext cx="1781944" cy="122799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直線接點 10"/>
          <p:cNvCxnSpPr/>
          <p:nvPr/>
        </p:nvCxnSpPr>
        <p:spPr>
          <a:xfrm flipH="1" flipV="1">
            <a:off x="4714082" y="2421161"/>
            <a:ext cx="986223" cy="256004"/>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1543240" y="2392680"/>
            <a:ext cx="1600352" cy="707886"/>
          </a:xfrm>
          <a:prstGeom prst="rect">
            <a:avLst/>
          </a:prstGeom>
          <a:noFill/>
        </p:spPr>
        <p:txBody>
          <a:bodyPr wrap="square" rtlCol="0">
            <a:spAutoFit/>
          </a:bodyPr>
          <a:lstStyle/>
          <a:p>
            <a:r>
              <a:rPr lang="zh-TW" altLang="en-US" sz="2000" b="1" dirty="0" smtClean="0">
                <a:solidFill>
                  <a:srgbClr val="0000FF"/>
                </a:solidFill>
                <a:latin typeface="Times New Roman" panose="02020603050405020304" pitchFamily="18" charset="0"/>
                <a:ea typeface="標楷體" panose="03000509000000000000" pitchFamily="65" charset="-120"/>
              </a:rPr>
              <a:t>聽力防護具</a:t>
            </a:r>
            <a:r>
              <a:rPr lang="zh-TW" altLang="en-US" sz="2000" dirty="0" smtClean="0">
                <a:latin typeface="Times New Roman" panose="02020603050405020304" pitchFamily="18" charset="0"/>
                <a:ea typeface="標楷體" panose="03000509000000000000" pitchFamily="65" charset="-120"/>
              </a:rPr>
              <a:t>耳塞、耳罩</a:t>
            </a:r>
            <a:endParaRPr lang="zh-TW" altLang="en-US" sz="2000" dirty="0">
              <a:latin typeface="Times New Roman" panose="02020603050405020304" pitchFamily="18" charset="0"/>
              <a:ea typeface="標楷體" panose="03000509000000000000" pitchFamily="65" charset="-120"/>
            </a:endParaRPr>
          </a:p>
        </p:txBody>
      </p:sp>
      <p:pic>
        <p:nvPicPr>
          <p:cNvPr id="16386" name="Picture 2" descr="http://img.ruten.com.tw/s1/e/ba/b7/21012196683447_73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3673" y="1266521"/>
            <a:ext cx="1282160" cy="1373743"/>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www.polison.com.tw/customer/C000183/20128161107378479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33067" y="1371415"/>
            <a:ext cx="1150839" cy="77298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https://s.yimg.com/aw/api/res/1.2/s44enED6wVvn0TOJM4f3Zg--/YXBwaWQ9eXR3YXVjdGlvbnNlcnZpY2U7aD00MDA7cT04NTtzcj0xLjI7c3M9MS4yO3c9Mzk0/http:/nevec-img.zenfs.com/prod/tw_ec05-7/479422a8-e100-4cac-be46-f2dd85b8cb57.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8035381" y="1890525"/>
            <a:ext cx="866547" cy="879743"/>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直線接點 19"/>
          <p:cNvCxnSpPr/>
          <p:nvPr/>
        </p:nvCxnSpPr>
        <p:spPr>
          <a:xfrm flipH="1">
            <a:off x="2974640" y="2448966"/>
            <a:ext cx="1034480" cy="191298"/>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5364088" y="2348880"/>
            <a:ext cx="2006658" cy="707886"/>
          </a:xfrm>
          <a:prstGeom prst="rect">
            <a:avLst/>
          </a:prstGeom>
          <a:noFill/>
        </p:spPr>
        <p:txBody>
          <a:bodyPr wrap="square" rtlCol="0">
            <a:spAutoFit/>
          </a:bodyPr>
          <a:lstStyle/>
          <a:p>
            <a:pPr algn="ctr"/>
            <a:r>
              <a:rPr lang="zh-TW" altLang="en-US" sz="2000" b="1" dirty="0" smtClean="0">
                <a:solidFill>
                  <a:srgbClr val="0000FF"/>
                </a:solidFill>
                <a:latin typeface="Times New Roman" panose="02020603050405020304" pitchFamily="18" charset="0"/>
                <a:ea typeface="標楷體" panose="03000509000000000000" pitchFamily="65" charset="-120"/>
              </a:rPr>
              <a:t>呼吸防護</a:t>
            </a:r>
            <a:r>
              <a:rPr lang="zh-TW" altLang="en-US" sz="2000" b="1" dirty="0">
                <a:solidFill>
                  <a:srgbClr val="0000FF"/>
                </a:solidFill>
                <a:latin typeface="Times New Roman" panose="02020603050405020304" pitchFamily="18" charset="0"/>
                <a:ea typeface="標楷體" panose="03000509000000000000" pitchFamily="65" charset="-120"/>
              </a:rPr>
              <a:t>具</a:t>
            </a:r>
            <a:endParaRPr lang="en-US" altLang="zh-TW" sz="2000" b="1" dirty="0" smtClean="0">
              <a:solidFill>
                <a:srgbClr val="0000FF"/>
              </a:solidFill>
              <a:latin typeface="Times New Roman" panose="02020603050405020304" pitchFamily="18" charset="0"/>
              <a:ea typeface="標楷體" panose="03000509000000000000" pitchFamily="65" charset="-120"/>
            </a:endParaRPr>
          </a:p>
          <a:p>
            <a:pPr algn="ctr"/>
            <a:r>
              <a:rPr lang="zh-TW" altLang="en-US" sz="2000" dirty="0" smtClean="0">
                <a:latin typeface="Times New Roman" panose="02020603050405020304" pitchFamily="18" charset="0"/>
                <a:ea typeface="標楷體" panose="03000509000000000000" pitchFamily="65" charset="-120"/>
              </a:rPr>
              <a:t>口罩、防毒面具</a:t>
            </a:r>
            <a:endParaRPr lang="zh-TW" altLang="en-US" sz="2000" dirty="0">
              <a:latin typeface="Times New Roman" panose="02020603050405020304" pitchFamily="18" charset="0"/>
              <a:ea typeface="標楷體" panose="03000509000000000000" pitchFamily="65" charset="-120"/>
            </a:endParaRPr>
          </a:p>
        </p:txBody>
      </p:sp>
      <p:pic>
        <p:nvPicPr>
          <p:cNvPr id="16394" name="Picture 10" descr="http://image.ecchn.com/news/2010-06-24/t2010062412061911.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64761" y="2796539"/>
            <a:ext cx="1178479" cy="1277669"/>
          </a:xfrm>
          <a:prstGeom prst="rect">
            <a:avLst/>
          </a:prstGeom>
          <a:noFill/>
          <a:extLst>
            <a:ext uri="{909E8E84-426E-40DD-AFC4-6F175D3DCCD1}">
              <a14:hiddenFill xmlns:a14="http://schemas.microsoft.com/office/drawing/2010/main">
                <a:solidFill>
                  <a:srgbClr val="FFFFFF"/>
                </a:solidFill>
              </a14:hiddenFill>
            </a:ext>
          </a:extLst>
        </p:spPr>
      </p:pic>
      <p:pic>
        <p:nvPicPr>
          <p:cNvPr id="16400" name="Picture 16" descr="http://multimedia.3m.com/mws/media/735026P/3mtm-particulate-respirator-8210-n95.jpg?boundedSize=31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522730" y="3158452"/>
            <a:ext cx="995760" cy="790184"/>
          </a:xfrm>
          <a:prstGeom prst="rect">
            <a:avLst/>
          </a:prstGeom>
          <a:noFill/>
          <a:extLst>
            <a:ext uri="{909E8E84-426E-40DD-AFC4-6F175D3DCCD1}">
              <a14:hiddenFill xmlns:a14="http://schemas.microsoft.com/office/drawing/2010/main">
                <a:solidFill>
                  <a:srgbClr val="FFFFFF"/>
                </a:solidFill>
              </a14:hiddenFill>
            </a:ext>
          </a:extLst>
        </p:spPr>
      </p:pic>
      <p:pic>
        <p:nvPicPr>
          <p:cNvPr id="16402" name="Picture 18" descr="http://3mcollision.com/media/catalog/product/cache/1/image/9df78eab33525d08d6e5fb8d27136e95/5/4/54146_3M-Full-Facepiece-Reusable-Respirator-6800.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530473" y="3056766"/>
            <a:ext cx="1100467" cy="1100467"/>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直線接點 30"/>
          <p:cNvCxnSpPr>
            <a:stCxn id="32" idx="1"/>
          </p:cNvCxnSpPr>
          <p:nvPr/>
        </p:nvCxnSpPr>
        <p:spPr>
          <a:xfrm flipH="1" flipV="1">
            <a:off x="4846581" y="4047301"/>
            <a:ext cx="892638" cy="686487"/>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3" name="文字方塊 32"/>
          <p:cNvSpPr txBox="1"/>
          <p:nvPr/>
        </p:nvSpPr>
        <p:spPr>
          <a:xfrm>
            <a:off x="1907704" y="4311744"/>
            <a:ext cx="1589680" cy="707886"/>
          </a:xfrm>
          <a:prstGeom prst="rect">
            <a:avLst/>
          </a:prstGeom>
          <a:noFill/>
        </p:spPr>
        <p:txBody>
          <a:bodyPr wrap="square" rtlCol="0">
            <a:spAutoFit/>
          </a:bodyPr>
          <a:lstStyle/>
          <a:p>
            <a:r>
              <a:rPr lang="zh-TW" altLang="en-US" sz="2000" b="1" dirty="0">
                <a:solidFill>
                  <a:srgbClr val="0000FF"/>
                </a:solidFill>
                <a:latin typeface="Times New Roman" panose="02020603050405020304" pitchFamily="18" charset="0"/>
                <a:ea typeface="標楷體" panose="03000509000000000000" pitchFamily="65" charset="-120"/>
              </a:rPr>
              <a:t>手部防護</a:t>
            </a:r>
            <a:r>
              <a:rPr lang="zh-TW" altLang="en-US" sz="2000" b="1" dirty="0" smtClean="0">
                <a:solidFill>
                  <a:srgbClr val="0000FF"/>
                </a:solidFill>
                <a:latin typeface="Times New Roman" panose="02020603050405020304" pitchFamily="18" charset="0"/>
                <a:ea typeface="標楷體" panose="03000509000000000000" pitchFamily="65" charset="-120"/>
              </a:rPr>
              <a:t>具</a:t>
            </a:r>
            <a:endParaRPr lang="en-US" altLang="zh-TW" sz="2000" b="1" dirty="0" smtClean="0">
              <a:solidFill>
                <a:srgbClr val="0000FF"/>
              </a:solidFill>
              <a:latin typeface="Times New Roman" panose="02020603050405020304" pitchFamily="18" charset="0"/>
              <a:ea typeface="標楷體" panose="03000509000000000000" pitchFamily="65" charset="-120"/>
            </a:endParaRPr>
          </a:p>
          <a:p>
            <a:pPr algn="ctr"/>
            <a:r>
              <a:rPr lang="zh-TW" altLang="en-US" sz="2000" dirty="0" smtClean="0">
                <a:latin typeface="Times New Roman" panose="02020603050405020304" pitchFamily="18" charset="0"/>
                <a:ea typeface="標楷體" panose="03000509000000000000" pitchFamily="65" charset="-120"/>
              </a:rPr>
              <a:t>防護手套</a:t>
            </a:r>
            <a:endParaRPr lang="zh-TW" altLang="en-US" sz="2000" dirty="0">
              <a:latin typeface="Times New Roman" panose="02020603050405020304" pitchFamily="18" charset="0"/>
              <a:ea typeface="標楷體" panose="03000509000000000000" pitchFamily="65" charset="-120"/>
            </a:endParaRPr>
          </a:p>
        </p:txBody>
      </p:sp>
      <p:cxnSp>
        <p:nvCxnSpPr>
          <p:cNvPr id="34" name="直線接點 33"/>
          <p:cNvCxnSpPr/>
          <p:nvPr/>
        </p:nvCxnSpPr>
        <p:spPr>
          <a:xfrm flipV="1">
            <a:off x="3090478" y="3366129"/>
            <a:ext cx="1205986" cy="917143"/>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3143592" y="6165304"/>
            <a:ext cx="772990" cy="197715"/>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8" name="文字方塊 37"/>
          <p:cNvSpPr txBox="1"/>
          <p:nvPr/>
        </p:nvSpPr>
        <p:spPr>
          <a:xfrm>
            <a:off x="1551775" y="5873131"/>
            <a:ext cx="1602081" cy="707886"/>
          </a:xfrm>
          <a:prstGeom prst="rect">
            <a:avLst/>
          </a:prstGeom>
          <a:solidFill>
            <a:schemeClr val="bg1"/>
          </a:solidFill>
        </p:spPr>
        <p:txBody>
          <a:bodyPr wrap="square" rtlCol="0">
            <a:spAutoFit/>
          </a:bodyPr>
          <a:lstStyle/>
          <a:p>
            <a:r>
              <a:rPr lang="zh-TW" altLang="en-US" sz="2000" b="1" dirty="0" smtClean="0">
                <a:solidFill>
                  <a:srgbClr val="0000FF"/>
                </a:solidFill>
                <a:latin typeface="Times New Roman" panose="02020603050405020304" pitchFamily="18" charset="0"/>
                <a:ea typeface="標楷體" panose="03000509000000000000" pitchFamily="65" charset="-120"/>
              </a:rPr>
              <a:t>足部防護具</a:t>
            </a:r>
            <a:endParaRPr lang="en-US" altLang="zh-TW" sz="2000" b="1" dirty="0" smtClean="0">
              <a:solidFill>
                <a:srgbClr val="0000FF"/>
              </a:solidFill>
              <a:latin typeface="Times New Roman" panose="02020603050405020304" pitchFamily="18" charset="0"/>
              <a:ea typeface="標楷體" panose="03000509000000000000" pitchFamily="65" charset="-120"/>
            </a:endParaRPr>
          </a:p>
          <a:p>
            <a:pPr algn="ctr"/>
            <a:r>
              <a:rPr lang="zh-TW" altLang="en-US" sz="2000" dirty="0" smtClean="0">
                <a:latin typeface="Times New Roman" panose="02020603050405020304" pitchFamily="18" charset="0"/>
                <a:ea typeface="標楷體" panose="03000509000000000000" pitchFamily="65" charset="-120"/>
              </a:rPr>
              <a:t>安全鞋</a:t>
            </a:r>
            <a:endParaRPr lang="zh-TW" altLang="en-US" sz="2000" dirty="0">
              <a:latin typeface="Times New Roman" panose="02020603050405020304" pitchFamily="18" charset="0"/>
              <a:ea typeface="標楷體" panose="03000509000000000000" pitchFamily="65" charset="-120"/>
            </a:endParaRPr>
          </a:p>
        </p:txBody>
      </p:sp>
      <p:pic>
        <p:nvPicPr>
          <p:cNvPr id="16404" name="Picture 20" descr="http://dglife.tw.rakuten-static.com/product-0523/D42K-09814.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080707" y="4021280"/>
            <a:ext cx="1564055" cy="2712233"/>
          </a:xfrm>
          <a:prstGeom prst="rect">
            <a:avLst/>
          </a:prstGeom>
          <a:noFill/>
          <a:extLst>
            <a:ext uri="{909E8E84-426E-40DD-AFC4-6F175D3DCCD1}">
              <a14:hiddenFill xmlns:a14="http://schemas.microsoft.com/office/drawing/2010/main">
                <a:solidFill>
                  <a:srgbClr val="FFFFFF"/>
                </a:solidFill>
              </a14:hiddenFill>
            </a:ext>
          </a:extLst>
        </p:spPr>
      </p:pic>
      <p:pic>
        <p:nvPicPr>
          <p:cNvPr id="16406" name="Picture 22" descr="http://laws.ilosh.gov.tw/UserFiles2/Image/newsletter/102/shp102-2-5.jpg"/>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6518490" y="4747983"/>
            <a:ext cx="799894" cy="1918110"/>
          </a:xfrm>
          <a:prstGeom prst="rect">
            <a:avLst/>
          </a:prstGeom>
          <a:noFill/>
          <a:extLst>
            <a:ext uri="{909E8E84-426E-40DD-AFC4-6F175D3DCCD1}">
              <a14:hiddenFill xmlns:a14="http://schemas.microsoft.com/office/drawing/2010/main">
                <a:solidFill>
                  <a:srgbClr val="FFFFFF"/>
                </a:solidFill>
              </a14:hiddenFill>
            </a:ext>
          </a:extLst>
        </p:spPr>
      </p:pic>
      <p:sp>
        <p:nvSpPr>
          <p:cNvPr id="32" name="文字方塊 31"/>
          <p:cNvSpPr txBox="1"/>
          <p:nvPr/>
        </p:nvSpPr>
        <p:spPr>
          <a:xfrm>
            <a:off x="5739219" y="4533733"/>
            <a:ext cx="1512168" cy="400110"/>
          </a:xfrm>
          <a:prstGeom prst="rect">
            <a:avLst/>
          </a:prstGeom>
          <a:noFill/>
        </p:spPr>
        <p:txBody>
          <a:bodyPr wrap="square" rtlCol="0">
            <a:spAutoFit/>
          </a:bodyPr>
          <a:lstStyle/>
          <a:p>
            <a:r>
              <a:rPr lang="zh-TW" altLang="en-US" sz="2000" b="1" dirty="0">
                <a:solidFill>
                  <a:srgbClr val="0000FF"/>
                </a:solidFill>
                <a:latin typeface="Times New Roman" panose="02020603050405020304" pitchFamily="18" charset="0"/>
                <a:ea typeface="標楷體" panose="03000509000000000000" pitchFamily="65" charset="-120"/>
              </a:rPr>
              <a:t>全身防護</a:t>
            </a:r>
            <a:r>
              <a:rPr lang="zh-TW" altLang="en-US" sz="2000" b="1" dirty="0" smtClean="0">
                <a:solidFill>
                  <a:srgbClr val="0000FF"/>
                </a:solidFill>
                <a:latin typeface="Times New Roman" panose="02020603050405020304" pitchFamily="18" charset="0"/>
                <a:ea typeface="標楷體" panose="03000509000000000000" pitchFamily="65" charset="-120"/>
              </a:rPr>
              <a:t>衣</a:t>
            </a:r>
            <a:endParaRPr lang="zh-TW" altLang="en-US" sz="2000" b="1" dirty="0">
              <a:solidFill>
                <a:srgbClr val="0000FF"/>
              </a:solidFill>
              <a:latin typeface="Times New Roman" panose="02020603050405020304" pitchFamily="18" charset="0"/>
              <a:ea typeface="標楷體" panose="03000509000000000000" pitchFamily="65" charset="-120"/>
            </a:endParaRPr>
          </a:p>
        </p:txBody>
      </p:sp>
      <p:pic>
        <p:nvPicPr>
          <p:cNvPr id="16408" name="Picture 24" descr="http://image.big5.made-in-china.com/2f0j01CBFQSZNsGgco/KS%E5%AE%89%E5%85%A8%E9%9E%8B.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11486" y="5873131"/>
            <a:ext cx="1140957" cy="78027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5" descr="neoprene"/>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05533" y="4506947"/>
            <a:ext cx="1402171" cy="87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3715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t>頭部防護具</a:t>
            </a:r>
            <a:endParaRPr lang="zh-TW" altLang="en-US" sz="4000" dirty="0"/>
          </a:p>
        </p:txBody>
      </p:sp>
      <p:sp>
        <p:nvSpPr>
          <p:cNvPr id="3" name="內容版面配置區 2"/>
          <p:cNvSpPr>
            <a:spLocks noGrp="1"/>
          </p:cNvSpPr>
          <p:nvPr>
            <p:ph idx="1"/>
          </p:nvPr>
        </p:nvSpPr>
        <p:spPr>
          <a:xfrm>
            <a:off x="467544" y="1412776"/>
            <a:ext cx="8229600" cy="5069160"/>
          </a:xfrm>
        </p:spPr>
        <p:txBody>
          <a:bodyPr>
            <a:noAutofit/>
          </a:bodyPr>
          <a:lstStyle/>
          <a:p>
            <a:pPr>
              <a:lnSpc>
                <a:spcPct val="110000"/>
              </a:lnSpc>
              <a:spcBef>
                <a:spcPts val="600"/>
              </a:spcBef>
              <a:spcAft>
                <a:spcPts val="600"/>
              </a:spcAft>
            </a:pPr>
            <a:r>
              <a:rPr lang="zh-TW" altLang="en-US" sz="2400" dirty="0" smtClean="0"/>
              <a:t>目的：防止頭部受落下物擊傷、撞傷及觸電等傷害所使用保護頭部上部抵抗撞擊之頭盔。</a:t>
            </a:r>
            <a:endParaRPr lang="en-US" altLang="zh-TW" sz="2400" dirty="0" smtClean="0"/>
          </a:p>
          <a:p>
            <a:pPr>
              <a:spcBef>
                <a:spcPts val="600"/>
              </a:spcBef>
              <a:spcAft>
                <a:spcPts val="600"/>
              </a:spcAft>
            </a:pPr>
            <a:r>
              <a:rPr lang="zh-TW" altLang="en-US" sz="2400" dirty="0" smtClean="0"/>
              <a:t>選用時</a:t>
            </a:r>
            <a:r>
              <a:rPr lang="zh-TW" altLang="en-US" sz="2400" dirty="0"/>
              <a:t>之</a:t>
            </a:r>
            <a:r>
              <a:rPr lang="zh-TW" altLang="en-US" sz="2400" dirty="0" smtClean="0"/>
              <a:t>注意事項</a:t>
            </a:r>
          </a:p>
          <a:p>
            <a:pPr lvl="1">
              <a:spcBef>
                <a:spcPts val="600"/>
              </a:spcBef>
              <a:spcAft>
                <a:spcPts val="600"/>
              </a:spcAft>
            </a:pPr>
            <a:r>
              <a:rPr lang="zh-TW" altLang="en-US" sz="2000" dirty="0" smtClean="0"/>
              <a:t>注意製造日期 ，帽殼要無泡、無裂痕、針孔及凸出物。</a:t>
            </a:r>
          </a:p>
          <a:p>
            <a:pPr lvl="1">
              <a:spcBef>
                <a:spcPts val="600"/>
              </a:spcBef>
              <a:spcAft>
                <a:spcPts val="600"/>
              </a:spcAft>
            </a:pPr>
            <a:r>
              <a:rPr lang="zh-TW" altLang="en-US" sz="2000" dirty="0" smtClean="0"/>
              <a:t>依工作性質不同，並適合配戴者本身之特性。</a:t>
            </a:r>
          </a:p>
          <a:p>
            <a:pPr lvl="1">
              <a:spcBef>
                <a:spcPts val="600"/>
              </a:spcBef>
              <a:spcAft>
                <a:spcPts val="600"/>
              </a:spcAft>
            </a:pPr>
            <a:r>
              <a:rPr lang="zh-TW" altLang="en-US" sz="2000" dirty="0" smtClean="0"/>
              <a:t>使用</a:t>
            </a:r>
            <a:r>
              <a:rPr lang="zh-TW" altLang="en-US" sz="2000" dirty="0"/>
              <a:t>時正確</a:t>
            </a:r>
            <a:r>
              <a:rPr lang="zh-TW" altLang="en-US" sz="2000" dirty="0" smtClean="0"/>
              <a:t>配戴調整戴具至最適合大小，並確實檢點。</a:t>
            </a:r>
          </a:p>
          <a:p>
            <a:pPr>
              <a:spcBef>
                <a:spcPts val="600"/>
              </a:spcBef>
              <a:spcAft>
                <a:spcPts val="600"/>
              </a:spcAft>
            </a:pPr>
            <a:r>
              <a:rPr lang="zh-TW" altLang="en-US" sz="2400" dirty="0" smtClean="0"/>
              <a:t>保養 </a:t>
            </a:r>
          </a:p>
          <a:p>
            <a:pPr lvl="1">
              <a:lnSpc>
                <a:spcPct val="110000"/>
              </a:lnSpc>
              <a:spcBef>
                <a:spcPts val="600"/>
              </a:spcBef>
              <a:spcAft>
                <a:spcPts val="600"/>
              </a:spcAft>
            </a:pPr>
            <a:r>
              <a:rPr lang="zh-TW" altLang="en-US" sz="2400" dirty="0" smtClean="0"/>
              <a:t>隨時以水清潔帽殼、束具與頤帶 ，並收放在無紫外線照射之陰暗處。 </a:t>
            </a:r>
          </a:p>
        </p:txBody>
      </p:sp>
      <p:sp>
        <p:nvSpPr>
          <p:cNvPr id="4" name="投影片編號版面配置區 3"/>
          <p:cNvSpPr>
            <a:spLocks noGrp="1"/>
          </p:cNvSpPr>
          <p:nvPr>
            <p:ph type="sldNum" sz="quarter" idx="12"/>
          </p:nvPr>
        </p:nvSpPr>
        <p:spPr>
          <a:xfrm>
            <a:off x="6902896" y="6237312"/>
            <a:ext cx="2133600" cy="365125"/>
          </a:xfrm>
        </p:spPr>
        <p:txBody>
          <a:bodyPr/>
          <a:lstStyle/>
          <a:p>
            <a:fld id="{D81384EF-367C-450E-B552-C4A0BE1BD3F8}" type="slidenum">
              <a:rPr lang="zh-TW" altLang="en-US" smtClean="0"/>
              <a:pPr/>
              <a:t>24</a:t>
            </a:fld>
            <a:endParaRPr lang="zh-TW" altLang="en-US" dirty="0"/>
          </a:p>
        </p:txBody>
      </p:sp>
      <p:pic>
        <p:nvPicPr>
          <p:cNvPr id="5" name="Picture 6" descr="192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12360" y="422028"/>
            <a:ext cx="952148" cy="952148"/>
          </a:xfrm>
          <a:prstGeom prst="rect">
            <a:avLst/>
          </a:prstGeom>
          <a:noFill/>
          <a:effectLst>
            <a:outerShdw dist="107763" dir="2700000" algn="ctr" rotWithShape="0">
              <a:srgbClr val="808080">
                <a:alpha val="50000"/>
              </a:srgbClr>
            </a:outerShdw>
          </a:effectLst>
        </p:spPr>
      </p:pic>
      <p:pic>
        <p:nvPicPr>
          <p:cNvPr id="6" name="Picture 7" descr="192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83768" y="422028"/>
            <a:ext cx="952148" cy="952148"/>
          </a:xfrm>
          <a:prstGeom prst="rect">
            <a:avLst/>
          </a:prstGeom>
          <a:noFill/>
          <a:effectLst>
            <a:outerShdw dist="107763" dir="2700000" algn="ctr" rotWithShape="0">
              <a:srgbClr val="808080">
                <a:alpha val="50000"/>
              </a:srgbClr>
            </a:outerShdw>
          </a:effectLst>
        </p:spPr>
      </p:pic>
    </p:spTree>
    <p:extLst>
      <p:ext uri="{BB962C8B-B14F-4D97-AF65-F5344CB8AC3E}">
        <p14:creationId xmlns:p14="http://schemas.microsoft.com/office/powerpoint/2010/main" val="214716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t>臉部與眼部防護具</a:t>
            </a:r>
            <a:endParaRPr lang="zh-TW" altLang="en-US" sz="4000" dirty="0"/>
          </a:p>
        </p:txBody>
      </p:sp>
      <p:sp>
        <p:nvSpPr>
          <p:cNvPr id="4" name="投影片編號版面配置區 3"/>
          <p:cNvSpPr>
            <a:spLocks noGrp="1"/>
          </p:cNvSpPr>
          <p:nvPr>
            <p:ph type="sldNum" sz="quarter" idx="12"/>
          </p:nvPr>
        </p:nvSpPr>
        <p:spPr>
          <a:xfrm>
            <a:off x="6830888" y="6304235"/>
            <a:ext cx="2133600" cy="365125"/>
          </a:xfrm>
        </p:spPr>
        <p:txBody>
          <a:bodyPr/>
          <a:lstStyle/>
          <a:p>
            <a:fld id="{D81384EF-367C-450E-B552-C4A0BE1BD3F8}" type="slidenum">
              <a:rPr lang="zh-TW" altLang="en-US" smtClean="0"/>
              <a:pPr/>
              <a:t>25</a:t>
            </a:fld>
            <a:endParaRPr lang="zh-TW" altLang="en-US" dirty="0"/>
          </a:p>
        </p:txBody>
      </p:sp>
      <p:pic>
        <p:nvPicPr>
          <p:cNvPr id="8196" name="Picture 4" descr="http://origin-images.ttnet.net/pi/cto/40/04/54/58/40045458-9.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72000" y="5445224"/>
            <a:ext cx="1522790" cy="924017"/>
          </a:xfrm>
          <a:prstGeom prst="rect">
            <a:avLst/>
          </a:prstGeom>
          <a:noFill/>
          <a:extLst>
            <a:ext uri="{909E8E84-426E-40DD-AFC4-6F175D3DCCD1}">
              <a14:hiddenFill xmlns:a14="http://schemas.microsoft.com/office/drawing/2010/main">
                <a:solidFill>
                  <a:srgbClr val="FFFFFF"/>
                </a:solidFill>
              </a14:hiddenFill>
            </a:ext>
          </a:extLst>
        </p:spPr>
      </p:pic>
      <p:sp>
        <p:nvSpPr>
          <p:cNvPr id="3" name="內容版面配置區 2"/>
          <p:cNvSpPr>
            <a:spLocks noGrp="1"/>
          </p:cNvSpPr>
          <p:nvPr>
            <p:ph idx="1"/>
          </p:nvPr>
        </p:nvSpPr>
        <p:spPr>
          <a:xfrm>
            <a:off x="457200" y="1628800"/>
            <a:ext cx="8229600" cy="4680519"/>
          </a:xfrm>
        </p:spPr>
        <p:txBody>
          <a:bodyPr>
            <a:noAutofit/>
          </a:bodyPr>
          <a:lstStyle/>
          <a:p>
            <a:pPr>
              <a:spcBef>
                <a:spcPts val="600"/>
              </a:spcBef>
              <a:spcAft>
                <a:spcPts val="600"/>
              </a:spcAft>
            </a:pPr>
            <a:r>
              <a:rPr lang="zh-TW" altLang="en-US" sz="2800" dirty="0" smtClean="0"/>
              <a:t>目的：防禦機械性能量</a:t>
            </a:r>
            <a:r>
              <a:rPr lang="en-US" altLang="zh-TW" sz="2800" dirty="0" smtClean="0"/>
              <a:t>(</a:t>
            </a:r>
            <a:r>
              <a:rPr lang="zh-TW" altLang="en-US" sz="2800" dirty="0" smtClean="0"/>
              <a:t>如飛濺的顆粒、噴濺的液體物質</a:t>
            </a:r>
            <a:r>
              <a:rPr lang="en-US" altLang="zh-TW" sz="2800" dirty="0" smtClean="0"/>
              <a:t>)</a:t>
            </a:r>
            <a:r>
              <a:rPr lang="zh-TW" altLang="en-US" sz="2800" dirty="0" smtClean="0"/>
              <a:t>與輻射能</a:t>
            </a:r>
            <a:r>
              <a:rPr lang="en-US" altLang="zh-TW" sz="2800" dirty="0" smtClean="0"/>
              <a:t>(</a:t>
            </a:r>
            <a:r>
              <a:rPr lang="zh-TW" altLang="en-US" sz="2800" dirty="0" smtClean="0"/>
              <a:t>電磁波中的紫外線、可見光、紅外線</a:t>
            </a:r>
            <a:r>
              <a:rPr lang="en-US" altLang="zh-TW" sz="2800" dirty="0" smtClean="0"/>
              <a:t>)</a:t>
            </a:r>
            <a:r>
              <a:rPr lang="zh-TW" altLang="en-US" sz="2800" dirty="0" smtClean="0"/>
              <a:t>的傷害。</a:t>
            </a:r>
            <a:endParaRPr lang="en-US" altLang="zh-TW" sz="2800" dirty="0" smtClean="0"/>
          </a:p>
          <a:p>
            <a:pPr>
              <a:lnSpc>
                <a:spcPct val="150000"/>
              </a:lnSpc>
              <a:spcBef>
                <a:spcPts val="600"/>
              </a:spcBef>
              <a:spcAft>
                <a:spcPts val="600"/>
              </a:spcAft>
            </a:pPr>
            <a:r>
              <a:rPr lang="zh-TW" altLang="en-US" sz="2800" dirty="0" smtClean="0"/>
              <a:t>種類</a:t>
            </a:r>
          </a:p>
          <a:p>
            <a:pPr lvl="1">
              <a:spcBef>
                <a:spcPts val="600"/>
              </a:spcBef>
              <a:spcAft>
                <a:spcPts val="600"/>
              </a:spcAft>
            </a:pPr>
            <a:r>
              <a:rPr lang="zh-TW" altLang="en-US" sz="2600" u="sng" dirty="0" smtClean="0"/>
              <a:t>防護眼睛受飛來物之傷害</a:t>
            </a:r>
            <a:r>
              <a:rPr lang="zh-TW" altLang="en-US" sz="2600" dirty="0" smtClean="0"/>
              <a:t>：強化玻璃透鏡、硬質塑膠透鏡、安全面罩。</a:t>
            </a:r>
            <a:endParaRPr lang="en-US" altLang="zh-TW" sz="2600" dirty="0" smtClean="0"/>
          </a:p>
          <a:p>
            <a:pPr lvl="1">
              <a:spcBef>
                <a:spcPts val="600"/>
              </a:spcBef>
              <a:spcAft>
                <a:spcPts val="600"/>
              </a:spcAft>
            </a:pPr>
            <a:r>
              <a:rPr lang="zh-TW" altLang="en-US" sz="2600" u="sng" dirty="0" smtClean="0"/>
              <a:t>輻射防護之功能</a:t>
            </a:r>
            <a:r>
              <a:rPr lang="zh-TW" altLang="en-US" sz="2600" dirty="0" smtClean="0"/>
              <a:t>：輻射防護眼鏡</a:t>
            </a:r>
            <a:r>
              <a:rPr lang="en-US" altLang="zh-TW" sz="2600" dirty="0" smtClean="0"/>
              <a:t>(</a:t>
            </a:r>
            <a:r>
              <a:rPr lang="zh-TW" altLang="en-US" sz="2600" dirty="0"/>
              <a:t>遮光眼鏡</a:t>
            </a:r>
            <a:r>
              <a:rPr lang="en-US" altLang="zh-TW" sz="2600" dirty="0" smtClean="0"/>
              <a:t>)</a:t>
            </a:r>
            <a:r>
              <a:rPr lang="zh-TW" altLang="en-US" sz="2600" dirty="0" smtClean="0"/>
              <a:t>、熔接用防護</a:t>
            </a:r>
            <a:r>
              <a:rPr lang="zh-TW" altLang="en-US" sz="2600" dirty="0"/>
              <a:t>面具。</a:t>
            </a:r>
            <a:endParaRPr lang="en-US" altLang="zh-TW" sz="2600" dirty="0"/>
          </a:p>
          <a:p>
            <a:pPr lvl="1">
              <a:spcBef>
                <a:spcPts val="600"/>
              </a:spcBef>
              <a:spcAft>
                <a:spcPts val="600"/>
              </a:spcAft>
            </a:pPr>
            <a:endParaRPr lang="en-US" altLang="zh-TW" sz="2600" dirty="0" smtClean="0"/>
          </a:p>
        </p:txBody>
      </p:sp>
      <p:pic>
        <p:nvPicPr>
          <p:cNvPr id="11" name="Picture 8" descr="IN00406_[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70449" y="328625"/>
            <a:ext cx="1264492" cy="1440159"/>
          </a:xfrm>
          <a:prstGeom prst="rect">
            <a:avLst/>
          </a:prstGeom>
          <a:noFill/>
        </p:spPr>
      </p:pic>
      <p:pic>
        <p:nvPicPr>
          <p:cNvPr id="8202" name="Picture 10" descr="http://img10.360buyimg.com/n1/jfs/t163/192/2343637972/108243/684f533e/53ce01d2N71920458.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362825" y="5445224"/>
            <a:ext cx="1509613" cy="925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721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臉部與眼部防護具</a:t>
            </a:r>
          </a:p>
        </p:txBody>
      </p:sp>
      <p:sp>
        <p:nvSpPr>
          <p:cNvPr id="3" name="內容版面配置區 2"/>
          <p:cNvSpPr>
            <a:spLocks noGrp="1"/>
          </p:cNvSpPr>
          <p:nvPr>
            <p:ph idx="1"/>
          </p:nvPr>
        </p:nvSpPr>
        <p:spPr>
          <a:xfrm>
            <a:off x="467544" y="1340768"/>
            <a:ext cx="8229600" cy="4997152"/>
          </a:xfrm>
        </p:spPr>
        <p:txBody>
          <a:bodyPr>
            <a:normAutofit/>
          </a:bodyPr>
          <a:lstStyle/>
          <a:p>
            <a:pPr>
              <a:spcBef>
                <a:spcPts val="600"/>
              </a:spcBef>
              <a:spcAft>
                <a:spcPts val="600"/>
              </a:spcAft>
            </a:pPr>
            <a:r>
              <a:rPr lang="zh-TW" altLang="en-US" sz="2800" dirty="0"/>
              <a:t>選用時之注意事項</a:t>
            </a:r>
          </a:p>
          <a:p>
            <a:pPr lvl="1">
              <a:lnSpc>
                <a:spcPct val="110000"/>
              </a:lnSpc>
              <a:spcBef>
                <a:spcPts val="600"/>
              </a:spcBef>
              <a:spcAft>
                <a:spcPts val="600"/>
              </a:spcAft>
            </a:pPr>
            <a:r>
              <a:rPr lang="zh-TW" altLang="en-US" sz="2400" u="sng" dirty="0"/>
              <a:t>側護片之強化玻璃透鏡、硬質塑膠</a:t>
            </a:r>
            <a:r>
              <a:rPr lang="zh-TW" altLang="en-US" sz="2400" u="sng" dirty="0" smtClean="0"/>
              <a:t>透鏡</a:t>
            </a:r>
            <a:r>
              <a:rPr lang="zh-TW" altLang="en-US" sz="2400" dirty="0" smtClean="0"/>
              <a:t>：當</a:t>
            </a:r>
            <a:r>
              <a:rPr lang="zh-TW" altLang="en-US" sz="2400" dirty="0"/>
              <a:t>作業時有酸</a:t>
            </a:r>
            <a:r>
              <a:rPr lang="zh-TW" altLang="en-US" sz="2400" dirty="0" smtClean="0"/>
              <a:t>霧</a:t>
            </a:r>
            <a:r>
              <a:rPr lang="en-US" altLang="zh-TW" sz="2400" dirty="0" smtClean="0"/>
              <a:t>(</a:t>
            </a:r>
            <a:r>
              <a:rPr lang="zh-TW" altLang="en-US" sz="2400" dirty="0" smtClean="0"/>
              <a:t>如電鍍作業</a:t>
            </a:r>
            <a:r>
              <a:rPr lang="en-US" altLang="zh-TW" sz="2400" dirty="0" smtClean="0"/>
              <a:t>)</a:t>
            </a:r>
            <a:r>
              <a:rPr lang="zh-TW" altLang="en-US" sz="2400" dirty="0" smtClean="0"/>
              <a:t>、</a:t>
            </a:r>
            <a:r>
              <a:rPr lang="zh-TW" altLang="en-US" sz="2400" dirty="0"/>
              <a:t>有</a:t>
            </a:r>
            <a:r>
              <a:rPr lang="zh-TW" altLang="en-US" sz="2400" dirty="0" smtClean="0"/>
              <a:t>粉末</a:t>
            </a:r>
            <a:r>
              <a:rPr lang="en-US" altLang="zh-TW" sz="2400" dirty="0" smtClean="0"/>
              <a:t>(</a:t>
            </a:r>
            <a:r>
              <a:rPr lang="zh-TW" altLang="en-US" sz="2400" dirty="0" smtClean="0"/>
              <a:t>如</a:t>
            </a:r>
            <a:r>
              <a:rPr lang="zh-TW" altLang="en-US" sz="2400" dirty="0"/>
              <a:t>水泥裝</a:t>
            </a:r>
            <a:r>
              <a:rPr lang="zh-TW" altLang="en-US" sz="2400" dirty="0" smtClean="0"/>
              <a:t>袋作業</a:t>
            </a:r>
            <a:r>
              <a:rPr lang="en-US" altLang="zh-TW" sz="2400" dirty="0" smtClean="0"/>
              <a:t>)</a:t>
            </a:r>
            <a:r>
              <a:rPr lang="zh-TW" altLang="en-US" sz="2400" dirty="0" smtClean="0"/>
              <a:t>等細微</a:t>
            </a:r>
            <a:r>
              <a:rPr lang="zh-TW" altLang="en-US" sz="2400" dirty="0"/>
              <a:t>小粒散布時。</a:t>
            </a:r>
          </a:p>
          <a:p>
            <a:pPr lvl="1">
              <a:lnSpc>
                <a:spcPct val="110000"/>
              </a:lnSpc>
              <a:spcBef>
                <a:spcPts val="600"/>
              </a:spcBef>
              <a:spcAft>
                <a:spcPts val="600"/>
              </a:spcAft>
            </a:pPr>
            <a:r>
              <a:rPr lang="zh-TW" altLang="en-US" sz="2400" u="sng" dirty="0"/>
              <a:t>安全</a:t>
            </a:r>
            <a:r>
              <a:rPr lang="zh-TW" altLang="en-US" sz="2400" u="sng" dirty="0" smtClean="0"/>
              <a:t>面具</a:t>
            </a:r>
            <a:r>
              <a:rPr lang="zh-TW" altLang="en-US" sz="2400" dirty="0" smtClean="0"/>
              <a:t>：作業</a:t>
            </a:r>
            <a:r>
              <a:rPr lang="zh-TW" altLang="en-US" sz="2400" dirty="0"/>
              <a:t>時會產生較大之</a:t>
            </a:r>
            <a:r>
              <a:rPr lang="zh-TW" altLang="en-US" sz="2400" dirty="0" smtClean="0"/>
              <a:t>顆粒</a:t>
            </a:r>
            <a:r>
              <a:rPr lang="en-US" altLang="zh-TW" sz="2400" dirty="0" smtClean="0"/>
              <a:t>(</a:t>
            </a:r>
            <a:r>
              <a:rPr lang="zh-TW" altLang="en-US" sz="2400" dirty="0" smtClean="0"/>
              <a:t>如</a:t>
            </a:r>
            <a:r>
              <a:rPr lang="zh-TW" altLang="en-US" sz="2400" dirty="0"/>
              <a:t>脫水時之酸滴、研磨</a:t>
            </a:r>
            <a:r>
              <a:rPr lang="zh-TW" altLang="en-US" sz="2400" dirty="0" smtClean="0"/>
              <a:t>時之碎粒</a:t>
            </a:r>
            <a:r>
              <a:rPr lang="en-US" altLang="zh-TW" sz="2400" dirty="0" smtClean="0"/>
              <a:t>)</a:t>
            </a:r>
            <a:r>
              <a:rPr lang="zh-TW" altLang="en-US" sz="2400" dirty="0" smtClean="0"/>
              <a:t>。</a:t>
            </a:r>
            <a:endParaRPr lang="zh-TW" altLang="en-US" sz="2400" dirty="0"/>
          </a:p>
          <a:p>
            <a:pPr lvl="1">
              <a:lnSpc>
                <a:spcPct val="110000"/>
              </a:lnSpc>
              <a:spcBef>
                <a:spcPts val="600"/>
              </a:spcBef>
              <a:spcAft>
                <a:spcPts val="600"/>
              </a:spcAft>
            </a:pPr>
            <a:r>
              <a:rPr lang="zh-TW" altLang="en-US" sz="2400" u="sng" dirty="0"/>
              <a:t>遮光</a:t>
            </a:r>
            <a:r>
              <a:rPr lang="zh-TW" altLang="en-US" sz="2400" u="sng" dirty="0" smtClean="0"/>
              <a:t>眼鏡</a:t>
            </a:r>
            <a:r>
              <a:rPr lang="zh-TW" altLang="en-US" sz="2400" dirty="0" smtClean="0"/>
              <a:t>：作業</a:t>
            </a:r>
            <a:r>
              <a:rPr lang="zh-TW" altLang="en-US" sz="2400" dirty="0"/>
              <a:t>時有</a:t>
            </a:r>
            <a:r>
              <a:rPr lang="zh-TW" altLang="en-US" sz="2400" dirty="0" smtClean="0"/>
              <a:t>紫外線</a:t>
            </a:r>
            <a:r>
              <a:rPr lang="en-US" altLang="zh-TW" sz="2400" dirty="0" smtClean="0"/>
              <a:t>(</a:t>
            </a:r>
            <a:r>
              <a:rPr lang="zh-TW" altLang="en-US" sz="2400" dirty="0" smtClean="0"/>
              <a:t>如在醫院內之紫外線消毒作業</a:t>
            </a:r>
            <a:r>
              <a:rPr lang="en-US" altLang="zh-TW" sz="2400" dirty="0" smtClean="0"/>
              <a:t>)</a:t>
            </a:r>
            <a:r>
              <a:rPr lang="zh-TW" altLang="en-US" sz="2400" dirty="0" smtClean="0"/>
              <a:t>，</a:t>
            </a:r>
            <a:r>
              <a:rPr lang="zh-TW" altLang="en-US" sz="2400" dirty="0"/>
              <a:t>或有</a:t>
            </a:r>
            <a:r>
              <a:rPr lang="zh-TW" altLang="en-US" sz="2400" dirty="0" smtClean="0"/>
              <a:t>紅外線</a:t>
            </a:r>
            <a:r>
              <a:rPr lang="en-US" altLang="zh-TW" sz="2400" dirty="0" smtClean="0"/>
              <a:t>(</a:t>
            </a:r>
            <a:r>
              <a:rPr lang="zh-TW" altLang="en-US" sz="2400" dirty="0" smtClean="0"/>
              <a:t>如觀察</a:t>
            </a:r>
            <a:r>
              <a:rPr lang="zh-TW" altLang="en-US" sz="2400" dirty="0"/>
              <a:t>熱熔爐</a:t>
            </a:r>
            <a:r>
              <a:rPr lang="zh-TW" altLang="en-US" sz="2400" dirty="0" smtClean="0"/>
              <a:t>溫度</a:t>
            </a:r>
            <a:r>
              <a:rPr lang="en-US" altLang="zh-TW" sz="2400" dirty="0" smtClean="0"/>
              <a:t>)</a:t>
            </a:r>
            <a:r>
              <a:rPr lang="zh-TW" altLang="en-US" sz="2400" dirty="0" smtClean="0"/>
              <a:t>。 </a:t>
            </a:r>
            <a:endParaRPr lang="zh-TW" altLang="en-US" sz="2400" dirty="0"/>
          </a:p>
          <a:p>
            <a:pPr lvl="1">
              <a:lnSpc>
                <a:spcPct val="110000"/>
              </a:lnSpc>
              <a:spcBef>
                <a:spcPts val="600"/>
              </a:spcBef>
              <a:spcAft>
                <a:spcPts val="600"/>
              </a:spcAft>
            </a:pPr>
            <a:r>
              <a:rPr lang="zh-TW" altLang="en-US" sz="2400" u="sng" dirty="0"/>
              <a:t>熔接用防護</a:t>
            </a:r>
            <a:r>
              <a:rPr lang="zh-TW" altLang="en-US" sz="2400" u="sng" dirty="0" smtClean="0"/>
              <a:t>面具</a:t>
            </a:r>
            <a:r>
              <a:rPr lang="zh-TW" altLang="en-US" sz="2400" dirty="0" smtClean="0"/>
              <a:t>：有</a:t>
            </a:r>
            <a:r>
              <a:rPr lang="zh-TW" altLang="en-US" sz="2400" dirty="0"/>
              <a:t>輻射</a:t>
            </a:r>
            <a:r>
              <a:rPr lang="zh-TW" altLang="en-US" sz="2400" dirty="0" smtClean="0"/>
              <a:t>存在</a:t>
            </a:r>
            <a:r>
              <a:rPr lang="en-US" altLang="zh-TW" sz="2400" dirty="0" smtClean="0"/>
              <a:t>(</a:t>
            </a:r>
            <a:r>
              <a:rPr lang="zh-TW" altLang="en-US" sz="2400" dirty="0" smtClean="0"/>
              <a:t>電</a:t>
            </a:r>
            <a:r>
              <a:rPr lang="zh-TW" altLang="en-US" sz="2400" dirty="0"/>
              <a:t>銲時有紫外線且會發生火花或金屬</a:t>
            </a:r>
            <a:r>
              <a:rPr lang="zh-TW" altLang="en-US" sz="2400" dirty="0" smtClean="0"/>
              <a:t>渣</a:t>
            </a:r>
            <a:r>
              <a:rPr lang="en-US" altLang="zh-TW" sz="2400" dirty="0" smtClean="0"/>
              <a:t>)</a:t>
            </a:r>
            <a:r>
              <a:rPr lang="zh-TW" altLang="en-US" sz="2400" dirty="0" smtClean="0"/>
              <a:t>時使用。</a:t>
            </a:r>
            <a:endParaRPr lang="zh-TW" altLang="en-US" sz="2400" dirty="0"/>
          </a:p>
        </p:txBody>
      </p:sp>
      <p:sp>
        <p:nvSpPr>
          <p:cNvPr id="4" name="投影片編號版面配置區 3"/>
          <p:cNvSpPr>
            <a:spLocks noGrp="1"/>
          </p:cNvSpPr>
          <p:nvPr>
            <p:ph type="sldNum" sz="quarter" idx="12"/>
          </p:nvPr>
        </p:nvSpPr>
        <p:spPr>
          <a:xfrm>
            <a:off x="6830888" y="6304235"/>
            <a:ext cx="2133600" cy="365125"/>
          </a:xfrm>
        </p:spPr>
        <p:txBody>
          <a:bodyPr/>
          <a:lstStyle/>
          <a:p>
            <a:fld id="{D81384EF-367C-450E-B552-C4A0BE1BD3F8}" type="slidenum">
              <a:rPr lang="zh-TW" altLang="en-US" smtClean="0"/>
              <a:pPr/>
              <a:t>26</a:t>
            </a:fld>
            <a:endParaRPr lang="zh-TW" altLang="en-US" dirty="0"/>
          </a:p>
        </p:txBody>
      </p:sp>
      <p:pic>
        <p:nvPicPr>
          <p:cNvPr id="5" name="Picture 8" descr="IN00378_[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092280" y="404468"/>
            <a:ext cx="1323975" cy="147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1845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聽力防護</a:t>
            </a:r>
            <a:r>
              <a:rPr lang="zh-TW" altLang="en-US" sz="4000" dirty="0" smtClean="0"/>
              <a:t>具</a:t>
            </a:r>
            <a:endParaRPr lang="zh-TW" altLang="en-US" sz="4000" dirty="0"/>
          </a:p>
        </p:txBody>
      </p:sp>
      <p:sp>
        <p:nvSpPr>
          <p:cNvPr id="3" name="內容版面配置區 2"/>
          <p:cNvSpPr>
            <a:spLocks noGrp="1"/>
          </p:cNvSpPr>
          <p:nvPr>
            <p:ph idx="1"/>
          </p:nvPr>
        </p:nvSpPr>
        <p:spPr>
          <a:xfrm>
            <a:off x="467544" y="1268760"/>
            <a:ext cx="8219256" cy="5040560"/>
          </a:xfrm>
        </p:spPr>
        <p:txBody>
          <a:bodyPr>
            <a:normAutofit/>
          </a:bodyPr>
          <a:lstStyle/>
          <a:p>
            <a:pPr>
              <a:lnSpc>
                <a:spcPct val="110000"/>
              </a:lnSpc>
              <a:spcBef>
                <a:spcPts val="600"/>
              </a:spcBef>
            </a:pPr>
            <a:r>
              <a:rPr lang="zh-TW" altLang="en-US" sz="2800" dirty="0"/>
              <a:t>目的：減少聲音進入耳道，防止傳音性聽力</a:t>
            </a:r>
            <a:r>
              <a:rPr lang="zh-TW" altLang="en-US" sz="2800" dirty="0" smtClean="0"/>
              <a:t>損失與感</a:t>
            </a:r>
            <a:r>
              <a:rPr lang="zh-TW" altLang="en-US" sz="2800" dirty="0"/>
              <a:t>音性聽力</a:t>
            </a:r>
            <a:r>
              <a:rPr lang="zh-TW" altLang="en-US" sz="2800" dirty="0" smtClean="0"/>
              <a:t>損失，</a:t>
            </a:r>
            <a:r>
              <a:rPr lang="zh-TW" altLang="en-US" sz="2800" dirty="0"/>
              <a:t>其性能要看聲音衰減</a:t>
            </a:r>
            <a:r>
              <a:rPr lang="zh-TW" altLang="en-US" sz="2800" dirty="0" smtClean="0"/>
              <a:t>值。 </a:t>
            </a:r>
            <a:endParaRPr lang="zh-TW" altLang="en-US" sz="2800" dirty="0"/>
          </a:p>
          <a:p>
            <a:pPr>
              <a:spcBef>
                <a:spcPts val="600"/>
              </a:spcBef>
              <a:spcAft>
                <a:spcPts val="600"/>
              </a:spcAft>
            </a:pPr>
            <a:r>
              <a:rPr lang="zh-TW" altLang="en-US" sz="2800" dirty="0" smtClean="0"/>
              <a:t>種類：</a:t>
            </a:r>
            <a:endParaRPr lang="en-US" altLang="zh-TW" sz="2800" dirty="0" smtClean="0"/>
          </a:p>
          <a:p>
            <a:pPr lvl="1">
              <a:lnSpc>
                <a:spcPct val="110000"/>
              </a:lnSpc>
              <a:spcBef>
                <a:spcPts val="600"/>
              </a:spcBef>
              <a:spcAft>
                <a:spcPts val="600"/>
              </a:spcAft>
            </a:pPr>
            <a:r>
              <a:rPr lang="zh-TW" altLang="en-US" sz="2400" u="sng" dirty="0"/>
              <a:t>耳塞</a:t>
            </a:r>
            <a:r>
              <a:rPr lang="zh-TW" altLang="en-US" sz="2400" dirty="0" smtClean="0"/>
              <a:t>：用於</a:t>
            </a:r>
            <a:r>
              <a:rPr lang="zh-TW" altLang="en-US" sz="2400" dirty="0"/>
              <a:t>外耳道中或者是外耳道入口，以</a:t>
            </a:r>
            <a:r>
              <a:rPr lang="zh-TW" altLang="en-US" sz="2400" dirty="0" smtClean="0"/>
              <a:t>阻止聲音</a:t>
            </a:r>
            <a:r>
              <a:rPr lang="en-US" altLang="zh-TW" sz="2400" dirty="0"/>
              <a:t>(</a:t>
            </a:r>
            <a:r>
              <a:rPr lang="zh-TW" altLang="en-US" sz="2400" dirty="0"/>
              <a:t>氣導音</a:t>
            </a:r>
            <a:r>
              <a:rPr lang="en-US" altLang="zh-TW" sz="2400" dirty="0"/>
              <a:t>)</a:t>
            </a:r>
            <a:r>
              <a:rPr lang="zh-TW" altLang="en-US" sz="2400" dirty="0"/>
              <a:t>經由外耳道進入內耳。</a:t>
            </a:r>
            <a:endParaRPr lang="en-US" altLang="zh-TW" sz="2400" dirty="0"/>
          </a:p>
          <a:p>
            <a:pPr lvl="1">
              <a:lnSpc>
                <a:spcPct val="110000"/>
              </a:lnSpc>
              <a:spcBef>
                <a:spcPts val="600"/>
              </a:spcBef>
              <a:spcAft>
                <a:spcPts val="600"/>
              </a:spcAft>
            </a:pPr>
            <a:r>
              <a:rPr lang="zh-TW" altLang="en-US" sz="2400" u="sng" dirty="0" smtClean="0"/>
              <a:t>耳罩</a:t>
            </a:r>
            <a:r>
              <a:rPr lang="zh-TW" altLang="en-US" sz="2400" dirty="0"/>
              <a:t>：</a:t>
            </a:r>
            <a:endParaRPr lang="en-US" altLang="zh-TW" sz="2400" dirty="0" smtClean="0"/>
          </a:p>
          <a:p>
            <a:pPr lvl="2">
              <a:lnSpc>
                <a:spcPct val="110000"/>
              </a:lnSpc>
              <a:spcBef>
                <a:spcPts val="600"/>
              </a:spcBef>
              <a:spcAft>
                <a:spcPts val="600"/>
              </a:spcAft>
            </a:pPr>
            <a:r>
              <a:rPr lang="zh-TW" altLang="en-US" dirty="0" smtClean="0"/>
              <a:t>被動</a:t>
            </a:r>
            <a:r>
              <a:rPr lang="zh-TW" altLang="en-US" dirty="0"/>
              <a:t>防音式：靠耳罩罩</a:t>
            </a:r>
            <a:r>
              <a:rPr lang="zh-TW" altLang="en-US" dirty="0" smtClean="0"/>
              <a:t>體內具有</a:t>
            </a:r>
            <a:r>
              <a:rPr lang="zh-TW" altLang="en-US" dirty="0"/>
              <a:t>隔音功能與包覆外耳朵的硬質護蓋，或具有與耳朵密合的軟墊，軟墊內通常都內襯有吸音材料以吸收聲音。</a:t>
            </a:r>
            <a:endParaRPr lang="en-US" altLang="zh-TW" dirty="0"/>
          </a:p>
          <a:p>
            <a:pPr lvl="2">
              <a:spcBef>
                <a:spcPts val="600"/>
              </a:spcBef>
              <a:spcAft>
                <a:spcPts val="600"/>
              </a:spcAft>
            </a:pPr>
            <a:r>
              <a:rPr lang="zh-TW" altLang="en-US" dirty="0" smtClean="0"/>
              <a:t>主動</a:t>
            </a:r>
            <a:r>
              <a:rPr lang="zh-TW" altLang="en-US" dirty="0"/>
              <a:t>防音式：靠電子濾波或反</a:t>
            </a:r>
            <a:r>
              <a:rPr lang="zh-TW" altLang="en-US" dirty="0" smtClean="0"/>
              <a:t>音波的方法阻隔</a:t>
            </a:r>
            <a:r>
              <a:rPr lang="zh-TW" altLang="en-US" dirty="0"/>
              <a:t>噪音</a:t>
            </a:r>
            <a:r>
              <a:rPr lang="zh-TW" altLang="en-US" dirty="0" smtClean="0"/>
              <a:t>。</a:t>
            </a:r>
            <a:endParaRPr lang="en-US" altLang="zh-TW" u="sng" dirty="0"/>
          </a:p>
        </p:txBody>
      </p:sp>
      <p:sp>
        <p:nvSpPr>
          <p:cNvPr id="4" name="投影片編號版面配置區 3"/>
          <p:cNvSpPr>
            <a:spLocks noGrp="1"/>
          </p:cNvSpPr>
          <p:nvPr>
            <p:ph type="sldNum" sz="quarter" idx="12"/>
          </p:nvPr>
        </p:nvSpPr>
        <p:spPr>
          <a:xfrm>
            <a:off x="6876256" y="6237312"/>
            <a:ext cx="2133600" cy="365125"/>
          </a:xfrm>
        </p:spPr>
        <p:txBody>
          <a:bodyPr/>
          <a:lstStyle/>
          <a:p>
            <a:fld id="{D81384EF-367C-450E-B552-C4A0BE1BD3F8}" type="slidenum">
              <a:rPr lang="zh-TW" altLang="en-US" smtClean="0"/>
              <a:pPr/>
              <a:t>27</a:t>
            </a:fld>
            <a:endParaRPr lang="zh-TW" altLang="en-US" dirty="0"/>
          </a:p>
        </p:txBody>
      </p:sp>
      <p:pic>
        <p:nvPicPr>
          <p:cNvPr id="2052" name="Picture 4" descr="http://laws.ilosh.gov.tw/userfiles2/image/manual/noeh15.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66939"/>
          <a:stretch/>
        </p:blipFill>
        <p:spPr bwMode="auto">
          <a:xfrm>
            <a:off x="7524328" y="351074"/>
            <a:ext cx="1080120" cy="12668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laws.ilosh.gov.tw/userfiles2/image/manual/noeh15.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69143"/>
          <a:stretch/>
        </p:blipFill>
        <p:spPr bwMode="auto">
          <a:xfrm>
            <a:off x="6372200" y="332656"/>
            <a:ext cx="1008112"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9493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聽力防護具</a:t>
            </a:r>
          </a:p>
        </p:txBody>
      </p:sp>
      <p:sp>
        <p:nvSpPr>
          <p:cNvPr id="3" name="內容版面配置區 2"/>
          <p:cNvSpPr>
            <a:spLocks noGrp="1"/>
          </p:cNvSpPr>
          <p:nvPr>
            <p:ph idx="1"/>
          </p:nvPr>
        </p:nvSpPr>
        <p:spPr>
          <a:xfrm>
            <a:off x="2699792" y="1124744"/>
            <a:ext cx="5987008" cy="5146207"/>
          </a:xfrm>
        </p:spPr>
        <p:txBody>
          <a:bodyPr>
            <a:normAutofit fontScale="92500" lnSpcReduction="10000"/>
          </a:bodyPr>
          <a:lstStyle/>
          <a:p>
            <a:r>
              <a:rPr lang="zh-TW" altLang="en-US" sz="3000" dirty="0"/>
              <a:t>耳</a:t>
            </a:r>
            <a:r>
              <a:rPr lang="zh-TW" altLang="en-US" sz="3000" dirty="0" smtClean="0"/>
              <a:t>罩</a:t>
            </a:r>
            <a:endParaRPr lang="en-US" altLang="zh-TW" sz="3000" dirty="0" smtClean="0"/>
          </a:p>
          <a:p>
            <a:pPr lvl="1"/>
            <a:r>
              <a:rPr lang="zh-TW" altLang="en-US" sz="2600" dirty="0" smtClean="0"/>
              <a:t>可</a:t>
            </a:r>
            <a:r>
              <a:rPr lang="zh-TW" altLang="en-US" sz="2600" dirty="0"/>
              <a:t>重複</a:t>
            </a:r>
            <a:r>
              <a:rPr lang="zh-TW" altLang="en-US" sz="2600" dirty="0" smtClean="0"/>
              <a:t>使用。</a:t>
            </a:r>
            <a:endParaRPr lang="en-US" altLang="zh-TW" sz="2600" dirty="0" smtClean="0"/>
          </a:p>
          <a:p>
            <a:pPr lvl="1"/>
            <a:r>
              <a:rPr lang="zh-TW" altLang="en-US" sz="2600" dirty="0" smtClean="0"/>
              <a:t>體積</a:t>
            </a:r>
            <a:r>
              <a:rPr lang="zh-TW" altLang="en-US" sz="2600" dirty="0"/>
              <a:t>大，不易</a:t>
            </a:r>
            <a:r>
              <a:rPr lang="zh-TW" altLang="en-US" sz="2600" dirty="0" smtClean="0"/>
              <a:t>遺失</a:t>
            </a:r>
            <a:r>
              <a:rPr lang="zh-TW" altLang="en-US" sz="2600" dirty="0"/>
              <a:t>。</a:t>
            </a:r>
            <a:endParaRPr lang="en-US" altLang="zh-TW" sz="2600" dirty="0" smtClean="0"/>
          </a:p>
          <a:p>
            <a:pPr lvl="1"/>
            <a:r>
              <a:rPr lang="zh-TW" altLang="en-US" sz="2600" dirty="0" smtClean="0"/>
              <a:t>保養</a:t>
            </a:r>
            <a:r>
              <a:rPr lang="zh-TW" altLang="en-US" sz="2600" dirty="0"/>
              <a:t>清潔容易、不易發生</a:t>
            </a:r>
            <a:r>
              <a:rPr lang="zh-TW" altLang="en-US" sz="2600" dirty="0" smtClean="0"/>
              <a:t>感染</a:t>
            </a:r>
            <a:r>
              <a:rPr lang="zh-TW" altLang="en-US" sz="2600" dirty="0"/>
              <a:t>。</a:t>
            </a:r>
            <a:endParaRPr lang="en-US" altLang="zh-TW" sz="2600" dirty="0" smtClean="0"/>
          </a:p>
          <a:p>
            <a:pPr lvl="1"/>
            <a:r>
              <a:rPr lang="zh-TW" altLang="en-US" sz="2600" dirty="0" smtClean="0"/>
              <a:t>耳疾</a:t>
            </a:r>
            <a:r>
              <a:rPr lang="zh-TW" altLang="en-US" sz="2600" dirty="0"/>
              <a:t>患者可</a:t>
            </a:r>
            <a:r>
              <a:rPr lang="zh-TW" altLang="en-US" sz="2600" dirty="0" smtClean="0"/>
              <a:t>適用</a:t>
            </a:r>
            <a:r>
              <a:rPr lang="zh-TW" altLang="en-US" sz="2600" dirty="0"/>
              <a:t>。</a:t>
            </a:r>
            <a:endParaRPr lang="en-US" altLang="zh-TW" sz="2600" dirty="0" smtClean="0"/>
          </a:p>
          <a:p>
            <a:pPr lvl="1"/>
            <a:r>
              <a:rPr lang="zh-TW" altLang="en-US" sz="2600" dirty="0" smtClean="0"/>
              <a:t>易於</a:t>
            </a:r>
            <a:r>
              <a:rPr lang="zh-TW" altLang="en-US" sz="2600" dirty="0"/>
              <a:t>查核勞工佩戴</a:t>
            </a:r>
            <a:r>
              <a:rPr lang="zh-TW" altLang="en-US" sz="2600" dirty="0" smtClean="0"/>
              <a:t>情形</a:t>
            </a:r>
            <a:r>
              <a:rPr lang="zh-TW" altLang="en-US" sz="2600" dirty="0"/>
              <a:t>。</a:t>
            </a:r>
            <a:endParaRPr lang="en-US" altLang="zh-TW" sz="2600" dirty="0" smtClean="0"/>
          </a:p>
          <a:p>
            <a:r>
              <a:rPr lang="zh-TW" altLang="en-US" sz="3000" dirty="0" smtClean="0"/>
              <a:t>耳塞</a:t>
            </a:r>
            <a:endParaRPr lang="en-US" altLang="zh-TW" sz="3000" dirty="0" smtClean="0"/>
          </a:p>
          <a:p>
            <a:pPr lvl="1"/>
            <a:r>
              <a:rPr lang="zh-TW" altLang="en-US" sz="2600" dirty="0" smtClean="0"/>
              <a:t>便宜</a:t>
            </a:r>
            <a:r>
              <a:rPr lang="zh-TW" altLang="en-US" sz="2600" dirty="0"/>
              <a:t>，可隨時</a:t>
            </a:r>
            <a:r>
              <a:rPr lang="zh-TW" altLang="en-US" sz="2600" dirty="0" smtClean="0"/>
              <a:t>替換。</a:t>
            </a:r>
            <a:endParaRPr lang="en-US" altLang="zh-TW" sz="2600" dirty="0" smtClean="0"/>
          </a:p>
          <a:p>
            <a:pPr lvl="1"/>
            <a:r>
              <a:rPr lang="zh-TW" altLang="en-US" sz="2600" dirty="0" smtClean="0"/>
              <a:t>體積</a:t>
            </a:r>
            <a:r>
              <a:rPr lang="zh-TW" altLang="en-US" sz="2600" dirty="0"/>
              <a:t>小、重量輕、易</a:t>
            </a:r>
            <a:r>
              <a:rPr lang="zh-TW" altLang="en-US" sz="2600" dirty="0" smtClean="0"/>
              <a:t>攜帶</a:t>
            </a:r>
            <a:r>
              <a:rPr lang="zh-TW" altLang="en-US" sz="2600" dirty="0"/>
              <a:t>。</a:t>
            </a:r>
            <a:endParaRPr lang="en-US" altLang="zh-TW" sz="2600" dirty="0" smtClean="0"/>
          </a:p>
          <a:p>
            <a:pPr lvl="1"/>
            <a:r>
              <a:rPr lang="zh-TW" altLang="en-US" sz="2600" dirty="0" smtClean="0"/>
              <a:t>不影響頭部活動</a:t>
            </a:r>
            <a:r>
              <a:rPr lang="zh-TW" altLang="en-US" sz="2600" dirty="0"/>
              <a:t>。</a:t>
            </a:r>
            <a:endParaRPr lang="en-US" altLang="zh-TW" sz="2600" dirty="0" smtClean="0"/>
          </a:p>
          <a:p>
            <a:pPr lvl="1"/>
            <a:r>
              <a:rPr lang="zh-TW" altLang="en-US" sz="2600" dirty="0" smtClean="0"/>
              <a:t>可</a:t>
            </a:r>
            <a:r>
              <a:rPr lang="zh-TW" altLang="en-US" sz="2600" dirty="0"/>
              <a:t>搭配其他防護具</a:t>
            </a:r>
            <a:r>
              <a:rPr lang="zh-TW" altLang="en-US" sz="2600" dirty="0" smtClean="0"/>
              <a:t>使用</a:t>
            </a:r>
            <a:r>
              <a:rPr lang="zh-TW" altLang="en-US" sz="2600" dirty="0"/>
              <a:t>。</a:t>
            </a:r>
            <a:endParaRPr lang="en-US" altLang="zh-TW" sz="2600" dirty="0" smtClean="0"/>
          </a:p>
          <a:p>
            <a:pPr lvl="1"/>
            <a:r>
              <a:rPr lang="zh-TW" altLang="en-US" sz="2600" dirty="0" smtClean="0"/>
              <a:t>適合</a:t>
            </a:r>
            <a:r>
              <a:rPr lang="zh-TW" altLang="en-US" sz="2600" dirty="0"/>
              <a:t>高溫、高濕、灰塵多之環境</a:t>
            </a:r>
            <a:r>
              <a:rPr lang="zh-TW" altLang="en-US" sz="2600" dirty="0" smtClean="0"/>
              <a:t>使用</a:t>
            </a:r>
            <a:r>
              <a:rPr lang="zh-TW" altLang="en-US" sz="2600" dirty="0"/>
              <a:t>。</a:t>
            </a:r>
          </a:p>
        </p:txBody>
      </p:sp>
      <p:sp>
        <p:nvSpPr>
          <p:cNvPr id="4" name="投影片編號版面配置區 3"/>
          <p:cNvSpPr>
            <a:spLocks noGrp="1"/>
          </p:cNvSpPr>
          <p:nvPr>
            <p:ph type="sldNum" sz="quarter" idx="12"/>
          </p:nvPr>
        </p:nvSpPr>
        <p:spPr>
          <a:xfrm>
            <a:off x="6902896" y="6304235"/>
            <a:ext cx="2133600" cy="365125"/>
          </a:xfrm>
        </p:spPr>
        <p:txBody>
          <a:bodyPr/>
          <a:lstStyle/>
          <a:p>
            <a:fld id="{D81384EF-367C-450E-B552-C4A0BE1BD3F8}" type="slidenum">
              <a:rPr lang="zh-TW" altLang="en-US" smtClean="0"/>
              <a:pPr/>
              <a:t>28</a:t>
            </a:fld>
            <a:endParaRPr lang="zh-TW" altLang="en-US" dirty="0"/>
          </a:p>
        </p:txBody>
      </p:sp>
      <p:pic>
        <p:nvPicPr>
          <p:cNvPr id="5" name="Picture 2" descr="http://laws.ilosh.gov.tw/userfiles2/image/manual/airportnoiseg2.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29068" y="347021"/>
            <a:ext cx="1447387" cy="192985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群組 5"/>
          <p:cNvGrpSpPr/>
          <p:nvPr/>
        </p:nvGrpSpPr>
        <p:grpSpPr>
          <a:xfrm>
            <a:off x="368170" y="4149080"/>
            <a:ext cx="2304256" cy="2185743"/>
            <a:chOff x="323528" y="4260802"/>
            <a:chExt cx="2304256" cy="2185743"/>
          </a:xfrm>
        </p:grpSpPr>
        <p:pic>
          <p:nvPicPr>
            <p:cNvPr id="5124" name="Picture 4" descr="http://www.shinhoda.com.tw/templates/cache/3849/images/products/photooriginal-3849-6600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528" y="4260802"/>
              <a:ext cx="1652906" cy="112649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5128" name="Picture 8" descr="3M海綿耳塞(EA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67875" y="5301208"/>
              <a:ext cx="1659909" cy="114533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grpSp>
        <p:nvGrpSpPr>
          <p:cNvPr id="7" name="群組 6"/>
          <p:cNvGrpSpPr/>
          <p:nvPr/>
        </p:nvGrpSpPr>
        <p:grpSpPr>
          <a:xfrm>
            <a:off x="467544" y="1412776"/>
            <a:ext cx="2208193" cy="2162219"/>
            <a:chOff x="467544" y="1412776"/>
            <a:chExt cx="2208193" cy="2162219"/>
          </a:xfrm>
        </p:grpSpPr>
        <p:pic>
          <p:nvPicPr>
            <p:cNvPr id="5122" name="Picture 2" descr="http://www.twwiki.com/uploads/wiki/d0/75/417553_0.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67544" y="1412776"/>
              <a:ext cx="1224137" cy="129614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5130" name="Picture 10" descr="http://image.rakuten.co.jp/anzen-mirai/cabinet/earmuf/011006-1.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574258" y="2298776"/>
              <a:ext cx="1101479" cy="127621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745875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手部防護具</a:t>
            </a:r>
          </a:p>
        </p:txBody>
      </p:sp>
      <p:sp>
        <p:nvSpPr>
          <p:cNvPr id="3" name="內容版面配置區 2"/>
          <p:cNvSpPr>
            <a:spLocks noGrp="1"/>
          </p:cNvSpPr>
          <p:nvPr>
            <p:ph idx="1"/>
          </p:nvPr>
        </p:nvSpPr>
        <p:spPr>
          <a:xfrm>
            <a:off x="506338" y="1196752"/>
            <a:ext cx="8229600" cy="4925144"/>
          </a:xfrm>
        </p:spPr>
        <p:txBody>
          <a:bodyPr>
            <a:normAutofit fontScale="92500" lnSpcReduction="10000"/>
          </a:bodyPr>
          <a:lstStyle/>
          <a:p>
            <a:pPr>
              <a:lnSpc>
                <a:spcPct val="120000"/>
              </a:lnSpc>
              <a:spcBef>
                <a:spcPts val="600"/>
              </a:spcBef>
              <a:spcAft>
                <a:spcPts val="600"/>
              </a:spcAft>
            </a:pPr>
            <a:r>
              <a:rPr lang="zh-TW" altLang="en-US" sz="2800" dirty="0"/>
              <a:t>目的：防止灼傷、割刺傷、化學品腐蝕、化學品經由皮膚接觸吸收、</a:t>
            </a:r>
            <a:r>
              <a:rPr lang="zh-TW" altLang="en-US" sz="2800" dirty="0" smtClean="0"/>
              <a:t>觸電、</a:t>
            </a:r>
            <a:r>
              <a:rPr lang="zh-TW" altLang="en-US" sz="2800" dirty="0" smtClean="0">
                <a:solidFill>
                  <a:srgbClr val="FF0000"/>
                </a:solidFill>
              </a:rPr>
              <a:t>異常溫度</a:t>
            </a:r>
            <a:r>
              <a:rPr lang="zh-TW" altLang="en-US" sz="2800" dirty="0" smtClean="0"/>
              <a:t>。</a:t>
            </a:r>
            <a:endParaRPr lang="zh-TW" altLang="en-US" sz="2800" dirty="0"/>
          </a:p>
          <a:p>
            <a:pPr>
              <a:lnSpc>
                <a:spcPct val="120000"/>
              </a:lnSpc>
              <a:spcBef>
                <a:spcPts val="600"/>
              </a:spcBef>
              <a:spcAft>
                <a:spcPts val="600"/>
              </a:spcAft>
            </a:pPr>
            <a:r>
              <a:rPr lang="zh-TW" altLang="en-US" sz="2800" dirty="0" smtClean="0"/>
              <a:t>依材質與使用目的分類：</a:t>
            </a:r>
            <a:endParaRPr lang="en-US" altLang="zh-TW" sz="2800" dirty="0" smtClean="0"/>
          </a:p>
          <a:p>
            <a:pPr lvl="1">
              <a:lnSpc>
                <a:spcPct val="120000"/>
              </a:lnSpc>
              <a:spcBef>
                <a:spcPts val="600"/>
              </a:spcBef>
              <a:spcAft>
                <a:spcPts val="600"/>
              </a:spcAft>
            </a:pPr>
            <a:r>
              <a:rPr lang="zh-TW" altLang="en-US" sz="2400" dirty="0" smtClean="0"/>
              <a:t>一般</a:t>
            </a:r>
            <a:r>
              <a:rPr lang="zh-TW" altLang="en-US" sz="2400" dirty="0"/>
              <a:t>棉布</a:t>
            </a:r>
            <a:r>
              <a:rPr lang="zh-TW" altLang="en-US" sz="2400" dirty="0" smtClean="0"/>
              <a:t>手套</a:t>
            </a:r>
            <a:endParaRPr lang="en-US" altLang="zh-TW" sz="2400" dirty="0" smtClean="0"/>
          </a:p>
          <a:p>
            <a:pPr lvl="1">
              <a:lnSpc>
                <a:spcPct val="120000"/>
              </a:lnSpc>
              <a:spcBef>
                <a:spcPts val="600"/>
              </a:spcBef>
              <a:spcAft>
                <a:spcPts val="600"/>
              </a:spcAft>
            </a:pPr>
            <a:r>
              <a:rPr lang="zh-TW" altLang="en-US" sz="2400" dirty="0" smtClean="0"/>
              <a:t>防</a:t>
            </a:r>
            <a:r>
              <a:rPr lang="zh-TW" altLang="en-US" sz="2400" dirty="0"/>
              <a:t>酸鹼</a:t>
            </a:r>
            <a:r>
              <a:rPr lang="zh-TW" altLang="en-US" sz="2400" dirty="0" smtClean="0"/>
              <a:t>手套</a:t>
            </a:r>
            <a:endParaRPr lang="en-US" altLang="zh-TW" sz="2400" dirty="0" smtClean="0"/>
          </a:p>
          <a:p>
            <a:pPr lvl="1">
              <a:lnSpc>
                <a:spcPct val="120000"/>
              </a:lnSpc>
              <a:spcBef>
                <a:spcPts val="600"/>
              </a:spcBef>
              <a:spcAft>
                <a:spcPts val="600"/>
              </a:spcAft>
            </a:pPr>
            <a:r>
              <a:rPr lang="zh-TW" altLang="en-US" sz="2400" dirty="0" smtClean="0"/>
              <a:t>防</a:t>
            </a:r>
            <a:r>
              <a:rPr lang="zh-TW" altLang="en-US" sz="2400" dirty="0"/>
              <a:t>溶劑</a:t>
            </a:r>
            <a:r>
              <a:rPr lang="zh-TW" altLang="en-US" sz="2400" dirty="0" smtClean="0"/>
              <a:t>手套</a:t>
            </a:r>
            <a:endParaRPr lang="en-US" altLang="zh-TW" sz="2400" dirty="0" smtClean="0"/>
          </a:p>
          <a:p>
            <a:pPr lvl="1">
              <a:lnSpc>
                <a:spcPct val="120000"/>
              </a:lnSpc>
              <a:spcBef>
                <a:spcPts val="600"/>
              </a:spcBef>
              <a:spcAft>
                <a:spcPts val="600"/>
              </a:spcAft>
            </a:pPr>
            <a:r>
              <a:rPr lang="zh-TW" altLang="en-US" sz="2400" dirty="0" smtClean="0"/>
              <a:t>防</a:t>
            </a:r>
            <a:r>
              <a:rPr lang="zh-TW" altLang="en-US" sz="2400" dirty="0"/>
              <a:t>切割</a:t>
            </a:r>
            <a:r>
              <a:rPr lang="zh-TW" altLang="en-US" sz="2400" dirty="0" smtClean="0"/>
              <a:t>手套</a:t>
            </a:r>
            <a:endParaRPr lang="en-US" altLang="zh-TW" sz="2400" dirty="0" smtClean="0"/>
          </a:p>
          <a:p>
            <a:pPr lvl="1">
              <a:lnSpc>
                <a:spcPct val="120000"/>
              </a:lnSpc>
              <a:spcBef>
                <a:spcPts val="600"/>
              </a:spcBef>
              <a:spcAft>
                <a:spcPts val="600"/>
              </a:spcAft>
            </a:pPr>
            <a:r>
              <a:rPr lang="zh-TW" altLang="en-US" sz="2400" dirty="0" smtClean="0"/>
              <a:t>耐熱手套</a:t>
            </a:r>
            <a:endParaRPr lang="en-US" altLang="zh-TW" sz="2400" dirty="0" smtClean="0"/>
          </a:p>
          <a:p>
            <a:pPr lvl="1">
              <a:lnSpc>
                <a:spcPct val="120000"/>
              </a:lnSpc>
              <a:spcBef>
                <a:spcPts val="600"/>
              </a:spcBef>
              <a:spcAft>
                <a:spcPts val="600"/>
              </a:spcAft>
            </a:pPr>
            <a:r>
              <a:rPr lang="zh-TW" altLang="en-US" sz="2400" dirty="0" smtClean="0">
                <a:solidFill>
                  <a:srgbClr val="FF0000"/>
                </a:solidFill>
              </a:rPr>
              <a:t>低溫手套</a:t>
            </a:r>
            <a:r>
              <a:rPr lang="en-US" altLang="zh-TW" sz="2400" dirty="0" smtClean="0">
                <a:solidFill>
                  <a:srgbClr val="FF0000"/>
                </a:solidFill>
              </a:rPr>
              <a:t>(</a:t>
            </a:r>
            <a:r>
              <a:rPr lang="zh-TW" altLang="en-US" sz="2400" dirty="0" smtClean="0">
                <a:solidFill>
                  <a:srgbClr val="FF0000"/>
                </a:solidFill>
              </a:rPr>
              <a:t>液態氮</a:t>
            </a:r>
            <a:r>
              <a:rPr lang="en-US" altLang="zh-TW" sz="2400" dirty="0" smtClean="0">
                <a:solidFill>
                  <a:srgbClr val="FF0000"/>
                </a:solidFill>
              </a:rPr>
              <a:t>)</a:t>
            </a:r>
            <a:endParaRPr lang="zh-TW" altLang="en-US" sz="2400" dirty="0">
              <a:solidFill>
                <a:srgbClr val="FF0000"/>
              </a:solidFill>
            </a:endParaRPr>
          </a:p>
        </p:txBody>
      </p:sp>
      <p:sp>
        <p:nvSpPr>
          <p:cNvPr id="4" name="投影片編號版面配置區 3"/>
          <p:cNvSpPr>
            <a:spLocks noGrp="1"/>
          </p:cNvSpPr>
          <p:nvPr>
            <p:ph type="sldNum" sz="quarter" idx="12"/>
          </p:nvPr>
        </p:nvSpPr>
        <p:spPr>
          <a:xfrm>
            <a:off x="6918290" y="6237312"/>
            <a:ext cx="2133600" cy="365125"/>
          </a:xfrm>
        </p:spPr>
        <p:txBody>
          <a:bodyPr/>
          <a:lstStyle/>
          <a:p>
            <a:fld id="{D81384EF-367C-450E-B552-C4A0BE1BD3F8}" type="slidenum">
              <a:rPr lang="zh-TW" altLang="en-US" smtClean="0"/>
              <a:pPr/>
              <a:t>29</a:t>
            </a:fld>
            <a:endParaRPr lang="zh-TW" altLang="en-US" dirty="0"/>
          </a:p>
        </p:txBody>
      </p:sp>
      <p:pic>
        <p:nvPicPr>
          <p:cNvPr id="5" name="Picture 4" descr="AGW"/>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236296" y="2204864"/>
            <a:ext cx="1688323" cy="1728192"/>
          </a:xfrm>
          <a:prstGeom prst="rect">
            <a:avLst/>
          </a:prstGeom>
          <a:noFill/>
        </p:spPr>
      </p:pic>
      <p:pic>
        <p:nvPicPr>
          <p:cNvPr id="7" name="Picture 14" descr="PV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2224" y="4425718"/>
            <a:ext cx="1872208" cy="128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http://www.vedeng.com/attached/20110826/20110826054718_7594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32040" y="2492896"/>
            <a:ext cx="2039094" cy="2039094"/>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www.allred.com.tw/images/ED-42474.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25038" y="4531990"/>
            <a:ext cx="2575154" cy="1560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787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subTitle" idx="1"/>
          </p:nvPr>
        </p:nvSpPr>
        <p:spPr>
          <a:xfrm>
            <a:off x="1044228" y="1300163"/>
            <a:ext cx="7346056" cy="4922978"/>
          </a:xfrm>
          <a:ln>
            <a:solidFill>
              <a:schemeClr val="tx1"/>
            </a:solidFill>
          </a:ln>
        </p:spPr>
        <p:txBody>
          <a:bodyPr>
            <a:normAutofit lnSpcReduction="10000"/>
          </a:bodyPr>
          <a:lstStyle/>
          <a:p>
            <a:pPr indent="631825" algn="l">
              <a:lnSpc>
                <a:spcPct val="125000"/>
              </a:lnSpc>
            </a:pPr>
            <a:r>
              <a:rPr lang="zh-TW" altLang="en-US" sz="2800" dirty="0" smtClean="0">
                <a:solidFill>
                  <a:schemeClr val="tx1"/>
                </a:solidFill>
              </a:rPr>
              <a:t>壹、學校災害案例與特性</a:t>
            </a:r>
            <a:endParaRPr lang="en-US" altLang="zh-TW" sz="2800" dirty="0" smtClean="0">
              <a:solidFill>
                <a:schemeClr val="tx1"/>
              </a:solidFill>
            </a:endParaRPr>
          </a:p>
          <a:p>
            <a:pPr indent="631825" algn="l">
              <a:lnSpc>
                <a:spcPct val="125000"/>
              </a:lnSpc>
            </a:pPr>
            <a:r>
              <a:rPr lang="zh-TW" altLang="en-US" sz="2800" dirty="0" smtClean="0">
                <a:solidFill>
                  <a:schemeClr val="tx1"/>
                </a:solidFill>
              </a:rPr>
              <a:t>貳、物理性危害</a:t>
            </a:r>
          </a:p>
          <a:p>
            <a:pPr indent="631825" algn="l">
              <a:lnSpc>
                <a:spcPct val="125000"/>
              </a:lnSpc>
            </a:pPr>
            <a:r>
              <a:rPr lang="zh-TW" altLang="en-US" sz="2800" dirty="0" smtClean="0">
                <a:solidFill>
                  <a:schemeClr val="tx1"/>
                </a:solidFill>
              </a:rPr>
              <a:t>参、化學物質危害辨識</a:t>
            </a:r>
          </a:p>
          <a:p>
            <a:pPr marL="1343025" indent="-711200" algn="l">
              <a:lnSpc>
                <a:spcPct val="125000"/>
              </a:lnSpc>
            </a:pPr>
            <a:r>
              <a:rPr lang="zh-TW" altLang="en-US" sz="2800" dirty="0" smtClean="0">
                <a:solidFill>
                  <a:schemeClr val="tx1"/>
                </a:solidFill>
              </a:rPr>
              <a:t>肆、個人防護具</a:t>
            </a:r>
            <a:endParaRPr lang="en-US" altLang="zh-TW" sz="2800" dirty="0" smtClean="0">
              <a:solidFill>
                <a:schemeClr val="tx1"/>
              </a:solidFill>
            </a:endParaRPr>
          </a:p>
          <a:p>
            <a:pPr marL="1343025" indent="-711200" algn="l">
              <a:lnSpc>
                <a:spcPct val="125000"/>
              </a:lnSpc>
            </a:pPr>
            <a:r>
              <a:rPr lang="zh-TW" altLang="en-US" sz="2800" dirty="0" smtClean="0">
                <a:solidFill>
                  <a:schemeClr val="tx1"/>
                </a:solidFill>
              </a:rPr>
              <a:t>伍、呼吸防護</a:t>
            </a:r>
            <a:endParaRPr lang="en-US" altLang="zh-TW" sz="2800" dirty="0" smtClean="0">
              <a:solidFill>
                <a:schemeClr val="tx1"/>
              </a:solidFill>
            </a:endParaRPr>
          </a:p>
          <a:p>
            <a:pPr marL="1343025" indent="-711200" algn="l">
              <a:lnSpc>
                <a:spcPct val="125000"/>
              </a:lnSpc>
            </a:pPr>
            <a:r>
              <a:rPr lang="zh-TW" altLang="en-US" sz="2800" dirty="0" smtClean="0">
                <a:solidFill>
                  <a:schemeClr val="tx1"/>
                </a:solidFill>
              </a:rPr>
              <a:t>陸、火災爆炸</a:t>
            </a:r>
            <a:endParaRPr lang="en-US" altLang="zh-TW" sz="2800" dirty="0" smtClean="0">
              <a:solidFill>
                <a:schemeClr val="tx1"/>
              </a:solidFill>
            </a:endParaRPr>
          </a:p>
          <a:p>
            <a:pPr marL="1343025" indent="-711200" algn="l">
              <a:lnSpc>
                <a:spcPct val="125000"/>
              </a:lnSpc>
            </a:pPr>
            <a:r>
              <a:rPr lang="zh-TW" altLang="en-US" sz="2800" dirty="0" smtClean="0">
                <a:solidFill>
                  <a:schemeClr val="tx1"/>
                </a:solidFill>
              </a:rPr>
              <a:t>柒、緊急應變系統</a:t>
            </a:r>
            <a:endParaRPr lang="en-US" altLang="zh-TW" sz="2800" dirty="0" smtClean="0">
              <a:solidFill>
                <a:schemeClr val="tx1"/>
              </a:solidFill>
            </a:endParaRPr>
          </a:p>
          <a:p>
            <a:pPr marL="1343025" indent="-711200" algn="l">
              <a:lnSpc>
                <a:spcPct val="125000"/>
              </a:lnSpc>
            </a:pPr>
            <a:r>
              <a:rPr lang="zh-TW" altLang="en-US" sz="2800" dirty="0" smtClean="0">
                <a:solidFill>
                  <a:schemeClr val="tx1"/>
                </a:solidFill>
              </a:rPr>
              <a:t>捌、急救</a:t>
            </a:r>
            <a:endParaRPr lang="en-US" altLang="zh-TW" sz="2800" dirty="0" smtClean="0">
              <a:solidFill>
                <a:schemeClr val="tx1"/>
              </a:solidFill>
            </a:endParaRPr>
          </a:p>
        </p:txBody>
      </p:sp>
      <p:sp>
        <p:nvSpPr>
          <p:cNvPr id="6148" name="Text Box 3"/>
          <p:cNvSpPr txBox="1">
            <a:spLocks noChangeArrowheads="1"/>
          </p:cNvSpPr>
          <p:nvPr/>
        </p:nvSpPr>
        <p:spPr bwMode="auto">
          <a:xfrm>
            <a:off x="2484438" y="476250"/>
            <a:ext cx="4465637" cy="823913"/>
          </a:xfrm>
          <a:prstGeom prst="rect">
            <a:avLst/>
          </a:prstGeom>
          <a:noFill/>
          <a:ln w="9525">
            <a:noFill/>
            <a:miter lim="800000"/>
            <a:headEnd/>
            <a:tailEnd/>
          </a:ln>
        </p:spPr>
        <p:txBody>
          <a:bodyPr>
            <a:spAutoFit/>
          </a:bodyPr>
          <a:lstStyle/>
          <a:p>
            <a:pPr algn="ctr">
              <a:spcBef>
                <a:spcPct val="50000"/>
              </a:spcBef>
            </a:pPr>
            <a:r>
              <a:rPr lang="zh-TW" altLang="en-US" sz="4800" b="1" dirty="0">
                <a:solidFill>
                  <a:srgbClr val="CC0000"/>
                </a:solidFill>
                <a:latin typeface="標楷體" panose="03000509000000000000" pitchFamily="65" charset="-120"/>
                <a:ea typeface="標楷體" panose="03000509000000000000" pitchFamily="65" charset="-120"/>
              </a:rPr>
              <a:t>內   容</a:t>
            </a:r>
          </a:p>
        </p:txBody>
      </p:sp>
      <p:sp>
        <p:nvSpPr>
          <p:cNvPr id="2" name="投影片編號版面配置區 1"/>
          <p:cNvSpPr>
            <a:spLocks noGrp="1"/>
          </p:cNvSpPr>
          <p:nvPr>
            <p:ph type="sldNum" sz="quarter" idx="12"/>
          </p:nvPr>
        </p:nvSpPr>
        <p:spPr/>
        <p:txBody>
          <a:bodyPr/>
          <a:lstStyle/>
          <a:p>
            <a:pPr>
              <a:defRPr/>
            </a:pPr>
            <a:fld id="{1E03C3D3-1EA7-4176-8EE4-372EBFEB1D1D}" type="slidenum">
              <a:rPr lang="en-US" altLang="zh-TW" smtClean="0"/>
              <a:pPr>
                <a:defRPr/>
              </a:pPr>
              <a:t>3</a:t>
            </a:fld>
            <a:endParaRPr lang="en-US" altLang="zh-TW" dirty="0"/>
          </a:p>
        </p:txBody>
      </p:sp>
    </p:spTree>
    <p:extLst>
      <p:ext uri="{BB962C8B-B14F-4D97-AF65-F5344CB8AC3E}">
        <p14:creationId xmlns:p14="http://schemas.microsoft.com/office/powerpoint/2010/main" val="20990337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260648"/>
            <a:ext cx="7715200" cy="1143000"/>
          </a:xfrm>
        </p:spPr>
        <p:txBody>
          <a:bodyPr>
            <a:normAutofit/>
          </a:bodyPr>
          <a:lstStyle/>
          <a:p>
            <a:r>
              <a:rPr lang="zh-TW" altLang="en-US" sz="4000" dirty="0"/>
              <a:t>手部防護具</a:t>
            </a:r>
          </a:p>
        </p:txBody>
      </p:sp>
      <p:sp>
        <p:nvSpPr>
          <p:cNvPr id="3" name="內容版面配置區 2"/>
          <p:cNvSpPr>
            <a:spLocks noGrp="1"/>
          </p:cNvSpPr>
          <p:nvPr>
            <p:ph idx="1"/>
          </p:nvPr>
        </p:nvSpPr>
        <p:spPr>
          <a:xfrm>
            <a:off x="446856" y="1268760"/>
            <a:ext cx="8229600" cy="5256584"/>
          </a:xfrm>
        </p:spPr>
        <p:txBody>
          <a:bodyPr>
            <a:normAutofit/>
          </a:bodyPr>
          <a:lstStyle/>
          <a:p>
            <a:pPr>
              <a:spcBef>
                <a:spcPts val="600"/>
              </a:spcBef>
              <a:spcAft>
                <a:spcPts val="600"/>
              </a:spcAft>
            </a:pPr>
            <a:r>
              <a:rPr lang="zh-TW" altLang="en-US" sz="2800" dirty="0"/>
              <a:t>選用時之注意事項</a:t>
            </a:r>
          </a:p>
          <a:p>
            <a:pPr lvl="1">
              <a:spcBef>
                <a:spcPts val="600"/>
              </a:spcBef>
              <a:spcAft>
                <a:spcPts val="600"/>
              </a:spcAft>
            </a:pPr>
            <a:r>
              <a:rPr lang="zh-TW" altLang="en-US" sz="2400" dirty="0"/>
              <a:t>根據使用需求選用適當的防護手套。</a:t>
            </a:r>
          </a:p>
          <a:p>
            <a:pPr lvl="1">
              <a:spcBef>
                <a:spcPts val="600"/>
              </a:spcBef>
              <a:spcAft>
                <a:spcPts val="600"/>
              </a:spcAft>
            </a:pPr>
            <a:r>
              <a:rPr lang="zh-TW" altLang="en-US" sz="2400" dirty="0"/>
              <a:t>使用前應檢查手套外觀是否正常，沒有任何有礙使用的缺陷。</a:t>
            </a:r>
          </a:p>
          <a:p>
            <a:pPr lvl="1">
              <a:spcBef>
                <a:spcPts val="600"/>
              </a:spcBef>
              <a:spcAft>
                <a:spcPts val="600"/>
              </a:spcAft>
            </a:pPr>
            <a:r>
              <a:rPr lang="zh-TW" altLang="en-US" sz="2400" dirty="0"/>
              <a:t>手套應避免有龜裂、剝落、熔融、斑點、收縮、硬化等異常現象發生。</a:t>
            </a:r>
          </a:p>
          <a:p>
            <a:pPr lvl="1">
              <a:spcBef>
                <a:spcPts val="600"/>
              </a:spcBef>
              <a:spcAft>
                <a:spcPts val="600"/>
              </a:spcAft>
            </a:pPr>
            <a:r>
              <a:rPr lang="zh-TW" altLang="en-US" sz="2400" dirty="0"/>
              <a:t>選擇適當</a:t>
            </a:r>
            <a:r>
              <a:rPr lang="zh-TW" altLang="en-US" sz="2400" dirty="0" smtClean="0"/>
              <a:t>大小，且</a:t>
            </a:r>
            <a:r>
              <a:rPr lang="zh-TW" altLang="en-US" sz="2400" dirty="0"/>
              <a:t>手指運動應不受阻礙。</a:t>
            </a:r>
          </a:p>
          <a:p>
            <a:pPr lvl="1">
              <a:spcBef>
                <a:spcPts val="600"/>
              </a:spcBef>
              <a:spcAft>
                <a:spcPts val="600"/>
              </a:spcAft>
            </a:pPr>
            <a:r>
              <a:rPr lang="zh-TW" altLang="en-US" sz="2400" dirty="0" smtClean="0"/>
              <a:t>注意</a:t>
            </a:r>
            <a:r>
              <a:rPr lang="zh-TW" altLang="en-US" sz="2400" dirty="0"/>
              <a:t>手部靈巧度與舒適性</a:t>
            </a:r>
            <a:r>
              <a:rPr lang="zh-TW" altLang="en-US" sz="2400" dirty="0" smtClean="0"/>
              <a:t>。</a:t>
            </a:r>
            <a:endParaRPr lang="en-US" altLang="zh-TW" sz="2400" dirty="0" smtClean="0"/>
          </a:p>
          <a:p>
            <a:pPr lvl="1">
              <a:spcBef>
                <a:spcPts val="600"/>
              </a:spcBef>
              <a:spcAft>
                <a:spcPts val="600"/>
              </a:spcAft>
            </a:pPr>
            <a:r>
              <a:rPr lang="zh-TW" altLang="en-US" sz="2400" u="sng" dirty="0" smtClean="0"/>
              <a:t>不可穿戴</a:t>
            </a:r>
            <a:r>
              <a:rPr lang="zh-TW" altLang="en-US" sz="2400" u="sng" dirty="0"/>
              <a:t>手套之作業</a:t>
            </a:r>
            <a:r>
              <a:rPr lang="zh-TW" altLang="en-US" sz="2400" dirty="0" smtClean="0"/>
              <a:t>：於</a:t>
            </a:r>
            <a:r>
              <a:rPr lang="zh-TW" altLang="en-US" sz="2400" dirty="0"/>
              <a:t>鑽孔機、截角機等旋轉刃具作業，勞工手指有觸及之虞者，不得使用手套</a:t>
            </a:r>
            <a:r>
              <a:rPr lang="zh-TW" altLang="en-US" sz="2400" dirty="0" smtClean="0"/>
              <a:t>。</a:t>
            </a:r>
            <a:endParaRPr lang="zh-TW" altLang="en-US" sz="2400" dirty="0"/>
          </a:p>
        </p:txBody>
      </p:sp>
      <p:sp>
        <p:nvSpPr>
          <p:cNvPr id="4" name="投影片編號版面配置區 3"/>
          <p:cNvSpPr>
            <a:spLocks noGrp="1"/>
          </p:cNvSpPr>
          <p:nvPr>
            <p:ph type="sldNum" sz="quarter" idx="12"/>
          </p:nvPr>
        </p:nvSpPr>
        <p:spPr>
          <a:xfrm>
            <a:off x="7010400" y="6237312"/>
            <a:ext cx="2133600" cy="365125"/>
          </a:xfrm>
        </p:spPr>
        <p:txBody>
          <a:bodyPr/>
          <a:lstStyle/>
          <a:p>
            <a:fld id="{D81384EF-367C-450E-B552-C4A0BE1BD3F8}" type="slidenum">
              <a:rPr lang="zh-TW" altLang="en-US" smtClean="0"/>
              <a:pPr/>
              <a:t>30</a:t>
            </a:fld>
            <a:endParaRPr lang="zh-TW" altLang="en-US" dirty="0"/>
          </a:p>
        </p:txBody>
      </p:sp>
      <p:pic>
        <p:nvPicPr>
          <p:cNvPr id="5" name="Picture 13" descr="PV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16216" y="404664"/>
            <a:ext cx="2160240" cy="14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80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t>防護衣</a:t>
            </a:r>
            <a:endParaRPr lang="zh-TW" altLang="en-US" sz="4000" dirty="0"/>
          </a:p>
        </p:txBody>
      </p:sp>
      <p:sp>
        <p:nvSpPr>
          <p:cNvPr id="3" name="內容版面配置區 2"/>
          <p:cNvSpPr>
            <a:spLocks noGrp="1"/>
          </p:cNvSpPr>
          <p:nvPr>
            <p:ph idx="1"/>
          </p:nvPr>
        </p:nvSpPr>
        <p:spPr>
          <a:xfrm>
            <a:off x="251520" y="1412776"/>
            <a:ext cx="8636620" cy="4945048"/>
          </a:xfrm>
        </p:spPr>
        <p:txBody>
          <a:bodyPr>
            <a:normAutofit/>
          </a:bodyPr>
          <a:lstStyle/>
          <a:p>
            <a:pPr>
              <a:spcBef>
                <a:spcPts val="600"/>
              </a:spcBef>
              <a:spcAft>
                <a:spcPts val="600"/>
              </a:spcAft>
            </a:pPr>
            <a:r>
              <a:rPr lang="zh-TW" altLang="en-US" sz="2800" dirty="0"/>
              <a:t>目的：防止灼傷、割刺傷、化學品腐蝕、化學品經由皮膚吸收、游離輻射或</a:t>
            </a:r>
            <a:r>
              <a:rPr lang="zh-TW" altLang="en-US" sz="2800" dirty="0" smtClean="0"/>
              <a:t>觸電</a:t>
            </a:r>
            <a:r>
              <a:rPr lang="zh-TW" altLang="en-US" sz="2800" dirty="0" smtClean="0">
                <a:latin typeface="標楷體" panose="03000509000000000000" pitchFamily="65" charset="-120"/>
              </a:rPr>
              <a:t>。</a:t>
            </a:r>
            <a:endParaRPr lang="en-US" altLang="zh-TW" sz="2800" dirty="0" smtClean="0">
              <a:latin typeface="標楷體" panose="03000509000000000000" pitchFamily="65" charset="-120"/>
            </a:endParaRPr>
          </a:p>
          <a:p>
            <a:pPr>
              <a:spcBef>
                <a:spcPts val="600"/>
              </a:spcBef>
              <a:spcAft>
                <a:spcPts val="600"/>
              </a:spcAft>
            </a:pPr>
            <a:r>
              <a:rPr lang="zh-TW" altLang="en-US" sz="2800" dirty="0"/>
              <a:t>全身防護衣一般稱為化學防護衣，係以具有特殊防護作用的</a:t>
            </a:r>
            <a:r>
              <a:rPr lang="zh-TW" altLang="en-US" sz="2800" dirty="0" smtClean="0"/>
              <a:t>薄膜</a:t>
            </a:r>
            <a:r>
              <a:rPr lang="en-US" altLang="zh-TW" sz="2800" dirty="0" smtClean="0"/>
              <a:t>(</a:t>
            </a:r>
            <a:r>
              <a:rPr lang="zh-TW" altLang="en-US" sz="2800" dirty="0" smtClean="0"/>
              <a:t>基層</a:t>
            </a:r>
            <a:r>
              <a:rPr lang="en-US" altLang="zh-TW" sz="2800" dirty="0" smtClean="0"/>
              <a:t>)</a:t>
            </a:r>
            <a:r>
              <a:rPr lang="zh-TW" altLang="en-US" sz="2800" dirty="0" smtClean="0"/>
              <a:t>或織品</a:t>
            </a:r>
            <a:r>
              <a:rPr lang="en-US" altLang="zh-TW" sz="2800" dirty="0" smtClean="0"/>
              <a:t>(</a:t>
            </a:r>
            <a:r>
              <a:rPr lang="zh-TW" altLang="en-US" sz="2800" dirty="0"/>
              <a:t>阻隔</a:t>
            </a:r>
            <a:r>
              <a:rPr lang="zh-TW" altLang="en-US" sz="2800" dirty="0" smtClean="0"/>
              <a:t>層</a:t>
            </a:r>
            <a:r>
              <a:rPr lang="en-US" altLang="zh-TW" sz="2800" dirty="0" smtClean="0"/>
              <a:t>)</a:t>
            </a:r>
            <a:r>
              <a:rPr lang="zh-TW" altLang="en-US" sz="2800" dirty="0" smtClean="0"/>
              <a:t>塗</a:t>
            </a:r>
            <a:r>
              <a:rPr lang="zh-TW" altLang="en-US" sz="2800" dirty="0"/>
              <a:t>以具彈性的高分子聚合物所</a:t>
            </a:r>
            <a:r>
              <a:rPr lang="zh-TW" altLang="en-US" sz="2800" dirty="0" smtClean="0"/>
              <a:t>製成</a:t>
            </a:r>
            <a:r>
              <a:rPr lang="zh-TW" altLang="en-US" sz="2800" dirty="0">
                <a:latin typeface="標楷體" panose="03000509000000000000" pitchFamily="65" charset="-120"/>
              </a:rPr>
              <a:t>。</a:t>
            </a:r>
            <a:endParaRPr lang="zh-TW" altLang="en-US" sz="2800" dirty="0"/>
          </a:p>
          <a:p>
            <a:pPr lvl="1">
              <a:spcBef>
                <a:spcPts val="600"/>
              </a:spcBef>
              <a:spcAft>
                <a:spcPts val="600"/>
              </a:spcAft>
            </a:pPr>
            <a:r>
              <a:rPr lang="zh-TW" altLang="en-US" sz="2400" dirty="0" smtClean="0"/>
              <a:t>常見防護衣有</a:t>
            </a:r>
            <a:r>
              <a:rPr lang="en-US" altLang="zh-TW" sz="2400" dirty="0"/>
              <a:t>A</a:t>
            </a:r>
            <a:r>
              <a:rPr lang="zh-TW" altLang="en-US" sz="2400" dirty="0"/>
              <a:t>、</a:t>
            </a:r>
            <a:r>
              <a:rPr lang="en-US" altLang="zh-TW" sz="2400" dirty="0"/>
              <a:t>B</a:t>
            </a:r>
            <a:r>
              <a:rPr lang="zh-TW" altLang="en-US" sz="2400" dirty="0"/>
              <a:t>、</a:t>
            </a:r>
            <a:r>
              <a:rPr lang="en-US" altLang="zh-TW" sz="2400" dirty="0"/>
              <a:t>C</a:t>
            </a:r>
            <a:r>
              <a:rPr lang="zh-TW" altLang="en-US" sz="2400" dirty="0"/>
              <a:t>、</a:t>
            </a:r>
            <a:r>
              <a:rPr lang="en-US" altLang="zh-TW" sz="2400" dirty="0"/>
              <a:t>D</a:t>
            </a:r>
            <a:r>
              <a:rPr lang="zh-TW" altLang="en-US" sz="2400" dirty="0"/>
              <a:t>級四</a:t>
            </a:r>
            <a:r>
              <a:rPr lang="zh-TW" altLang="en-US" sz="2400" dirty="0" smtClean="0"/>
              <a:t>種：</a:t>
            </a:r>
            <a:endParaRPr lang="zh-TW" altLang="en-US" sz="2400" dirty="0"/>
          </a:p>
          <a:p>
            <a:pPr lvl="2">
              <a:spcBef>
                <a:spcPts val="600"/>
              </a:spcBef>
              <a:spcAft>
                <a:spcPts val="600"/>
              </a:spcAft>
            </a:pPr>
            <a:r>
              <a:rPr lang="en-US" altLang="zh-TW" dirty="0"/>
              <a:t>A</a:t>
            </a:r>
            <a:r>
              <a:rPr lang="zh-TW" altLang="en-US" dirty="0"/>
              <a:t>級與</a:t>
            </a:r>
            <a:r>
              <a:rPr lang="en-US" altLang="zh-TW" dirty="0"/>
              <a:t>B</a:t>
            </a:r>
            <a:r>
              <a:rPr lang="zh-TW" altLang="en-US" dirty="0"/>
              <a:t>級防護衣在多數的化學溶劑及氣體的抵抗性極佳，因此大多作為化學災害時搶救的防護衣著。</a:t>
            </a:r>
          </a:p>
          <a:p>
            <a:pPr lvl="2">
              <a:spcBef>
                <a:spcPts val="600"/>
              </a:spcBef>
              <a:spcAft>
                <a:spcPts val="600"/>
              </a:spcAft>
            </a:pPr>
            <a:r>
              <a:rPr lang="en-US" altLang="zh-TW" dirty="0"/>
              <a:t>C</a:t>
            </a:r>
            <a:r>
              <a:rPr lang="zh-TW" altLang="en-US" dirty="0"/>
              <a:t>級防護衣較輕便，亦不透水，一般作為</a:t>
            </a:r>
            <a:r>
              <a:rPr lang="zh-TW" altLang="en-US" dirty="0" smtClean="0"/>
              <a:t>化學品操作</a:t>
            </a:r>
            <a:r>
              <a:rPr lang="zh-TW" altLang="en-US" dirty="0"/>
              <a:t>及生物危害操作時之標準防護配件</a:t>
            </a:r>
            <a:r>
              <a:rPr lang="zh-TW" altLang="en-US" dirty="0" smtClean="0"/>
              <a:t>。</a:t>
            </a:r>
            <a:endParaRPr lang="en-US" altLang="zh-TW" dirty="0" smtClean="0"/>
          </a:p>
        </p:txBody>
      </p:sp>
      <p:sp>
        <p:nvSpPr>
          <p:cNvPr id="4" name="投影片編號版面配置區 3"/>
          <p:cNvSpPr>
            <a:spLocks noGrp="1"/>
          </p:cNvSpPr>
          <p:nvPr>
            <p:ph type="sldNum" sz="quarter" idx="12"/>
          </p:nvPr>
        </p:nvSpPr>
        <p:spPr>
          <a:xfrm>
            <a:off x="6902896" y="6304235"/>
            <a:ext cx="2133600" cy="365125"/>
          </a:xfrm>
        </p:spPr>
        <p:txBody>
          <a:bodyPr/>
          <a:lstStyle/>
          <a:p>
            <a:fld id="{D81384EF-367C-450E-B552-C4A0BE1BD3F8}" type="slidenum">
              <a:rPr lang="zh-TW" altLang="en-US" smtClean="0"/>
              <a:pPr/>
              <a:t>31</a:t>
            </a:fld>
            <a:endParaRPr lang="zh-TW" altLang="en-US" dirty="0"/>
          </a:p>
        </p:txBody>
      </p:sp>
      <p:pic>
        <p:nvPicPr>
          <p:cNvPr id="5" name="Picture 8" descr="s_zpfhsf"/>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960759" y="284311"/>
            <a:ext cx="819496" cy="1272481"/>
          </a:xfrm>
          <a:prstGeom prst="rect">
            <a:avLst/>
          </a:prstGeom>
          <a:noFill/>
          <a:ln w="9525">
            <a:noFill/>
            <a:miter lim="800000"/>
            <a:headEnd/>
            <a:tailEnd/>
          </a:ln>
        </p:spPr>
      </p:pic>
      <p:pic>
        <p:nvPicPr>
          <p:cNvPr id="6" name="Picture 11" descr="s_zpfhbsf"/>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010110" y="284311"/>
            <a:ext cx="819146" cy="1272481"/>
          </a:xfrm>
          <a:prstGeom prst="rect">
            <a:avLst/>
          </a:prstGeom>
          <a:noFill/>
          <a:ln w="9525">
            <a:noFill/>
            <a:miter lim="800000"/>
            <a:headEnd/>
            <a:tailEnd/>
          </a:ln>
        </p:spPr>
      </p:pic>
      <p:pic>
        <p:nvPicPr>
          <p:cNvPr id="7" name="Picture 14" descr="s_resp"/>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083368" y="284311"/>
            <a:ext cx="818931" cy="1272481"/>
          </a:xfrm>
          <a:prstGeom prst="rect">
            <a:avLst/>
          </a:prstGeom>
          <a:noFill/>
          <a:ln w="9525">
            <a:noFill/>
            <a:miter lim="800000"/>
            <a:headEnd/>
            <a:tailEnd/>
          </a:ln>
        </p:spPr>
      </p:pic>
    </p:spTree>
    <p:extLst>
      <p:ext uri="{BB962C8B-B14F-4D97-AF65-F5344CB8AC3E}">
        <p14:creationId xmlns:p14="http://schemas.microsoft.com/office/powerpoint/2010/main" val="41461733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143000"/>
          </a:xfrm>
        </p:spPr>
        <p:txBody>
          <a:bodyPr>
            <a:normAutofit/>
          </a:bodyPr>
          <a:lstStyle/>
          <a:p>
            <a:r>
              <a:rPr lang="zh-TW" altLang="en-US" sz="4000" dirty="0"/>
              <a:t>防護衣</a:t>
            </a:r>
          </a:p>
        </p:txBody>
      </p:sp>
      <p:sp>
        <p:nvSpPr>
          <p:cNvPr id="4" name="投影片編號版面配置區 3"/>
          <p:cNvSpPr>
            <a:spLocks noGrp="1"/>
          </p:cNvSpPr>
          <p:nvPr>
            <p:ph type="sldNum" sz="quarter" idx="12"/>
          </p:nvPr>
        </p:nvSpPr>
        <p:spPr>
          <a:xfrm>
            <a:off x="7056633" y="6263882"/>
            <a:ext cx="2133600" cy="365125"/>
          </a:xfrm>
        </p:spPr>
        <p:txBody>
          <a:bodyPr/>
          <a:lstStyle/>
          <a:p>
            <a:fld id="{D81384EF-367C-450E-B552-C4A0BE1BD3F8}" type="slidenum">
              <a:rPr lang="zh-TW" altLang="en-US" smtClean="0"/>
              <a:pPr/>
              <a:t>32</a:t>
            </a:fld>
            <a:endParaRPr lang="zh-TW" altLang="en-US" dirty="0"/>
          </a:p>
        </p:txBody>
      </p:sp>
      <p:grpSp>
        <p:nvGrpSpPr>
          <p:cNvPr id="3" name="群組 48"/>
          <p:cNvGrpSpPr/>
          <p:nvPr/>
        </p:nvGrpSpPr>
        <p:grpSpPr>
          <a:xfrm>
            <a:off x="395536" y="1340768"/>
            <a:ext cx="8350856" cy="4864606"/>
            <a:chOff x="395536" y="1340768"/>
            <a:chExt cx="8350856" cy="4864606"/>
          </a:xfrm>
        </p:grpSpPr>
        <p:grpSp>
          <p:nvGrpSpPr>
            <p:cNvPr id="5" name="群組 46"/>
            <p:cNvGrpSpPr/>
            <p:nvPr/>
          </p:nvGrpSpPr>
          <p:grpSpPr>
            <a:xfrm>
              <a:off x="395536" y="1340768"/>
              <a:ext cx="8350855" cy="3311983"/>
              <a:chOff x="395536" y="1340768"/>
              <a:chExt cx="8350855" cy="3311983"/>
            </a:xfrm>
          </p:grpSpPr>
          <p:pic>
            <p:nvPicPr>
              <p:cNvPr id="22" name="Picture 5" descr="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67808" y="1340768"/>
                <a:ext cx="1079559"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6"/>
              <p:cNvSpPr txBox="1">
                <a:spLocks noChangeArrowheads="1"/>
              </p:cNvSpPr>
              <p:nvPr/>
            </p:nvSpPr>
            <p:spPr bwMode="auto">
              <a:xfrm>
                <a:off x="395536" y="3575533"/>
                <a:ext cx="214890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kumimoji="1" lang="en-US" altLang="zh-TW" sz="2400" dirty="0">
                    <a:ea typeface="標楷體" panose="03000509000000000000" pitchFamily="65" charset="-120"/>
                  </a:rPr>
                  <a:t>A</a:t>
                </a:r>
                <a:r>
                  <a:rPr kumimoji="1" lang="zh-TW" altLang="en-US" sz="2400" dirty="0">
                    <a:ea typeface="標楷體" panose="03000509000000000000" pitchFamily="65" charset="-120"/>
                  </a:rPr>
                  <a:t>級防護</a:t>
                </a:r>
                <a:r>
                  <a:rPr kumimoji="1" lang="zh-TW" altLang="en-US" sz="2400" dirty="0" smtClean="0">
                    <a:ea typeface="標楷體" panose="03000509000000000000" pitchFamily="65" charset="-120"/>
                  </a:rPr>
                  <a:t>衣</a:t>
                </a:r>
                <a:endParaRPr kumimoji="1" lang="en-US" altLang="zh-TW" sz="2400" dirty="0" smtClean="0">
                  <a:ea typeface="標楷體" panose="03000509000000000000" pitchFamily="65" charset="-120"/>
                </a:endParaRPr>
              </a:p>
              <a:p>
                <a:pPr algn="ctr" eaLnBrk="1" hangingPunct="1"/>
                <a:r>
                  <a:rPr kumimoji="1" lang="zh-TW" altLang="en-US" sz="2000" dirty="0">
                    <a:ea typeface="標楷體" panose="03000509000000000000" pitchFamily="65" charset="-120"/>
                  </a:rPr>
                  <a:t>全包</a:t>
                </a:r>
                <a:r>
                  <a:rPr kumimoji="1" lang="zh-TW" altLang="en-US" sz="2000" dirty="0" smtClean="0">
                    <a:ea typeface="標楷體" panose="03000509000000000000" pitchFamily="65" charset="-120"/>
                  </a:rPr>
                  <a:t>覆型</a:t>
                </a:r>
                <a:r>
                  <a:rPr kumimoji="1" lang="en-US" altLang="zh-TW" sz="2000" dirty="0" smtClean="0">
                    <a:ea typeface="標楷體" panose="03000509000000000000" pitchFamily="65" charset="-120"/>
                  </a:rPr>
                  <a:t>(</a:t>
                </a:r>
                <a:r>
                  <a:rPr kumimoji="1" lang="zh-TW" altLang="en-US" sz="2000" dirty="0" smtClean="0">
                    <a:ea typeface="標楷體" panose="03000509000000000000" pitchFamily="65" charset="-120"/>
                  </a:rPr>
                  <a:t>氣密</a:t>
                </a:r>
                <a:r>
                  <a:rPr kumimoji="1" lang="en-US" altLang="zh-TW" sz="2000" dirty="0" smtClean="0">
                    <a:ea typeface="標楷體" panose="03000509000000000000" pitchFamily="65" charset="-120"/>
                  </a:rPr>
                  <a:t>)+</a:t>
                </a:r>
              </a:p>
              <a:p>
                <a:pPr algn="ctr" eaLnBrk="1" hangingPunct="1"/>
                <a:r>
                  <a:rPr kumimoji="1" lang="zh-TW" altLang="en-US" sz="2000" dirty="0" smtClean="0">
                    <a:ea typeface="標楷體" panose="03000509000000000000" pitchFamily="65" charset="-120"/>
                  </a:rPr>
                  <a:t>空氣鋼瓶</a:t>
                </a:r>
                <a:endParaRPr kumimoji="1" lang="zh-TW" altLang="en-US" sz="2000" dirty="0">
                  <a:ea typeface="標楷體" panose="03000509000000000000" pitchFamily="65" charset="-120"/>
                </a:endParaRPr>
              </a:p>
            </p:txBody>
          </p:sp>
          <p:sp>
            <p:nvSpPr>
              <p:cNvPr id="24" name="Text Box 7"/>
              <p:cNvSpPr txBox="1">
                <a:spLocks noChangeArrowheads="1"/>
              </p:cNvSpPr>
              <p:nvPr/>
            </p:nvSpPr>
            <p:spPr bwMode="auto">
              <a:xfrm>
                <a:off x="2701033" y="3575533"/>
                <a:ext cx="16557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kumimoji="1" lang="en-US" altLang="zh-TW" sz="2000" dirty="0">
                    <a:ea typeface="標楷體" panose="03000509000000000000" pitchFamily="65" charset="-120"/>
                  </a:rPr>
                  <a:t>B</a:t>
                </a:r>
                <a:r>
                  <a:rPr kumimoji="1" lang="zh-TW" altLang="en-US" sz="2000" dirty="0">
                    <a:ea typeface="標楷體" panose="03000509000000000000" pitchFamily="65" charset="-120"/>
                  </a:rPr>
                  <a:t>級防護</a:t>
                </a:r>
                <a:r>
                  <a:rPr kumimoji="1" lang="zh-TW" altLang="en-US" sz="2000" dirty="0" smtClean="0">
                    <a:ea typeface="標楷體" panose="03000509000000000000" pitchFamily="65" charset="-120"/>
                  </a:rPr>
                  <a:t>衣</a:t>
                </a:r>
                <a:endParaRPr kumimoji="1" lang="en-US" altLang="zh-TW" sz="2000" dirty="0" smtClean="0">
                  <a:ea typeface="標楷體" panose="03000509000000000000" pitchFamily="65" charset="-120"/>
                </a:endParaRPr>
              </a:p>
              <a:p>
                <a:pPr algn="ctr" eaLnBrk="1" hangingPunct="1"/>
                <a:r>
                  <a:rPr kumimoji="1" lang="zh-TW" altLang="en-US" sz="2000" dirty="0">
                    <a:ea typeface="標楷體" panose="03000509000000000000" pitchFamily="65" charset="-120"/>
                  </a:rPr>
                  <a:t>全包</a:t>
                </a:r>
                <a:r>
                  <a:rPr kumimoji="1" lang="zh-TW" altLang="en-US" sz="2000" dirty="0" smtClean="0">
                    <a:ea typeface="標楷體" panose="03000509000000000000" pitchFamily="65" charset="-120"/>
                  </a:rPr>
                  <a:t>覆型</a:t>
                </a:r>
                <a:endParaRPr kumimoji="1" lang="en-US" altLang="zh-TW" sz="2000" dirty="0" smtClean="0">
                  <a:ea typeface="標楷體" pitchFamily="65" charset="-120"/>
                </a:endParaRPr>
              </a:p>
              <a:p>
                <a:pPr algn="ctr" eaLnBrk="1" hangingPunct="1"/>
                <a:r>
                  <a:rPr kumimoji="1" lang="en-US" altLang="zh-TW" sz="2000" dirty="0" smtClean="0">
                    <a:ea typeface="標楷體" pitchFamily="65" charset="-120"/>
                  </a:rPr>
                  <a:t>(</a:t>
                </a:r>
                <a:r>
                  <a:rPr kumimoji="1" lang="zh-TW" altLang="en-US" sz="2000" dirty="0" smtClean="0">
                    <a:ea typeface="標楷體" panose="03000509000000000000" pitchFamily="65" charset="-120"/>
                  </a:rPr>
                  <a:t>非氣密</a:t>
                </a:r>
                <a:r>
                  <a:rPr kumimoji="1" lang="en-US" altLang="zh-TW" sz="2000" dirty="0" smtClean="0">
                    <a:ea typeface="標楷體" panose="03000509000000000000" pitchFamily="65" charset="-120"/>
                  </a:rPr>
                  <a:t>)</a:t>
                </a:r>
                <a:endParaRPr kumimoji="1" lang="zh-TW" altLang="en-US" sz="2000" dirty="0">
                  <a:ea typeface="標楷體" panose="03000509000000000000" pitchFamily="65" charset="-120"/>
                </a:endParaRPr>
              </a:p>
            </p:txBody>
          </p:sp>
          <p:pic>
            <p:nvPicPr>
              <p:cNvPr id="26" name="Picture 9" descr="D級"/>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50806" y="1340768"/>
                <a:ext cx="1390918"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10"/>
              <p:cNvSpPr txBox="1">
                <a:spLocks noChangeArrowheads="1"/>
              </p:cNvSpPr>
              <p:nvPr/>
            </p:nvSpPr>
            <p:spPr bwMode="auto">
              <a:xfrm>
                <a:off x="4860033" y="3575533"/>
                <a:ext cx="17287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kumimoji="1" lang="en-US" altLang="zh-TW" sz="2400" dirty="0">
                    <a:ea typeface="標楷體" panose="03000509000000000000" pitchFamily="65" charset="-120"/>
                  </a:rPr>
                  <a:t>C</a:t>
                </a:r>
                <a:r>
                  <a:rPr kumimoji="1" lang="zh-TW" altLang="en-US" sz="2400" dirty="0">
                    <a:ea typeface="標楷體" panose="03000509000000000000" pitchFamily="65" charset="-120"/>
                  </a:rPr>
                  <a:t>級防護</a:t>
                </a:r>
                <a:r>
                  <a:rPr kumimoji="1" lang="zh-TW" altLang="en-US" sz="2400" dirty="0" smtClean="0">
                    <a:ea typeface="標楷體" panose="03000509000000000000" pitchFamily="65" charset="-120"/>
                  </a:rPr>
                  <a:t>衣</a:t>
                </a:r>
                <a:endParaRPr kumimoji="1" lang="en-US" altLang="zh-TW" sz="2400" dirty="0" smtClean="0">
                  <a:ea typeface="標楷體" panose="03000509000000000000" pitchFamily="65" charset="-120"/>
                </a:endParaRPr>
              </a:p>
              <a:p>
                <a:pPr algn="ctr" eaLnBrk="1" hangingPunct="1"/>
                <a:r>
                  <a:rPr kumimoji="1" lang="zh-TW" altLang="en-US" sz="2000" dirty="0">
                    <a:ea typeface="標楷體" panose="03000509000000000000" pitchFamily="65" charset="-120"/>
                  </a:rPr>
                  <a:t>半包</a:t>
                </a:r>
                <a:r>
                  <a:rPr kumimoji="1" lang="zh-TW" altLang="en-US" sz="2000" dirty="0" smtClean="0">
                    <a:ea typeface="標楷體" panose="03000509000000000000" pitchFamily="65" charset="-120"/>
                  </a:rPr>
                  <a:t>覆</a:t>
                </a:r>
                <a:r>
                  <a:rPr kumimoji="1" lang="zh-TW" altLang="en-US" sz="2000" dirty="0">
                    <a:ea typeface="標楷體" panose="03000509000000000000" pitchFamily="65" charset="-120"/>
                  </a:rPr>
                  <a:t>型</a:t>
                </a:r>
                <a:r>
                  <a:rPr kumimoji="1" lang="en-US" altLang="zh-TW" sz="2000" dirty="0" smtClean="0">
                    <a:ea typeface="標楷體" panose="03000509000000000000" pitchFamily="65" charset="-120"/>
                  </a:rPr>
                  <a:t>/</a:t>
                </a:r>
              </a:p>
              <a:p>
                <a:pPr algn="ctr" eaLnBrk="1" hangingPunct="1"/>
                <a:r>
                  <a:rPr kumimoji="1" lang="zh-TW" altLang="en-US" sz="2000" dirty="0" smtClean="0">
                    <a:ea typeface="標楷體" panose="03000509000000000000" pitchFamily="65" charset="-120"/>
                  </a:rPr>
                  <a:t>覆頭型</a:t>
                </a:r>
                <a:endParaRPr kumimoji="1" lang="zh-TW" altLang="en-US" sz="2000" dirty="0">
                  <a:ea typeface="標楷體" panose="03000509000000000000" pitchFamily="65" charset="-120"/>
                </a:endParaRPr>
              </a:p>
            </p:txBody>
          </p:sp>
          <p:sp>
            <p:nvSpPr>
              <p:cNvPr id="28" name="Rectangle 11"/>
              <p:cNvSpPr>
                <a:spLocks noChangeArrowheads="1"/>
              </p:cNvSpPr>
              <p:nvPr/>
            </p:nvSpPr>
            <p:spPr bwMode="auto">
              <a:xfrm>
                <a:off x="7107801" y="3575532"/>
                <a:ext cx="163859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kumimoji="1" lang="en-US" altLang="zh-TW" sz="2400" dirty="0">
                    <a:ea typeface="標楷體" panose="03000509000000000000" pitchFamily="65" charset="-120"/>
                  </a:rPr>
                  <a:t>D</a:t>
                </a:r>
                <a:r>
                  <a:rPr kumimoji="1" lang="zh-TW" altLang="en-US" sz="2400" dirty="0">
                    <a:ea typeface="標楷體" panose="03000509000000000000" pitchFamily="65" charset="-120"/>
                  </a:rPr>
                  <a:t>級防護</a:t>
                </a:r>
                <a:r>
                  <a:rPr kumimoji="1" lang="zh-TW" altLang="en-US" sz="2400" dirty="0" smtClean="0">
                    <a:ea typeface="標楷體" panose="03000509000000000000" pitchFamily="65" charset="-120"/>
                  </a:rPr>
                  <a:t>衣</a:t>
                </a:r>
                <a:endParaRPr kumimoji="1" lang="en-US" altLang="zh-TW" sz="2400" dirty="0" smtClean="0">
                  <a:ea typeface="標楷體" panose="03000509000000000000" pitchFamily="65" charset="-120"/>
                </a:endParaRPr>
              </a:p>
              <a:p>
                <a:pPr algn="ctr" eaLnBrk="1" hangingPunct="1"/>
                <a:r>
                  <a:rPr kumimoji="1" lang="zh-TW" altLang="en-US" sz="2000" dirty="0">
                    <a:ea typeface="標楷體" panose="03000509000000000000" pitchFamily="65" charset="-120"/>
                  </a:rPr>
                  <a:t>簡易型</a:t>
                </a:r>
              </a:p>
            </p:txBody>
          </p:sp>
          <p:pic>
            <p:nvPicPr>
              <p:cNvPr id="29" name="Picture 13" descr="tychemtk"/>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7238" r="13339"/>
              <a:stretch/>
            </p:blipFill>
            <p:spPr bwMode="auto">
              <a:xfrm>
                <a:off x="971600" y="1343345"/>
                <a:ext cx="975122" cy="2160000"/>
              </a:xfrm>
              <a:prstGeom prst="rect">
                <a:avLst/>
              </a:prstGeom>
              <a:noFill/>
            </p:spPr>
          </p:pic>
          <p:pic>
            <p:nvPicPr>
              <p:cNvPr id="30" name="Picture 10" descr="tyvekQC"/>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51173" y="1340768"/>
                <a:ext cx="885254" cy="2160000"/>
              </a:xfrm>
              <a:prstGeom prst="rect">
                <a:avLst/>
              </a:prstGeom>
              <a:noFill/>
            </p:spPr>
          </p:pic>
          <p:pic>
            <p:nvPicPr>
              <p:cNvPr id="31" name="Picture 16" descr="PPE_C"/>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85962" y="1340768"/>
                <a:ext cx="911173" cy="2160000"/>
              </a:xfrm>
              <a:prstGeom prst="rect">
                <a:avLst/>
              </a:prstGeom>
              <a:noFill/>
            </p:spPr>
          </p:pic>
        </p:grpSp>
        <p:grpSp>
          <p:nvGrpSpPr>
            <p:cNvPr id="6" name="群組 47"/>
            <p:cNvGrpSpPr/>
            <p:nvPr/>
          </p:nvGrpSpPr>
          <p:grpSpPr>
            <a:xfrm>
              <a:off x="396356" y="4725144"/>
              <a:ext cx="8350036" cy="1480230"/>
              <a:chOff x="396356" y="4725144"/>
              <a:chExt cx="8350036" cy="1480230"/>
            </a:xfrm>
          </p:grpSpPr>
          <p:grpSp>
            <p:nvGrpSpPr>
              <p:cNvPr id="7" name="群組 34"/>
              <p:cNvGrpSpPr/>
              <p:nvPr/>
            </p:nvGrpSpPr>
            <p:grpSpPr>
              <a:xfrm>
                <a:off x="396356" y="4725144"/>
                <a:ext cx="3651011" cy="400110"/>
                <a:chOff x="396356" y="5347185"/>
                <a:chExt cx="3651011" cy="400110"/>
              </a:xfrm>
            </p:grpSpPr>
            <p:cxnSp>
              <p:nvCxnSpPr>
                <p:cNvPr id="33" name="直線單箭頭接點 32"/>
                <p:cNvCxnSpPr/>
                <p:nvPr/>
              </p:nvCxnSpPr>
              <p:spPr>
                <a:xfrm>
                  <a:off x="396356" y="5547240"/>
                  <a:ext cx="3651011" cy="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6" name="Text Box 6"/>
                <p:cNvSpPr txBox="1">
                  <a:spLocks noChangeArrowheads="1"/>
                </p:cNvSpPr>
                <p:nvPr/>
              </p:nvSpPr>
              <p:spPr bwMode="auto">
                <a:xfrm>
                  <a:off x="1335596" y="5347185"/>
                  <a:ext cx="1652228" cy="400110"/>
                </a:xfrm>
                <a:prstGeom prst="rect">
                  <a:avLst/>
                </a:prstGeom>
                <a:solidFill>
                  <a:schemeClr val="bg1"/>
                </a:solid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kumimoji="1" lang="zh-TW" altLang="en-US" sz="2000" dirty="0" smtClean="0">
                      <a:ea typeface="標楷體" panose="03000509000000000000" pitchFamily="65" charset="-120"/>
                    </a:rPr>
                    <a:t>致命的危害</a:t>
                  </a:r>
                  <a:endParaRPr kumimoji="1" lang="zh-TW" altLang="en-US" sz="2000" dirty="0">
                    <a:ea typeface="標楷體" panose="03000509000000000000" pitchFamily="65" charset="-120"/>
                  </a:endParaRPr>
                </a:p>
              </p:txBody>
            </p:sp>
          </p:grpSp>
          <p:grpSp>
            <p:nvGrpSpPr>
              <p:cNvPr id="8" name="群組 37"/>
              <p:cNvGrpSpPr/>
              <p:nvPr/>
            </p:nvGrpSpPr>
            <p:grpSpPr>
              <a:xfrm>
                <a:off x="396356" y="5088086"/>
                <a:ext cx="6314179" cy="400110"/>
                <a:chOff x="396356" y="5347185"/>
                <a:chExt cx="3637185" cy="400110"/>
              </a:xfrm>
            </p:grpSpPr>
            <p:cxnSp>
              <p:nvCxnSpPr>
                <p:cNvPr id="39" name="直線單箭頭接點 38"/>
                <p:cNvCxnSpPr/>
                <p:nvPr/>
              </p:nvCxnSpPr>
              <p:spPr>
                <a:xfrm>
                  <a:off x="396356" y="5547240"/>
                  <a:ext cx="3637185" cy="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 name="Text Box 6"/>
                <p:cNvSpPr txBox="1">
                  <a:spLocks noChangeArrowheads="1"/>
                </p:cNvSpPr>
                <p:nvPr/>
              </p:nvSpPr>
              <p:spPr bwMode="auto">
                <a:xfrm>
                  <a:off x="1767822" y="5347185"/>
                  <a:ext cx="1077742" cy="400110"/>
                </a:xfrm>
                <a:prstGeom prst="rect">
                  <a:avLst/>
                </a:prstGeom>
                <a:solidFill>
                  <a:schemeClr val="bg1"/>
                </a:solid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kumimoji="1" lang="zh-TW" altLang="en-US" sz="2000" dirty="0" smtClean="0">
                      <a:ea typeface="標楷體" panose="03000509000000000000" pitchFamily="65" charset="-120"/>
                    </a:rPr>
                    <a:t>可處理的危害</a:t>
                  </a:r>
                  <a:endParaRPr kumimoji="1" lang="zh-TW" altLang="en-US" sz="2000" dirty="0">
                    <a:ea typeface="標楷體" panose="03000509000000000000" pitchFamily="65" charset="-120"/>
                  </a:endParaRPr>
                </a:p>
              </p:txBody>
            </p:sp>
          </p:grpSp>
          <p:grpSp>
            <p:nvGrpSpPr>
              <p:cNvPr id="9" name="群組 40"/>
              <p:cNvGrpSpPr/>
              <p:nvPr/>
            </p:nvGrpSpPr>
            <p:grpSpPr>
              <a:xfrm>
                <a:off x="396356" y="5445224"/>
                <a:ext cx="6314180" cy="400110"/>
                <a:chOff x="396356" y="5347185"/>
                <a:chExt cx="3637185" cy="400110"/>
              </a:xfrm>
            </p:grpSpPr>
            <p:cxnSp>
              <p:nvCxnSpPr>
                <p:cNvPr id="42" name="直線單箭頭接點 41"/>
                <p:cNvCxnSpPr/>
                <p:nvPr/>
              </p:nvCxnSpPr>
              <p:spPr>
                <a:xfrm>
                  <a:off x="396356" y="5547240"/>
                  <a:ext cx="3637185" cy="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3" name="Text Box 6"/>
                <p:cNvSpPr txBox="1">
                  <a:spLocks noChangeArrowheads="1"/>
                </p:cNvSpPr>
                <p:nvPr/>
              </p:nvSpPr>
              <p:spPr bwMode="auto">
                <a:xfrm>
                  <a:off x="1911077" y="5347185"/>
                  <a:ext cx="788575" cy="400110"/>
                </a:xfrm>
                <a:prstGeom prst="rect">
                  <a:avLst/>
                </a:prstGeom>
                <a:solidFill>
                  <a:schemeClr val="bg1"/>
                </a:solid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kumimoji="1" lang="zh-TW" altLang="en-US" sz="2000" dirty="0" smtClean="0">
                      <a:ea typeface="標楷體" panose="03000509000000000000" pitchFamily="65" charset="-120"/>
                    </a:rPr>
                    <a:t>生物危害</a:t>
                  </a:r>
                  <a:endParaRPr kumimoji="1" lang="zh-TW" altLang="en-US" sz="2000" dirty="0">
                    <a:ea typeface="標楷體" panose="03000509000000000000" pitchFamily="65" charset="-120"/>
                  </a:endParaRPr>
                </a:p>
              </p:txBody>
            </p:sp>
          </p:grpSp>
          <p:grpSp>
            <p:nvGrpSpPr>
              <p:cNvPr id="10" name="群組 43"/>
              <p:cNvGrpSpPr/>
              <p:nvPr/>
            </p:nvGrpSpPr>
            <p:grpSpPr>
              <a:xfrm>
                <a:off x="4788024" y="5805264"/>
                <a:ext cx="3958368" cy="400110"/>
                <a:chOff x="589072" y="5347185"/>
                <a:chExt cx="3531286" cy="400110"/>
              </a:xfrm>
            </p:grpSpPr>
            <p:cxnSp>
              <p:nvCxnSpPr>
                <p:cNvPr id="45" name="直線單箭頭接點 44"/>
                <p:cNvCxnSpPr/>
                <p:nvPr/>
              </p:nvCxnSpPr>
              <p:spPr>
                <a:xfrm>
                  <a:off x="589072" y="5547240"/>
                  <a:ext cx="3531286" cy="0"/>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6" name="Text Box 6"/>
                <p:cNvSpPr txBox="1">
                  <a:spLocks noChangeArrowheads="1"/>
                </p:cNvSpPr>
                <p:nvPr/>
              </p:nvSpPr>
              <p:spPr bwMode="auto">
                <a:xfrm>
                  <a:off x="1488415" y="5347185"/>
                  <a:ext cx="1605970" cy="400110"/>
                </a:xfrm>
                <a:prstGeom prst="rect">
                  <a:avLst/>
                </a:prstGeom>
                <a:solidFill>
                  <a:schemeClr val="bg1"/>
                </a:solid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kumimoji="1" lang="zh-TW" altLang="en-US" sz="2000" dirty="0" smtClean="0">
                      <a:ea typeface="標楷體" panose="03000509000000000000" pitchFamily="65" charset="-120"/>
                    </a:rPr>
                    <a:t>生物性</a:t>
                  </a:r>
                  <a:r>
                    <a:rPr kumimoji="1" lang="en-US" altLang="zh-TW" sz="2000" dirty="0" smtClean="0">
                      <a:ea typeface="標楷體" panose="03000509000000000000" pitchFamily="65" charset="-120"/>
                    </a:rPr>
                    <a:t>/</a:t>
                  </a:r>
                  <a:r>
                    <a:rPr kumimoji="1" lang="zh-TW" altLang="en-US" sz="2000" dirty="0" smtClean="0">
                      <a:ea typeface="標楷體" panose="03000509000000000000" pitchFamily="65" charset="-120"/>
                    </a:rPr>
                    <a:t>放射性</a:t>
                  </a:r>
                  <a:endParaRPr kumimoji="1" lang="zh-TW" altLang="en-US" sz="2000" dirty="0">
                    <a:ea typeface="標楷體" panose="03000509000000000000" pitchFamily="65" charset="-120"/>
                  </a:endParaRPr>
                </a:p>
              </p:txBody>
            </p:sp>
          </p:grpSp>
        </p:grpSp>
      </p:grpSp>
    </p:spTree>
    <p:extLst>
      <p:ext uri="{BB962C8B-B14F-4D97-AF65-F5344CB8AC3E}">
        <p14:creationId xmlns:p14="http://schemas.microsoft.com/office/powerpoint/2010/main" val="11819812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kstc.com.tw/comm/upimage/p_140221_00407.jpg"/>
          <p:cNvPicPr>
            <a:picLocks noChangeAspect="1" noChangeArrowheads="1"/>
          </p:cNvPicPr>
          <p:nvPr/>
        </p:nvPicPr>
        <p:blipFill rotWithShape="1">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flipH="1">
            <a:off x="7274244" y="-171400"/>
            <a:ext cx="1733731" cy="173373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normAutofit/>
          </a:bodyPr>
          <a:lstStyle/>
          <a:p>
            <a:r>
              <a:rPr lang="zh-TW" altLang="en-US" sz="4000" dirty="0"/>
              <a:t>足部防護</a:t>
            </a:r>
            <a:r>
              <a:rPr lang="zh-TW" altLang="en-US" sz="4000" dirty="0" smtClean="0"/>
              <a:t>具</a:t>
            </a:r>
            <a:r>
              <a:rPr lang="en-US" altLang="zh-TW" sz="4000" dirty="0" smtClean="0"/>
              <a:t>−</a:t>
            </a:r>
            <a:r>
              <a:rPr lang="zh-TW" altLang="en-US" sz="4000" dirty="0" smtClean="0"/>
              <a:t>安全鞋</a:t>
            </a:r>
            <a:endParaRPr lang="zh-TW" altLang="en-US" sz="4000" dirty="0"/>
          </a:p>
        </p:txBody>
      </p:sp>
      <p:sp>
        <p:nvSpPr>
          <p:cNvPr id="3" name="內容版面配置區 2"/>
          <p:cNvSpPr>
            <a:spLocks noGrp="1"/>
          </p:cNvSpPr>
          <p:nvPr>
            <p:ph idx="1"/>
          </p:nvPr>
        </p:nvSpPr>
        <p:spPr>
          <a:xfrm>
            <a:off x="457200" y="1628800"/>
            <a:ext cx="8229600" cy="4680520"/>
          </a:xfrm>
        </p:spPr>
        <p:txBody>
          <a:bodyPr>
            <a:normAutofit/>
          </a:bodyPr>
          <a:lstStyle/>
          <a:p>
            <a:pPr>
              <a:spcBef>
                <a:spcPts val="600"/>
              </a:spcBef>
              <a:spcAft>
                <a:spcPts val="600"/>
              </a:spcAft>
            </a:pPr>
            <a:r>
              <a:rPr lang="zh-TW" altLang="en-US" sz="2800" dirty="0"/>
              <a:t>目的：防止灼傷、壓傷、穿刺傷、化學品腐蝕、化學品經由皮膚吸收、防止</a:t>
            </a:r>
            <a:r>
              <a:rPr lang="zh-TW" altLang="en-US" sz="2800" dirty="0" smtClean="0"/>
              <a:t>觸電</a:t>
            </a:r>
            <a:r>
              <a:rPr lang="zh-TW" altLang="en-US" sz="2800" dirty="0"/>
              <a:t>。</a:t>
            </a:r>
            <a:endParaRPr lang="en-US" altLang="zh-TW" sz="2800" dirty="0" smtClean="0"/>
          </a:p>
          <a:p>
            <a:pPr>
              <a:spcBef>
                <a:spcPts val="600"/>
              </a:spcBef>
              <a:spcAft>
                <a:spcPts val="600"/>
              </a:spcAft>
            </a:pPr>
            <a:r>
              <a:rPr lang="zh-TW" altLang="en-US" sz="2800" dirty="0"/>
              <a:t>常用</a:t>
            </a:r>
            <a:r>
              <a:rPr lang="zh-TW" altLang="en-US" sz="2800" dirty="0" smtClean="0"/>
              <a:t>安全鞋：</a:t>
            </a:r>
            <a:endParaRPr lang="zh-TW" altLang="en-US" sz="2800" dirty="0"/>
          </a:p>
          <a:p>
            <a:pPr lvl="1">
              <a:spcBef>
                <a:spcPts val="600"/>
              </a:spcBef>
              <a:spcAft>
                <a:spcPts val="600"/>
              </a:spcAft>
            </a:pPr>
            <a:r>
              <a:rPr lang="zh-TW" altLang="en-US" sz="2400" dirty="0"/>
              <a:t>防感電安全鞋：主要用於電氣及易著火爆炸之</a:t>
            </a:r>
            <a:r>
              <a:rPr lang="zh-TW" altLang="en-US" sz="2400" dirty="0" smtClean="0"/>
              <a:t>場所</a:t>
            </a:r>
            <a:r>
              <a:rPr lang="zh-TW" altLang="en-US" sz="2400" dirty="0"/>
              <a:t>。</a:t>
            </a:r>
          </a:p>
          <a:p>
            <a:pPr lvl="1">
              <a:spcBef>
                <a:spcPts val="600"/>
              </a:spcBef>
              <a:spcAft>
                <a:spcPts val="600"/>
              </a:spcAft>
            </a:pPr>
            <a:r>
              <a:rPr lang="zh-TW" altLang="en-US" sz="2400" dirty="0"/>
              <a:t>一般安全鞋：具備有鋼頭護趾以保護足背及腳，此種鋼頭可</a:t>
            </a:r>
            <a:r>
              <a:rPr lang="zh-TW" altLang="en-US" sz="2400" dirty="0" smtClean="0"/>
              <a:t>承受自一</a:t>
            </a:r>
            <a:r>
              <a:rPr lang="zh-TW" altLang="en-US" sz="2400" dirty="0"/>
              <a:t>呎高度落下之 </a:t>
            </a:r>
            <a:r>
              <a:rPr lang="en-US" altLang="zh-TW" sz="2400" dirty="0"/>
              <a:t>200 </a:t>
            </a:r>
            <a:r>
              <a:rPr lang="zh-TW" altLang="en-US" sz="2400" dirty="0"/>
              <a:t>磅重物的撞擊，如果為防酸、防鹼或防火花，也可選取不同適當材料製成</a:t>
            </a:r>
            <a:r>
              <a:rPr lang="zh-TW" altLang="en-US" sz="2400" dirty="0" smtClean="0"/>
              <a:t>之</a:t>
            </a:r>
            <a:r>
              <a:rPr lang="zh-TW" altLang="en-US" sz="2400" dirty="0"/>
              <a:t>。</a:t>
            </a:r>
          </a:p>
          <a:p>
            <a:pPr lvl="1">
              <a:spcBef>
                <a:spcPts val="600"/>
              </a:spcBef>
              <a:spcAft>
                <a:spcPts val="600"/>
              </a:spcAft>
            </a:pPr>
            <a:r>
              <a:rPr lang="zh-TW" altLang="en-US" sz="2400" dirty="0"/>
              <a:t>防滑安全鞋：在滑溜潮濕地區，如釀酒廠、冷凍廠等，可以防止</a:t>
            </a:r>
            <a:r>
              <a:rPr lang="zh-TW" altLang="en-US" sz="2400" dirty="0" smtClean="0"/>
              <a:t>滑倒</a:t>
            </a:r>
            <a:r>
              <a:rPr lang="zh-TW" altLang="en-US" sz="2400" dirty="0"/>
              <a:t>。</a:t>
            </a:r>
          </a:p>
        </p:txBody>
      </p:sp>
      <p:sp>
        <p:nvSpPr>
          <p:cNvPr id="4" name="投影片編號版面配置區 3"/>
          <p:cNvSpPr>
            <a:spLocks noGrp="1"/>
          </p:cNvSpPr>
          <p:nvPr>
            <p:ph type="sldNum" sz="quarter" idx="12"/>
          </p:nvPr>
        </p:nvSpPr>
        <p:spPr>
          <a:xfrm>
            <a:off x="6874375" y="6237312"/>
            <a:ext cx="2133600" cy="365125"/>
          </a:xfrm>
        </p:spPr>
        <p:txBody>
          <a:bodyPr/>
          <a:lstStyle/>
          <a:p>
            <a:fld id="{D81384EF-367C-450E-B552-C4A0BE1BD3F8}" type="slidenum">
              <a:rPr lang="zh-TW" altLang="en-US" smtClean="0"/>
              <a:pPr/>
              <a:t>33</a:t>
            </a:fld>
            <a:endParaRPr lang="zh-TW" altLang="en-US" dirty="0"/>
          </a:p>
        </p:txBody>
      </p:sp>
    </p:spTree>
    <p:extLst>
      <p:ext uri="{BB962C8B-B14F-4D97-AF65-F5344CB8AC3E}">
        <p14:creationId xmlns:p14="http://schemas.microsoft.com/office/powerpoint/2010/main" val="13855549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足部防護具−安全鞋</a:t>
            </a:r>
          </a:p>
        </p:txBody>
      </p:sp>
      <p:sp>
        <p:nvSpPr>
          <p:cNvPr id="3" name="內容版面配置區 2"/>
          <p:cNvSpPr>
            <a:spLocks noGrp="1"/>
          </p:cNvSpPr>
          <p:nvPr>
            <p:ph idx="1"/>
          </p:nvPr>
        </p:nvSpPr>
        <p:spPr>
          <a:xfrm>
            <a:off x="457200" y="1600200"/>
            <a:ext cx="8435280" cy="5069160"/>
          </a:xfrm>
        </p:spPr>
        <p:txBody>
          <a:bodyPr>
            <a:normAutofit fontScale="92500"/>
          </a:bodyPr>
          <a:lstStyle/>
          <a:p>
            <a:pPr>
              <a:lnSpc>
                <a:spcPct val="110000"/>
              </a:lnSpc>
              <a:spcBef>
                <a:spcPts val="600"/>
              </a:spcBef>
            </a:pPr>
            <a:r>
              <a:rPr lang="zh-TW" altLang="en-US" sz="3000" dirty="0"/>
              <a:t>選用時之</a:t>
            </a:r>
            <a:r>
              <a:rPr lang="zh-TW" altLang="en-US" sz="3000" dirty="0" smtClean="0"/>
              <a:t>注意事項</a:t>
            </a:r>
            <a:endParaRPr lang="zh-TW" altLang="en-US" sz="3000" dirty="0"/>
          </a:p>
          <a:p>
            <a:pPr lvl="1">
              <a:lnSpc>
                <a:spcPct val="110000"/>
              </a:lnSpc>
              <a:spcBef>
                <a:spcPts val="600"/>
              </a:spcBef>
            </a:pPr>
            <a:r>
              <a:rPr lang="zh-TW" altLang="en-US" sz="2600" dirty="0"/>
              <a:t>依製造材料、防護功能及工作</a:t>
            </a:r>
            <a:r>
              <a:rPr lang="zh-TW" altLang="en-US" sz="2600" dirty="0" smtClean="0"/>
              <a:t>場所選擇</a:t>
            </a:r>
            <a:r>
              <a:rPr lang="zh-TW" altLang="en-US" sz="2600" dirty="0"/>
              <a:t>適合的防護具</a:t>
            </a:r>
            <a:r>
              <a:rPr lang="zh-TW" altLang="en-US" sz="2600" dirty="0" smtClean="0"/>
              <a:t>。</a:t>
            </a:r>
          </a:p>
          <a:p>
            <a:pPr>
              <a:lnSpc>
                <a:spcPct val="110000"/>
              </a:lnSpc>
              <a:spcBef>
                <a:spcPts val="600"/>
              </a:spcBef>
            </a:pPr>
            <a:r>
              <a:rPr lang="zh-TW" altLang="en-US" sz="3000" dirty="0"/>
              <a:t>使用與保養應</a:t>
            </a:r>
            <a:r>
              <a:rPr lang="zh-TW" altLang="en-US" sz="3000" dirty="0" smtClean="0"/>
              <a:t>注意事項</a:t>
            </a:r>
            <a:endParaRPr lang="zh-TW" altLang="en-US" sz="3000" dirty="0"/>
          </a:p>
          <a:p>
            <a:pPr lvl="1">
              <a:lnSpc>
                <a:spcPct val="110000"/>
              </a:lnSpc>
              <a:spcBef>
                <a:spcPts val="600"/>
              </a:spcBef>
            </a:pPr>
            <a:r>
              <a:rPr lang="zh-TW" altLang="en-US" sz="2600" dirty="0" smtClean="0"/>
              <a:t>應</a:t>
            </a:r>
            <a:r>
              <a:rPr lang="zh-TW" altLang="en-US" sz="2600" dirty="0"/>
              <a:t>與一般鞋子一樣妥適穿著與保養。 </a:t>
            </a:r>
          </a:p>
          <a:p>
            <a:pPr lvl="1">
              <a:lnSpc>
                <a:spcPct val="110000"/>
              </a:lnSpc>
              <a:spcBef>
                <a:spcPts val="600"/>
              </a:spcBef>
            </a:pPr>
            <a:r>
              <a:rPr lang="zh-TW" altLang="en-US" sz="2600" dirty="0"/>
              <a:t>使用防靜電用安全鞋應注意以下相關事項：</a:t>
            </a:r>
          </a:p>
          <a:p>
            <a:pPr lvl="2">
              <a:lnSpc>
                <a:spcPct val="110000"/>
              </a:lnSpc>
              <a:spcBef>
                <a:spcPts val="600"/>
              </a:spcBef>
            </a:pPr>
            <a:r>
              <a:rPr lang="zh-TW" altLang="en-US" sz="2600" dirty="0"/>
              <a:t>地板與鞋內之洩漏電阻不能</a:t>
            </a:r>
            <a:r>
              <a:rPr lang="zh-TW" altLang="en-US" sz="2600" dirty="0" smtClean="0"/>
              <a:t>超過 </a:t>
            </a:r>
            <a:r>
              <a:rPr lang="en-US" altLang="zh-TW" sz="2600" dirty="0" smtClean="0"/>
              <a:t>10</a:t>
            </a:r>
            <a:r>
              <a:rPr lang="en-US" altLang="zh-TW" sz="2600" baseline="30000" dirty="0" smtClean="0"/>
              <a:t>10</a:t>
            </a:r>
            <a:r>
              <a:rPr lang="zh-TW" altLang="en-US" sz="2600" baseline="30000" dirty="0" smtClean="0"/>
              <a:t> </a:t>
            </a:r>
            <a:r>
              <a:rPr lang="zh-TW" altLang="en-US" sz="2600" dirty="0" smtClean="0"/>
              <a:t>歐姆。</a:t>
            </a:r>
            <a:endParaRPr lang="zh-TW" altLang="en-US" sz="2600" dirty="0"/>
          </a:p>
          <a:p>
            <a:pPr lvl="2">
              <a:lnSpc>
                <a:spcPct val="110000"/>
              </a:lnSpc>
              <a:spcBef>
                <a:spcPts val="600"/>
              </a:spcBef>
            </a:pPr>
            <a:r>
              <a:rPr lang="zh-TW" altLang="en-US" sz="2600" dirty="0"/>
              <a:t>不能自己加鞋墊或穿戴</a:t>
            </a:r>
            <a:r>
              <a:rPr lang="zh-TW" altLang="en-US" sz="2600" dirty="0" smtClean="0"/>
              <a:t>厚襪子</a:t>
            </a:r>
            <a:r>
              <a:rPr lang="zh-TW" altLang="en-US" sz="2600" dirty="0"/>
              <a:t>，防靜電之襪子除外。 </a:t>
            </a:r>
          </a:p>
          <a:p>
            <a:pPr lvl="2">
              <a:lnSpc>
                <a:spcPct val="110000"/>
              </a:lnSpc>
              <a:spcBef>
                <a:spcPts val="600"/>
              </a:spcBef>
            </a:pPr>
            <a:r>
              <a:rPr lang="zh-TW" altLang="en-US" sz="2600" dirty="0"/>
              <a:t>補修鞋底或定期要測電阻</a:t>
            </a:r>
            <a:r>
              <a:rPr lang="zh-TW" altLang="en-US" sz="2600" dirty="0" smtClean="0"/>
              <a:t>是否在</a:t>
            </a:r>
            <a:r>
              <a:rPr lang="en-US" altLang="zh-TW" sz="2600" dirty="0" smtClean="0"/>
              <a:t>10</a:t>
            </a:r>
            <a:r>
              <a:rPr lang="en-US" altLang="zh-TW" sz="2600" baseline="30000" dirty="0" smtClean="0"/>
              <a:t>5</a:t>
            </a:r>
            <a:r>
              <a:rPr lang="zh-TW" altLang="en-US" sz="2600" dirty="0" smtClean="0"/>
              <a:t>到</a:t>
            </a:r>
            <a:r>
              <a:rPr lang="en-US" altLang="zh-TW" sz="2600" dirty="0" smtClean="0"/>
              <a:t>10</a:t>
            </a:r>
            <a:r>
              <a:rPr lang="en-US" altLang="zh-TW" sz="2600" baseline="30000" dirty="0" smtClean="0"/>
              <a:t>8</a:t>
            </a:r>
            <a:r>
              <a:rPr lang="zh-TW" altLang="en-US" sz="2600" baseline="30000" dirty="0" smtClean="0"/>
              <a:t> </a:t>
            </a:r>
            <a:r>
              <a:rPr lang="zh-TW" altLang="en-US" sz="2600" dirty="0" smtClean="0"/>
              <a:t>歐姆間。</a:t>
            </a:r>
            <a:endParaRPr lang="zh-TW" altLang="en-US" sz="2600" dirty="0"/>
          </a:p>
          <a:p>
            <a:pPr lvl="2">
              <a:lnSpc>
                <a:spcPct val="110000"/>
              </a:lnSpc>
              <a:spcBef>
                <a:spcPts val="600"/>
              </a:spcBef>
            </a:pPr>
            <a:r>
              <a:rPr lang="zh-TW" altLang="en-US" sz="2600" dirty="0"/>
              <a:t>不能</a:t>
            </a:r>
            <a:r>
              <a:rPr lang="zh-TW" altLang="en-US" sz="2600" dirty="0" smtClean="0"/>
              <a:t>接觸</a:t>
            </a:r>
            <a:r>
              <a:rPr lang="zh-TW" altLang="en-US" sz="2600" dirty="0" smtClean="0">
                <a:solidFill>
                  <a:srgbClr val="FF0000"/>
                </a:solidFill>
              </a:rPr>
              <a:t>帶電流物體</a:t>
            </a:r>
            <a:r>
              <a:rPr lang="zh-TW" altLang="en-US" sz="2600" dirty="0" smtClean="0"/>
              <a:t>。</a:t>
            </a:r>
            <a:endParaRPr lang="zh-TW" altLang="en-US" sz="2600" dirty="0"/>
          </a:p>
        </p:txBody>
      </p:sp>
      <p:sp>
        <p:nvSpPr>
          <p:cNvPr id="4" name="投影片編號版面配置區 3"/>
          <p:cNvSpPr>
            <a:spLocks noGrp="1"/>
          </p:cNvSpPr>
          <p:nvPr>
            <p:ph type="sldNum" sz="quarter" idx="12"/>
          </p:nvPr>
        </p:nvSpPr>
        <p:spPr>
          <a:xfrm>
            <a:off x="6948264" y="6237312"/>
            <a:ext cx="2133600" cy="365125"/>
          </a:xfrm>
        </p:spPr>
        <p:txBody>
          <a:bodyPr/>
          <a:lstStyle/>
          <a:p>
            <a:fld id="{D81384EF-367C-450E-B552-C4A0BE1BD3F8}" type="slidenum">
              <a:rPr lang="zh-TW" altLang="en-US" smtClean="0"/>
              <a:pPr/>
              <a:t>34</a:t>
            </a:fld>
            <a:endParaRPr lang="zh-TW" altLang="en-US" dirty="0"/>
          </a:p>
        </p:txBody>
      </p:sp>
      <p:pic>
        <p:nvPicPr>
          <p:cNvPr id="22530" name="Picture 2" descr="http://img.pcstore.com.tw/~prod/M02717050_big.jpg?pimg=static&amp;P=140616337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36814" y="260648"/>
            <a:ext cx="1728192" cy="172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5966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836252" y="2564904"/>
            <a:ext cx="7772400" cy="1362075"/>
          </a:xfrm>
        </p:spPr>
        <p:txBody>
          <a:bodyPr>
            <a:normAutofit/>
          </a:bodyPr>
          <a:lstStyle/>
          <a:p>
            <a:r>
              <a:rPr lang="zh-TW" altLang="en-US" dirty="0"/>
              <a:t>伍</a:t>
            </a:r>
            <a:r>
              <a:rPr lang="zh-TW" altLang="en-US" dirty="0" smtClean="0"/>
              <a:t>、呼吸防護</a:t>
            </a:r>
            <a:endParaRPr lang="zh-TW" altLang="en-US" dirty="0"/>
          </a:p>
        </p:txBody>
      </p:sp>
      <p:sp>
        <p:nvSpPr>
          <p:cNvPr id="6" name="文字版面配置區 5"/>
          <p:cNvSpPr>
            <a:spLocks noGrp="1"/>
          </p:cNvSpPr>
          <p:nvPr>
            <p:ph type="body" idx="1"/>
          </p:nvPr>
        </p:nvSpPr>
        <p:spPr>
          <a:xfrm>
            <a:off x="685800" y="2420888"/>
            <a:ext cx="7772400" cy="3024724"/>
          </a:xfrm>
        </p:spPr>
        <p:txBody>
          <a:bodyPr numCol="2">
            <a:normAutofit/>
          </a:bodyPr>
          <a:lstStyle/>
          <a:p>
            <a:pPr>
              <a:lnSpc>
                <a:spcPct val="120000"/>
              </a:lnSpc>
              <a:spcBef>
                <a:spcPts val="600"/>
              </a:spcBef>
            </a:pPr>
            <a:r>
              <a:rPr lang="zh-TW" altLang="en-US" dirty="0"/>
              <a:t>呼吸</a:t>
            </a:r>
            <a:r>
              <a:rPr lang="zh-TW" altLang="en-US" dirty="0" smtClean="0"/>
              <a:t>生理學</a:t>
            </a:r>
            <a:endParaRPr lang="en-US" altLang="zh-TW" dirty="0" smtClean="0"/>
          </a:p>
          <a:p>
            <a:pPr>
              <a:lnSpc>
                <a:spcPct val="120000"/>
              </a:lnSpc>
              <a:spcBef>
                <a:spcPts val="600"/>
              </a:spcBef>
            </a:pPr>
            <a:r>
              <a:rPr lang="zh-TW" altLang="en-US" dirty="0"/>
              <a:t>呼吸</a:t>
            </a:r>
            <a:r>
              <a:rPr lang="zh-TW" altLang="en-US" dirty="0" smtClean="0"/>
              <a:t>危害因子</a:t>
            </a:r>
            <a:endParaRPr lang="en-US" altLang="zh-TW" dirty="0" smtClean="0"/>
          </a:p>
          <a:p>
            <a:pPr>
              <a:lnSpc>
                <a:spcPct val="120000"/>
              </a:lnSpc>
              <a:spcBef>
                <a:spcPts val="600"/>
              </a:spcBef>
            </a:pPr>
            <a:r>
              <a:rPr lang="zh-TW" altLang="en-US" dirty="0"/>
              <a:t>呼吸防護</a:t>
            </a:r>
            <a:r>
              <a:rPr lang="zh-TW" altLang="en-US" dirty="0" smtClean="0"/>
              <a:t>原理</a:t>
            </a:r>
            <a:endParaRPr lang="en-US" altLang="zh-TW" dirty="0" smtClean="0"/>
          </a:p>
          <a:p>
            <a:pPr>
              <a:lnSpc>
                <a:spcPct val="120000"/>
              </a:lnSpc>
              <a:spcBef>
                <a:spcPts val="600"/>
              </a:spcBef>
            </a:pPr>
            <a:r>
              <a:rPr lang="zh-TW" altLang="en-US" dirty="0" smtClean="0"/>
              <a:t>呼吸防護具</a:t>
            </a:r>
            <a:endParaRPr lang="zh-TW" altLang="en-US" dirty="0"/>
          </a:p>
        </p:txBody>
      </p:sp>
      <p:sp>
        <p:nvSpPr>
          <p:cNvPr id="4" name="投影片編號版面配置區 3"/>
          <p:cNvSpPr>
            <a:spLocks noGrp="1"/>
          </p:cNvSpPr>
          <p:nvPr>
            <p:ph type="sldNum" sz="quarter" idx="12"/>
          </p:nvPr>
        </p:nvSpPr>
        <p:spPr>
          <a:xfrm>
            <a:off x="7056653" y="6309320"/>
            <a:ext cx="2133600" cy="365125"/>
          </a:xfrm>
        </p:spPr>
        <p:txBody>
          <a:bodyPr/>
          <a:lstStyle/>
          <a:p>
            <a:fld id="{D81384EF-367C-450E-B552-C4A0BE1BD3F8}" type="slidenum">
              <a:rPr lang="zh-TW" altLang="en-US" smtClean="0"/>
              <a:pPr/>
              <a:t>35</a:t>
            </a:fld>
            <a:endParaRPr lang="zh-TW" altLang="en-US" dirty="0"/>
          </a:p>
        </p:txBody>
      </p:sp>
      <p:cxnSp>
        <p:nvCxnSpPr>
          <p:cNvPr id="18" name="直線接點 17"/>
          <p:cNvCxnSpPr/>
          <p:nvPr/>
        </p:nvCxnSpPr>
        <p:spPr>
          <a:xfrm>
            <a:off x="179512" y="2204864"/>
            <a:ext cx="878497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8100392" y="1844824"/>
            <a:ext cx="216024" cy="21602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24" name="矩形 23"/>
          <p:cNvSpPr/>
          <p:nvPr/>
        </p:nvSpPr>
        <p:spPr>
          <a:xfrm>
            <a:off x="8532440" y="1844824"/>
            <a:ext cx="216024" cy="21602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25" name="矩形 24"/>
          <p:cNvSpPr/>
          <p:nvPr/>
        </p:nvSpPr>
        <p:spPr>
          <a:xfrm>
            <a:off x="7668344" y="1844824"/>
            <a:ext cx="216024" cy="21602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36837549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呼吸</a:t>
            </a:r>
            <a:r>
              <a:rPr lang="zh-TW" altLang="en-US" sz="4000" dirty="0" smtClean="0"/>
              <a:t>危害因子</a:t>
            </a:r>
            <a:endParaRPr lang="zh-TW" altLang="en-US" sz="4000" dirty="0"/>
          </a:p>
        </p:txBody>
      </p:sp>
      <p:sp>
        <p:nvSpPr>
          <p:cNvPr id="4" name="投影片編號版面配置區 3"/>
          <p:cNvSpPr>
            <a:spLocks noGrp="1"/>
          </p:cNvSpPr>
          <p:nvPr>
            <p:ph type="sldNum" sz="quarter" idx="12"/>
          </p:nvPr>
        </p:nvSpPr>
        <p:spPr>
          <a:xfrm>
            <a:off x="7010400" y="6237312"/>
            <a:ext cx="2133600" cy="365125"/>
          </a:xfrm>
        </p:spPr>
        <p:txBody>
          <a:bodyPr/>
          <a:lstStyle/>
          <a:p>
            <a:fld id="{D81384EF-367C-450E-B552-C4A0BE1BD3F8}" type="slidenum">
              <a:rPr lang="zh-TW" altLang="en-US" smtClean="0"/>
              <a:pPr/>
              <a:t>36</a:t>
            </a:fld>
            <a:endParaRPr lang="zh-TW" altLang="en-US" dirty="0"/>
          </a:p>
        </p:txBody>
      </p:sp>
      <p:pic>
        <p:nvPicPr>
          <p:cNvPr id="5" name="圖片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8522" y="3305967"/>
            <a:ext cx="1190625" cy="274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AutoShape 4"/>
          <p:cNvSpPr>
            <a:spLocks noChangeArrowheads="1"/>
          </p:cNvSpPr>
          <p:nvPr/>
        </p:nvSpPr>
        <p:spPr bwMode="auto">
          <a:xfrm>
            <a:off x="2251075" y="1635968"/>
            <a:ext cx="6356350" cy="4495800"/>
          </a:xfrm>
          <a:prstGeom prst="triangle">
            <a:avLst>
              <a:gd name="adj" fmla="val 50000"/>
            </a:avLst>
          </a:prstGeom>
          <a:solidFill>
            <a:srgbClr val="FF0066"/>
          </a:solidFill>
          <a:ln>
            <a:noFill/>
          </a:ln>
          <a:effectLst/>
          <a:extLs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pPr algn="ctr"/>
            <a:endParaRPr lang="zh-TW" altLang="zh-TW" sz="4400" b="1" dirty="0">
              <a:solidFill>
                <a:srgbClr val="FF0066"/>
              </a:solidFill>
              <a:latin typeface="標楷體" panose="03000509000000000000" pitchFamily="65" charset="-120"/>
              <a:ea typeface="標楷體" panose="03000509000000000000" pitchFamily="65" charset="-120"/>
            </a:endParaRPr>
          </a:p>
        </p:txBody>
      </p:sp>
      <p:sp>
        <p:nvSpPr>
          <p:cNvPr id="7" name="AutoShape 5"/>
          <p:cNvSpPr>
            <a:spLocks noChangeArrowheads="1"/>
          </p:cNvSpPr>
          <p:nvPr/>
        </p:nvSpPr>
        <p:spPr bwMode="auto">
          <a:xfrm>
            <a:off x="4500173" y="1587842"/>
            <a:ext cx="1898650" cy="1371600"/>
          </a:xfrm>
          <a:prstGeom prst="triangle">
            <a:avLst>
              <a:gd name="adj" fmla="val 50000"/>
            </a:avLst>
          </a:prstGeom>
          <a:solidFill>
            <a:srgbClr val="FF99FF"/>
          </a:solidFill>
          <a:ln>
            <a:noFill/>
          </a:ln>
          <a:effectLst/>
          <a:extLs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t" anchorCtr="0"/>
          <a:ls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pPr algn="ctr">
              <a:lnSpc>
                <a:spcPts val="2500"/>
              </a:lnSpc>
            </a:pPr>
            <a:r>
              <a:rPr lang="zh-TW" altLang="en-US" sz="2800" b="1" dirty="0">
                <a:solidFill>
                  <a:srgbClr val="FFFF00"/>
                </a:solidFill>
                <a:latin typeface="標楷體" pitchFamily="65" charset="-120"/>
                <a:ea typeface="標楷體" pitchFamily="65" charset="-120"/>
              </a:rPr>
              <a:t>油性</a:t>
            </a:r>
          </a:p>
          <a:p>
            <a:pPr algn="ctr">
              <a:lnSpc>
                <a:spcPts val="2500"/>
              </a:lnSpc>
            </a:pPr>
            <a:r>
              <a:rPr lang="zh-TW" altLang="en-US" sz="2800" b="1" dirty="0">
                <a:solidFill>
                  <a:srgbClr val="FFFF00"/>
                </a:solidFill>
                <a:latin typeface="標楷體" pitchFamily="65" charset="-120"/>
                <a:ea typeface="標楷體" pitchFamily="65" charset="-120"/>
              </a:rPr>
              <a:t>物質</a:t>
            </a:r>
            <a:endParaRPr lang="zh-TW" altLang="en-US" sz="2800" b="1" dirty="0">
              <a:solidFill>
                <a:schemeClr val="bg1"/>
              </a:solidFill>
              <a:latin typeface="標楷體" panose="03000509000000000000" pitchFamily="65" charset="-120"/>
              <a:ea typeface="標楷體" panose="03000509000000000000" pitchFamily="65" charset="-120"/>
            </a:endParaRPr>
          </a:p>
        </p:txBody>
      </p:sp>
      <p:sp>
        <p:nvSpPr>
          <p:cNvPr id="8" name="AutoShape 6"/>
          <p:cNvSpPr>
            <a:spLocks noChangeArrowheads="1"/>
          </p:cNvSpPr>
          <p:nvPr/>
        </p:nvSpPr>
        <p:spPr bwMode="auto">
          <a:xfrm>
            <a:off x="4232275" y="3007568"/>
            <a:ext cx="4375150" cy="3124200"/>
          </a:xfrm>
          <a:prstGeom prst="triangle">
            <a:avLst>
              <a:gd name="adj" fmla="val 50000"/>
            </a:avLst>
          </a:prstGeom>
          <a:solidFill>
            <a:srgbClr val="3333FF"/>
          </a:solidFill>
          <a:ln>
            <a:noFill/>
          </a:ln>
          <a:effectLst/>
          <a:extLs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pPr algn="ctr"/>
            <a:endParaRPr lang="zh-TW" altLang="zh-TW" sz="4400" b="1" dirty="0">
              <a:solidFill>
                <a:srgbClr val="FF0066"/>
              </a:solidFill>
              <a:latin typeface="標楷體" panose="03000509000000000000" pitchFamily="65" charset="-120"/>
              <a:ea typeface="標楷體" panose="03000509000000000000" pitchFamily="65" charset="-120"/>
            </a:endParaRPr>
          </a:p>
        </p:txBody>
      </p:sp>
      <p:sp>
        <p:nvSpPr>
          <p:cNvPr id="9" name="Text Box 7"/>
          <p:cNvSpPr txBox="1">
            <a:spLocks noChangeArrowheads="1"/>
          </p:cNvSpPr>
          <p:nvPr/>
        </p:nvSpPr>
        <p:spPr bwMode="auto">
          <a:xfrm>
            <a:off x="2840038" y="2988518"/>
            <a:ext cx="2646878" cy="3120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pPr>
              <a:lnSpc>
                <a:spcPct val="140000"/>
              </a:lnSpc>
            </a:pPr>
            <a:r>
              <a:rPr lang="en-US" altLang="zh-TW" sz="3200" b="1" dirty="0">
                <a:solidFill>
                  <a:schemeClr val="bg1"/>
                </a:solidFill>
                <a:latin typeface="標楷體" panose="03000509000000000000" pitchFamily="65" charset="-120"/>
                <a:ea typeface="標楷體" panose="03000509000000000000" pitchFamily="65" charset="-120"/>
              </a:rPr>
              <a:t>        </a:t>
            </a:r>
            <a:r>
              <a:rPr lang="zh-TW" altLang="en-US" sz="3200" b="1" dirty="0">
                <a:solidFill>
                  <a:schemeClr val="bg1"/>
                </a:solidFill>
                <a:latin typeface="標楷體" pitchFamily="65" charset="-120"/>
                <a:ea typeface="標楷體" pitchFamily="65" charset="-120"/>
              </a:rPr>
              <a:t>粉塵</a:t>
            </a:r>
          </a:p>
          <a:p>
            <a:pPr>
              <a:lnSpc>
                <a:spcPct val="140000"/>
              </a:lnSpc>
            </a:pPr>
            <a:r>
              <a:rPr lang="zh-TW" altLang="en-US" sz="3200" b="1" dirty="0">
                <a:solidFill>
                  <a:schemeClr val="bg1"/>
                </a:solidFill>
                <a:latin typeface="標楷體" pitchFamily="65" charset="-120"/>
                <a:ea typeface="標楷體" pitchFamily="65" charset="-120"/>
              </a:rPr>
              <a:t>      霧滴</a:t>
            </a:r>
          </a:p>
          <a:p>
            <a:pPr>
              <a:lnSpc>
                <a:spcPct val="140000"/>
              </a:lnSpc>
            </a:pPr>
            <a:r>
              <a:rPr lang="zh-TW" altLang="en-US" sz="3200" b="1" dirty="0">
                <a:solidFill>
                  <a:schemeClr val="bg1"/>
                </a:solidFill>
                <a:latin typeface="標楷體" pitchFamily="65" charset="-120"/>
                <a:ea typeface="標楷體" pitchFamily="65" charset="-120"/>
              </a:rPr>
              <a:t>   燻煙</a:t>
            </a:r>
          </a:p>
          <a:p>
            <a:pPr>
              <a:lnSpc>
                <a:spcPct val="140000"/>
              </a:lnSpc>
            </a:pPr>
            <a:r>
              <a:rPr lang="zh-TW" altLang="en-US" sz="3200" b="1" dirty="0">
                <a:solidFill>
                  <a:schemeClr val="bg1"/>
                </a:solidFill>
                <a:latin typeface="標楷體" pitchFamily="65" charset="-120"/>
                <a:ea typeface="標楷體" pitchFamily="65" charset="-120"/>
              </a:rPr>
              <a:t>生物性</a:t>
            </a:r>
          </a:p>
          <a:p>
            <a:pPr>
              <a:lnSpc>
                <a:spcPct val="55000"/>
              </a:lnSpc>
            </a:pPr>
            <a:r>
              <a:rPr lang="zh-TW" altLang="en-US" sz="3200" b="1" dirty="0">
                <a:solidFill>
                  <a:schemeClr val="bg1"/>
                </a:solidFill>
                <a:latin typeface="標楷體" pitchFamily="65" charset="-120"/>
                <a:ea typeface="標楷體" pitchFamily="65" charset="-120"/>
              </a:rPr>
              <a:t>微粒</a:t>
            </a:r>
          </a:p>
        </p:txBody>
      </p:sp>
      <p:sp>
        <p:nvSpPr>
          <p:cNvPr id="10" name="Text Box 8"/>
          <p:cNvSpPr txBox="1">
            <a:spLocks noChangeArrowheads="1"/>
          </p:cNvSpPr>
          <p:nvPr/>
        </p:nvSpPr>
        <p:spPr bwMode="auto">
          <a:xfrm>
            <a:off x="5718175" y="4233118"/>
            <a:ext cx="1415772" cy="1471172"/>
          </a:xfrm>
          <a:prstGeom prst="rect">
            <a:avLst/>
          </a:prstGeom>
          <a:solidFill>
            <a:srgbClr val="3333FF"/>
          </a:solidFill>
          <a:ln>
            <a:noFill/>
          </a:ln>
          <a:effectLst/>
          <a:extLs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pPr>
              <a:lnSpc>
                <a:spcPct val="140000"/>
              </a:lnSpc>
            </a:pPr>
            <a:r>
              <a:rPr lang="en-US" altLang="zh-TW" sz="3200" b="1" dirty="0">
                <a:solidFill>
                  <a:schemeClr val="bg1"/>
                </a:solidFill>
                <a:latin typeface="標楷體" panose="03000509000000000000" pitchFamily="65" charset="-120"/>
                <a:ea typeface="標楷體" panose="03000509000000000000" pitchFamily="65" charset="-120"/>
              </a:rPr>
              <a:t>  </a:t>
            </a:r>
            <a:r>
              <a:rPr lang="zh-TW" altLang="en-US" sz="3200" b="1" dirty="0">
                <a:solidFill>
                  <a:schemeClr val="bg1"/>
                </a:solidFill>
                <a:latin typeface="標楷體" pitchFamily="65" charset="-120"/>
                <a:ea typeface="標楷體" pitchFamily="65" charset="-120"/>
              </a:rPr>
              <a:t>氣體</a:t>
            </a:r>
          </a:p>
          <a:p>
            <a:pPr>
              <a:lnSpc>
                <a:spcPct val="140000"/>
              </a:lnSpc>
            </a:pPr>
            <a:r>
              <a:rPr lang="zh-TW" altLang="en-US" sz="3200" b="1" dirty="0">
                <a:solidFill>
                  <a:schemeClr val="bg1"/>
                </a:solidFill>
                <a:latin typeface="標楷體" pitchFamily="65" charset="-120"/>
                <a:ea typeface="標楷體" pitchFamily="65" charset="-120"/>
              </a:rPr>
              <a:t>蒸氣</a:t>
            </a:r>
          </a:p>
        </p:txBody>
      </p:sp>
      <p:sp>
        <p:nvSpPr>
          <p:cNvPr id="11" name="Text Box 9"/>
          <p:cNvSpPr txBox="1">
            <a:spLocks noChangeArrowheads="1"/>
          </p:cNvSpPr>
          <p:nvPr/>
        </p:nvSpPr>
        <p:spPr bwMode="auto">
          <a:xfrm rot="3342927">
            <a:off x="6275775" y="3580110"/>
            <a:ext cx="3005951" cy="76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pPr algn="ctr"/>
            <a:r>
              <a:rPr lang="zh-TW" altLang="en-US" sz="4400" b="1" dirty="0">
                <a:solidFill>
                  <a:srgbClr val="000066"/>
                </a:solidFill>
                <a:effectLst>
                  <a:outerShdw blurRad="38100" dist="38100" dir="2700000" algn="tl">
                    <a:srgbClr val="C0C0C0"/>
                  </a:outerShdw>
                </a:effectLst>
                <a:latin typeface="標楷體" panose="03000509000000000000" pitchFamily="65" charset="-120"/>
                <a:ea typeface="標楷體" panose="03000509000000000000" pitchFamily="65" charset="-120"/>
              </a:rPr>
              <a:t>氣狀污染物</a:t>
            </a:r>
            <a:endParaRPr lang="zh-TW" altLang="en-US" sz="4400" b="1" dirty="0">
              <a:solidFill>
                <a:srgbClr val="000066"/>
              </a:solidFill>
              <a:latin typeface="標楷體" panose="03000509000000000000" pitchFamily="65" charset="-120"/>
              <a:ea typeface="標楷體" panose="03000509000000000000" pitchFamily="65" charset="-120"/>
            </a:endParaRPr>
          </a:p>
        </p:txBody>
      </p:sp>
      <p:sp>
        <p:nvSpPr>
          <p:cNvPr id="12" name="Text Box 10"/>
          <p:cNvSpPr txBox="1">
            <a:spLocks noChangeArrowheads="1"/>
          </p:cNvSpPr>
          <p:nvPr/>
        </p:nvSpPr>
        <p:spPr bwMode="auto">
          <a:xfrm rot="18267333">
            <a:off x="1903800" y="3270547"/>
            <a:ext cx="3005951" cy="76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pPr algn="ctr"/>
            <a:r>
              <a:rPr lang="zh-TW" altLang="en-US" sz="4400" b="1" dirty="0">
                <a:solidFill>
                  <a:srgbClr val="FF0066"/>
                </a:solidFill>
                <a:effectLst>
                  <a:outerShdw blurRad="38100" dist="38100" dir="2700000" algn="tl">
                    <a:srgbClr val="C0C0C0"/>
                  </a:outerShdw>
                </a:effectLst>
                <a:latin typeface="標楷體" panose="03000509000000000000" pitchFamily="65" charset="-120"/>
                <a:ea typeface="標楷體" panose="03000509000000000000" pitchFamily="65" charset="-120"/>
              </a:rPr>
              <a:t>粒狀污染物</a:t>
            </a:r>
            <a:endParaRPr lang="zh-TW" altLang="en-US" sz="4400" b="1" dirty="0">
              <a:solidFill>
                <a:srgbClr val="FF0066"/>
              </a:solidFill>
              <a:latin typeface="標楷體" panose="03000509000000000000" pitchFamily="65" charset="-120"/>
              <a:ea typeface="標楷體" panose="03000509000000000000" pitchFamily="65" charset="-120"/>
            </a:endParaRPr>
          </a:p>
        </p:txBody>
      </p:sp>
      <p:pic>
        <p:nvPicPr>
          <p:cNvPr id="13" name="圖片 1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39000" y="4961780"/>
            <a:ext cx="709612" cy="100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Line 12"/>
          <p:cNvSpPr>
            <a:spLocks noChangeShapeType="1"/>
          </p:cNvSpPr>
          <p:nvPr/>
        </p:nvSpPr>
        <p:spPr bwMode="auto">
          <a:xfrm flipH="1">
            <a:off x="3819525" y="1635968"/>
            <a:ext cx="3549650" cy="5105400"/>
          </a:xfrm>
          <a:prstGeom prst="line">
            <a:avLst/>
          </a:prstGeom>
          <a:noFill/>
          <a:ln w="762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endParaRPr lang="zh-TW" altLang="en-US" dirty="0">
              <a:ea typeface="標楷體" panose="03000509000000000000" pitchFamily="65" charset="-120"/>
            </a:endParaRPr>
          </a:p>
        </p:txBody>
      </p:sp>
      <p:sp>
        <p:nvSpPr>
          <p:cNvPr id="15" name="Text Box 13"/>
          <p:cNvSpPr txBox="1">
            <a:spLocks noChangeArrowheads="1"/>
          </p:cNvSpPr>
          <p:nvPr/>
        </p:nvSpPr>
        <p:spPr bwMode="auto">
          <a:xfrm>
            <a:off x="874713" y="1716931"/>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type="none" w="sm" len="sm"/>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endParaRPr lang="zh-TW" altLang="zh-TW" sz="2400" dirty="0">
              <a:solidFill>
                <a:srgbClr val="FF0066"/>
              </a:solidFill>
              <a:latin typeface="Times New Roman" pitchFamily="18" charset="0"/>
              <a:ea typeface="標楷體" panose="03000509000000000000" pitchFamily="65" charset="-120"/>
            </a:endParaRPr>
          </a:p>
        </p:txBody>
      </p:sp>
      <p:sp>
        <p:nvSpPr>
          <p:cNvPr id="16" name="Text Box 14"/>
          <p:cNvSpPr txBox="1">
            <a:spLocks noChangeArrowheads="1"/>
          </p:cNvSpPr>
          <p:nvPr/>
        </p:nvSpPr>
        <p:spPr bwMode="auto">
          <a:xfrm>
            <a:off x="360946" y="1559768"/>
            <a:ext cx="3128211" cy="1323439"/>
          </a:xfrm>
          <a:prstGeom prst="rect">
            <a:avLst/>
          </a:prstGeom>
          <a:noFill/>
          <a:ln w="19050">
            <a:solidFill>
              <a:schemeClr val="tx1"/>
            </a:solidFill>
            <a:miter lim="800000"/>
            <a:headEnd type="none" w="sm" len="sm"/>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a:lstStyle>
          <a:p>
            <a:r>
              <a:rPr lang="zh-TW" altLang="en-US" sz="2000" dirty="0">
                <a:latin typeface="Times New Roman" pitchFamily="18" charset="0"/>
                <a:ea typeface="標楷體" panose="03000509000000000000" pitchFamily="65" charset="-120"/>
              </a:rPr>
              <a:t>粒狀物是指懸浮於空氣中的微粒，其大小通常以</a:t>
            </a:r>
            <a:r>
              <a:rPr lang="zh-TW" altLang="en-US" sz="2000" dirty="0" smtClean="0">
                <a:latin typeface="Times New Roman" pitchFamily="18" charset="0"/>
                <a:ea typeface="標楷體" panose="03000509000000000000" pitchFamily="65" charset="-120"/>
              </a:rPr>
              <a:t>微米</a:t>
            </a:r>
            <a:r>
              <a:rPr lang="en-US" altLang="zh-TW" sz="2000" dirty="0" smtClean="0">
                <a:latin typeface="Times New Roman" pitchFamily="18" charset="0"/>
                <a:ea typeface="標楷體" panose="03000509000000000000" pitchFamily="65" charset="-120"/>
              </a:rPr>
              <a:t>(10</a:t>
            </a:r>
            <a:r>
              <a:rPr lang="en-US" altLang="zh-TW" sz="2000" baseline="30000" dirty="0" smtClean="0">
                <a:latin typeface="Times New Roman" pitchFamily="18" charset="0"/>
                <a:ea typeface="標楷體" panose="03000509000000000000" pitchFamily="65" charset="-120"/>
              </a:rPr>
              <a:t>-4</a:t>
            </a:r>
            <a:r>
              <a:rPr lang="en-US" altLang="zh-TW" sz="2000" dirty="0" smtClean="0">
                <a:latin typeface="Times New Roman" pitchFamily="18" charset="0"/>
                <a:ea typeface="標楷體" panose="03000509000000000000" pitchFamily="65" charset="-120"/>
              </a:rPr>
              <a:t> </a:t>
            </a:r>
            <a:r>
              <a:rPr lang="zh-TW" altLang="en-US" sz="2000" dirty="0" smtClean="0">
                <a:latin typeface="Times New Roman" pitchFamily="18" charset="0"/>
                <a:ea typeface="標楷體" panose="03000509000000000000" pitchFamily="65" charset="-120"/>
              </a:rPr>
              <a:t>公分</a:t>
            </a:r>
            <a:r>
              <a:rPr lang="en-US" altLang="zh-TW" sz="2000" dirty="0" smtClean="0">
                <a:latin typeface="Times New Roman" pitchFamily="18" charset="0"/>
                <a:ea typeface="標楷體" panose="03000509000000000000" pitchFamily="65" charset="-120"/>
              </a:rPr>
              <a:t>)</a:t>
            </a:r>
            <a:r>
              <a:rPr lang="zh-TW" altLang="en-US" sz="2000" dirty="0" smtClean="0">
                <a:latin typeface="Times New Roman" pitchFamily="18" charset="0"/>
                <a:ea typeface="標楷體" panose="03000509000000000000" pitchFamily="65" charset="-120"/>
              </a:rPr>
              <a:t>或</a:t>
            </a:r>
            <a:r>
              <a:rPr lang="zh-TW" altLang="en-US" sz="2000" dirty="0">
                <a:latin typeface="Times New Roman" pitchFamily="18" charset="0"/>
                <a:ea typeface="標楷體" panose="03000509000000000000" pitchFamily="65" charset="-120"/>
              </a:rPr>
              <a:t>次</a:t>
            </a:r>
            <a:r>
              <a:rPr lang="zh-TW" altLang="en-US" sz="2000" dirty="0" smtClean="0">
                <a:latin typeface="Times New Roman" pitchFamily="18" charset="0"/>
                <a:ea typeface="標楷體" panose="03000509000000000000" pitchFamily="65" charset="-120"/>
              </a:rPr>
              <a:t>微米</a:t>
            </a:r>
            <a:r>
              <a:rPr lang="en-US" altLang="zh-TW" sz="2000" dirty="0" smtClean="0">
                <a:latin typeface="Times New Roman" pitchFamily="18" charset="0"/>
                <a:ea typeface="標楷體" panose="03000509000000000000" pitchFamily="65" charset="-120"/>
              </a:rPr>
              <a:t>(10</a:t>
            </a:r>
            <a:r>
              <a:rPr lang="en-US" altLang="zh-TW" sz="2000" baseline="30000" dirty="0" smtClean="0">
                <a:latin typeface="Times New Roman" pitchFamily="18" charset="0"/>
                <a:ea typeface="標楷體" panose="03000509000000000000" pitchFamily="65" charset="-120"/>
              </a:rPr>
              <a:t>-7</a:t>
            </a:r>
            <a:r>
              <a:rPr lang="en-US" altLang="zh-TW" sz="2000" dirty="0" smtClean="0">
                <a:latin typeface="Times New Roman" pitchFamily="18" charset="0"/>
                <a:ea typeface="標楷體" panose="03000509000000000000" pitchFamily="65" charset="-120"/>
              </a:rPr>
              <a:t> </a:t>
            </a:r>
            <a:r>
              <a:rPr lang="zh-TW" altLang="en-US" sz="2000" dirty="0" smtClean="0">
                <a:latin typeface="Times New Roman" pitchFamily="18" charset="0"/>
                <a:ea typeface="標楷體" panose="03000509000000000000" pitchFamily="65" charset="-120"/>
              </a:rPr>
              <a:t>公分</a:t>
            </a:r>
            <a:r>
              <a:rPr lang="en-US" altLang="zh-TW" sz="2000" dirty="0" smtClean="0">
                <a:latin typeface="Times New Roman" pitchFamily="18" charset="0"/>
                <a:ea typeface="標楷體" panose="03000509000000000000" pitchFamily="65" charset="-120"/>
              </a:rPr>
              <a:t>)</a:t>
            </a:r>
            <a:r>
              <a:rPr lang="zh-TW" altLang="en-US" sz="2000" dirty="0" smtClean="0">
                <a:latin typeface="Times New Roman" pitchFamily="18" charset="0"/>
                <a:ea typeface="標楷體" panose="03000509000000000000" pitchFamily="65" charset="-120"/>
              </a:rPr>
              <a:t>為</a:t>
            </a:r>
            <a:r>
              <a:rPr lang="zh-TW" altLang="en-US" sz="2000" dirty="0">
                <a:latin typeface="Times New Roman" pitchFamily="18" charset="0"/>
                <a:ea typeface="標楷體" panose="03000509000000000000" pitchFamily="65" charset="-120"/>
              </a:rPr>
              <a:t>單位</a:t>
            </a:r>
            <a:r>
              <a:rPr lang="zh-TW" altLang="en-US" sz="1600" dirty="0">
                <a:latin typeface="Times New Roman" pitchFamily="18" charset="0"/>
                <a:ea typeface="標楷體" panose="03000509000000000000" pitchFamily="65" charset="-120"/>
              </a:rPr>
              <a:t>。</a:t>
            </a:r>
          </a:p>
        </p:txBody>
      </p:sp>
    </p:spTree>
    <p:extLst>
      <p:ext uri="{BB962C8B-B14F-4D97-AF65-F5344CB8AC3E}">
        <p14:creationId xmlns:p14="http://schemas.microsoft.com/office/powerpoint/2010/main" val="1445364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normAutofit/>
          </a:bodyPr>
          <a:lstStyle/>
          <a:p>
            <a:r>
              <a:rPr lang="zh-TW" altLang="en-US" sz="4000" dirty="0"/>
              <a:t>呼吸防護原理</a:t>
            </a:r>
          </a:p>
        </p:txBody>
      </p:sp>
      <p:sp>
        <p:nvSpPr>
          <p:cNvPr id="9" name="內容版面配置區 8"/>
          <p:cNvSpPr>
            <a:spLocks noGrp="1"/>
          </p:cNvSpPr>
          <p:nvPr>
            <p:ph sz="half" idx="1"/>
          </p:nvPr>
        </p:nvSpPr>
        <p:spPr/>
        <p:txBody>
          <a:bodyPr/>
          <a:lstStyle/>
          <a:p>
            <a:r>
              <a:rPr lang="zh-TW" altLang="en-US" dirty="0"/>
              <a:t>過濾材質</a:t>
            </a:r>
            <a:r>
              <a:rPr lang="en-US" altLang="zh-TW" dirty="0"/>
              <a:t>(fiber)</a:t>
            </a:r>
          </a:p>
          <a:p>
            <a:pPr lvl="1">
              <a:lnSpc>
                <a:spcPct val="110000"/>
              </a:lnSpc>
            </a:pPr>
            <a:r>
              <a:rPr lang="zh-TW" altLang="en-US" dirty="0"/>
              <a:t>利用纖維狀的多孔性過濾材質將粒狀污染物予以</a:t>
            </a:r>
            <a:r>
              <a:rPr lang="zh-TW" altLang="en-US" dirty="0" smtClean="0"/>
              <a:t>去除。</a:t>
            </a:r>
            <a:endParaRPr lang="zh-TW" altLang="en-US" dirty="0"/>
          </a:p>
          <a:p>
            <a:endParaRPr lang="zh-TW" altLang="en-US" dirty="0"/>
          </a:p>
        </p:txBody>
      </p:sp>
      <p:sp>
        <p:nvSpPr>
          <p:cNvPr id="10" name="內容版面配置區 9"/>
          <p:cNvSpPr>
            <a:spLocks noGrp="1"/>
          </p:cNvSpPr>
          <p:nvPr>
            <p:ph sz="half" idx="2"/>
          </p:nvPr>
        </p:nvSpPr>
        <p:spPr>
          <a:xfrm>
            <a:off x="4499992" y="1600200"/>
            <a:ext cx="4320480" cy="4525963"/>
          </a:xfrm>
        </p:spPr>
        <p:txBody>
          <a:bodyPr/>
          <a:lstStyle/>
          <a:p>
            <a:r>
              <a:rPr lang="zh-TW" altLang="en-US" dirty="0"/>
              <a:t>吸附材質</a:t>
            </a:r>
            <a:r>
              <a:rPr lang="en-US" altLang="zh-TW" dirty="0"/>
              <a:t>(adsorbent)</a:t>
            </a:r>
          </a:p>
          <a:p>
            <a:pPr lvl="1">
              <a:lnSpc>
                <a:spcPct val="110000"/>
              </a:lnSpc>
            </a:pPr>
            <a:r>
              <a:rPr lang="zh-TW" altLang="en-US" dirty="0"/>
              <a:t>利用多孔性的固體吸附劑</a:t>
            </a:r>
            <a:r>
              <a:rPr lang="en-US" altLang="zh-TW" dirty="0"/>
              <a:t>(</a:t>
            </a:r>
            <a:r>
              <a:rPr lang="zh-TW" altLang="en-US" dirty="0"/>
              <a:t>如活性碳或矽膠</a:t>
            </a:r>
            <a:r>
              <a:rPr lang="en-US" altLang="zh-TW" dirty="0"/>
              <a:t>)</a:t>
            </a:r>
            <a:r>
              <a:rPr lang="zh-TW" altLang="en-US" dirty="0"/>
              <a:t>將氣狀污染物進行物理吸附或是化學吸收</a:t>
            </a:r>
            <a:r>
              <a:rPr lang="zh-TW" altLang="en-US" dirty="0" smtClean="0"/>
              <a:t>去除。</a:t>
            </a:r>
            <a:endParaRPr lang="zh-TW" altLang="en-US" dirty="0"/>
          </a:p>
          <a:p>
            <a:endParaRPr lang="zh-TW" altLang="en-US" dirty="0"/>
          </a:p>
        </p:txBody>
      </p:sp>
      <p:sp>
        <p:nvSpPr>
          <p:cNvPr id="7" name="投影片編號版面配置區 6"/>
          <p:cNvSpPr>
            <a:spLocks noGrp="1"/>
          </p:cNvSpPr>
          <p:nvPr>
            <p:ph type="sldNum" sz="quarter" idx="12"/>
          </p:nvPr>
        </p:nvSpPr>
        <p:spPr>
          <a:xfrm>
            <a:off x="6930231" y="6309320"/>
            <a:ext cx="2133600" cy="365125"/>
          </a:xfrm>
        </p:spPr>
        <p:txBody>
          <a:bodyPr/>
          <a:lstStyle/>
          <a:p>
            <a:fld id="{D81384EF-367C-450E-B552-C4A0BE1BD3F8}" type="slidenum">
              <a:rPr lang="zh-TW" altLang="en-US" smtClean="0"/>
              <a:pPr/>
              <a:t>37</a:t>
            </a:fld>
            <a:endParaRPr lang="zh-TW" altLang="en-US" dirty="0"/>
          </a:p>
        </p:txBody>
      </p:sp>
      <p:pic>
        <p:nvPicPr>
          <p:cNvPr id="11" name="Picture 2" descr="125"/>
          <p:cNvPicPr>
            <a:picLocks noChangeAspect="1" noChangeArrowheads="1"/>
          </p:cNvPicPr>
          <p:nvPr/>
        </p:nvPicPr>
        <p:blipFill>
          <a:blip r:embed="rId3" cstate="print"/>
          <a:srcRect/>
          <a:stretch>
            <a:fillRect/>
          </a:stretch>
        </p:blipFill>
        <p:spPr bwMode="auto">
          <a:xfrm>
            <a:off x="1043608" y="3936111"/>
            <a:ext cx="2935387" cy="2088000"/>
          </a:xfrm>
          <a:prstGeom prst="rect">
            <a:avLst/>
          </a:prstGeom>
          <a:noFill/>
        </p:spPr>
      </p:pic>
      <p:pic>
        <p:nvPicPr>
          <p:cNvPr id="12" name="Picture 3" descr="12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80113" y="3921882"/>
            <a:ext cx="2700237" cy="2088000"/>
          </a:xfrm>
          <a:prstGeom prst="rect">
            <a:avLst/>
          </a:prstGeom>
          <a:noFill/>
        </p:spPr>
      </p:pic>
    </p:spTree>
    <p:extLst>
      <p:ext uri="{BB962C8B-B14F-4D97-AF65-F5344CB8AC3E}">
        <p14:creationId xmlns:p14="http://schemas.microsoft.com/office/powerpoint/2010/main" val="16795645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74638"/>
            <a:ext cx="7715200" cy="1143000"/>
          </a:xfrm>
        </p:spPr>
        <p:txBody>
          <a:bodyPr>
            <a:normAutofit/>
          </a:bodyPr>
          <a:lstStyle/>
          <a:p>
            <a:r>
              <a:rPr lang="zh-TW" altLang="en-US" sz="4000" dirty="0"/>
              <a:t>呼吸防護</a:t>
            </a:r>
            <a:r>
              <a:rPr lang="zh-TW" altLang="en-US" sz="4000" dirty="0" smtClean="0"/>
              <a:t>具</a:t>
            </a:r>
            <a:endParaRPr lang="zh-TW" altLang="en-US" sz="4000" dirty="0"/>
          </a:p>
        </p:txBody>
      </p:sp>
      <p:sp>
        <p:nvSpPr>
          <p:cNvPr id="3" name="內容版面配置區 2"/>
          <p:cNvSpPr>
            <a:spLocks noGrp="1"/>
          </p:cNvSpPr>
          <p:nvPr>
            <p:ph idx="1"/>
          </p:nvPr>
        </p:nvSpPr>
        <p:spPr>
          <a:xfrm>
            <a:off x="251520" y="1340768"/>
            <a:ext cx="8568952" cy="5400600"/>
          </a:xfrm>
        </p:spPr>
        <p:txBody>
          <a:bodyPr>
            <a:normAutofit/>
          </a:bodyPr>
          <a:lstStyle/>
          <a:p>
            <a:pPr>
              <a:lnSpc>
                <a:spcPct val="110000"/>
              </a:lnSpc>
              <a:spcBef>
                <a:spcPts val="600"/>
              </a:spcBef>
              <a:spcAft>
                <a:spcPts val="600"/>
              </a:spcAft>
            </a:pPr>
            <a:r>
              <a:rPr lang="zh-TW" altLang="en-US" sz="2400" dirty="0" smtClean="0">
                <a:latin typeface="標楷體" panose="03000509000000000000" pitchFamily="65" charset="-120"/>
              </a:rPr>
              <a:t>目的：為使</a:t>
            </a:r>
            <a:r>
              <a:rPr lang="zh-TW" altLang="en-US" sz="2400" dirty="0">
                <a:latin typeface="標楷體" panose="03000509000000000000" pitchFamily="65" charset="-120"/>
              </a:rPr>
              <a:t>作業人員不受作業場所中空氣污染物的危害，事業單位必須採用種種防護措施，這些措施</a:t>
            </a:r>
            <a:r>
              <a:rPr lang="zh-TW" altLang="en-US" sz="2400" dirty="0" smtClean="0">
                <a:latin typeface="標楷體" panose="03000509000000000000" pitchFamily="65" charset="-120"/>
              </a:rPr>
              <a:t>可適用於</a:t>
            </a:r>
            <a:r>
              <a:rPr lang="zh-TW" altLang="en-US" sz="2400" dirty="0">
                <a:latin typeface="標楷體" panose="03000509000000000000" pitchFamily="65" charset="-120"/>
              </a:rPr>
              <a:t>污染源、污染物傳輸途徑或作業</a:t>
            </a:r>
            <a:r>
              <a:rPr lang="zh-TW" altLang="en-US" sz="2400" dirty="0" smtClean="0">
                <a:latin typeface="標楷體" panose="03000509000000000000" pitchFamily="65" charset="-120"/>
              </a:rPr>
              <a:t>人員。</a:t>
            </a:r>
            <a:endParaRPr lang="en-US" altLang="zh-TW" sz="2400" dirty="0" smtClean="0">
              <a:latin typeface="標楷體" panose="03000509000000000000" pitchFamily="65" charset="-120"/>
            </a:endParaRPr>
          </a:p>
          <a:p>
            <a:pPr>
              <a:lnSpc>
                <a:spcPct val="110000"/>
              </a:lnSpc>
              <a:spcBef>
                <a:spcPts val="600"/>
              </a:spcBef>
              <a:spcAft>
                <a:spcPts val="600"/>
              </a:spcAft>
            </a:pPr>
            <a:r>
              <a:rPr lang="zh-TW" altLang="en-US" sz="2400" dirty="0"/>
              <a:t>呼吸防護具的分類方式相當多，一般可依使用功能、面體形</a:t>
            </a:r>
            <a:r>
              <a:rPr lang="zh-TW" altLang="en-US" sz="2400" dirty="0" smtClean="0"/>
              <a:t>式</a:t>
            </a:r>
            <a:r>
              <a:rPr lang="zh-TW" altLang="en-US" sz="2400" dirty="0" smtClean="0">
                <a:latin typeface="標楷體" panose="03000509000000000000" pitchFamily="65" charset="-120"/>
              </a:rPr>
              <a:t>、</a:t>
            </a:r>
            <a:r>
              <a:rPr lang="zh-TW" altLang="en-US" sz="2400" dirty="0" smtClean="0"/>
              <a:t>以及</a:t>
            </a:r>
            <a:r>
              <a:rPr lang="zh-TW" altLang="en-US" sz="2400" dirty="0"/>
              <a:t>面體內的壓力大小做為分類的基準</a:t>
            </a:r>
          </a:p>
          <a:p>
            <a:pPr lvl="1">
              <a:lnSpc>
                <a:spcPct val="110000"/>
              </a:lnSpc>
              <a:spcBef>
                <a:spcPts val="600"/>
              </a:spcBef>
              <a:spcAft>
                <a:spcPts val="600"/>
              </a:spcAft>
            </a:pPr>
            <a:r>
              <a:rPr lang="zh-TW" altLang="en-US" sz="2000" dirty="0" smtClean="0"/>
              <a:t>依</a:t>
            </a:r>
            <a:r>
              <a:rPr lang="zh-TW" altLang="en-US" sz="2000" u="sng" dirty="0" smtClean="0"/>
              <a:t>功能</a:t>
            </a:r>
            <a:r>
              <a:rPr lang="zh-TW" altLang="en-US" sz="2000" dirty="0" smtClean="0"/>
              <a:t>分類：空氣淨化型</a:t>
            </a:r>
            <a:r>
              <a:rPr lang="en-US" altLang="zh-TW" sz="2000" dirty="0" smtClean="0"/>
              <a:t>(</a:t>
            </a:r>
            <a:r>
              <a:rPr lang="zh-TW" altLang="en-US" sz="2000" dirty="0" smtClean="0"/>
              <a:t>過濾式</a:t>
            </a:r>
            <a:r>
              <a:rPr lang="en-US" altLang="zh-TW" sz="2000" dirty="0" smtClean="0"/>
              <a:t>)</a:t>
            </a:r>
            <a:r>
              <a:rPr lang="zh-TW" altLang="en-US" sz="2000" dirty="0" smtClean="0"/>
              <a:t>及空氣供應型</a:t>
            </a:r>
            <a:r>
              <a:rPr lang="en-US" altLang="zh-TW" sz="2000" dirty="0" smtClean="0"/>
              <a:t>(</a:t>
            </a:r>
            <a:r>
              <a:rPr lang="zh-TW" altLang="en-US" sz="2000" dirty="0" smtClean="0"/>
              <a:t>供氣式</a:t>
            </a:r>
            <a:r>
              <a:rPr lang="en-US" altLang="zh-TW" sz="2000" dirty="0" smtClean="0"/>
              <a:t>)</a:t>
            </a:r>
            <a:r>
              <a:rPr lang="zh-TW" altLang="en-US" sz="2000" dirty="0" smtClean="0"/>
              <a:t>與組合併用型。</a:t>
            </a:r>
            <a:endParaRPr lang="en-US" altLang="zh-TW" sz="2000" dirty="0" smtClean="0"/>
          </a:p>
          <a:p>
            <a:pPr lvl="1">
              <a:lnSpc>
                <a:spcPct val="110000"/>
              </a:lnSpc>
              <a:spcBef>
                <a:spcPts val="600"/>
              </a:spcBef>
              <a:spcAft>
                <a:spcPts val="600"/>
              </a:spcAft>
            </a:pPr>
            <a:r>
              <a:rPr lang="zh-TW" altLang="en-US" sz="2000" dirty="0" smtClean="0"/>
              <a:t>依</a:t>
            </a:r>
            <a:r>
              <a:rPr lang="zh-TW" altLang="en-US" sz="2000" u="sng" dirty="0" smtClean="0"/>
              <a:t>面</a:t>
            </a:r>
            <a:r>
              <a:rPr lang="zh-TW" altLang="en-US" sz="2000" u="sng" dirty="0"/>
              <a:t>體</a:t>
            </a:r>
            <a:r>
              <a:rPr lang="zh-TW" altLang="en-US" sz="2000" dirty="0"/>
              <a:t>分類</a:t>
            </a:r>
            <a:r>
              <a:rPr lang="zh-TW" altLang="en-US" sz="2000" dirty="0" smtClean="0"/>
              <a:t>：密閉</a:t>
            </a:r>
            <a:r>
              <a:rPr lang="zh-TW" altLang="en-US" sz="2000" dirty="0"/>
              <a:t>、寬鬆、可拋棄式與口</a:t>
            </a:r>
            <a:r>
              <a:rPr lang="zh-TW" altLang="en-US" sz="2000" dirty="0" smtClean="0"/>
              <a:t>體。</a:t>
            </a:r>
            <a:endParaRPr lang="en-US" altLang="zh-TW" sz="2000" dirty="0" smtClean="0"/>
          </a:p>
          <a:p>
            <a:pPr lvl="1">
              <a:lnSpc>
                <a:spcPct val="110000"/>
              </a:lnSpc>
              <a:spcBef>
                <a:spcPts val="600"/>
              </a:spcBef>
              <a:spcAft>
                <a:spcPts val="600"/>
              </a:spcAft>
            </a:pPr>
            <a:r>
              <a:rPr lang="zh-TW" altLang="en-US" sz="2000" dirty="0" smtClean="0"/>
              <a:t>依</a:t>
            </a:r>
            <a:r>
              <a:rPr lang="zh-TW" altLang="en-US" sz="2000" u="sng" dirty="0" smtClean="0"/>
              <a:t>覆蓋部位</a:t>
            </a:r>
            <a:r>
              <a:rPr lang="zh-TW" altLang="en-US" sz="2000" dirty="0" smtClean="0"/>
              <a:t>分類：四分</a:t>
            </a:r>
            <a:r>
              <a:rPr lang="zh-TW" altLang="en-US" sz="2000" dirty="0"/>
              <a:t>面體、半面體 </a:t>
            </a:r>
            <a:r>
              <a:rPr lang="en-US" altLang="zh-TW" sz="2000" dirty="0"/>
              <a:t>(</a:t>
            </a:r>
            <a:r>
              <a:rPr lang="zh-TW" altLang="en-US" sz="2000" dirty="0"/>
              <a:t>可蓋住鼻子、下顎</a:t>
            </a:r>
            <a:r>
              <a:rPr lang="en-US" altLang="zh-TW" sz="2000" dirty="0"/>
              <a:t>)</a:t>
            </a:r>
            <a:r>
              <a:rPr lang="zh-TW" altLang="en-US" sz="2000" dirty="0"/>
              <a:t>、全面體 </a:t>
            </a:r>
            <a:r>
              <a:rPr lang="en-US" altLang="zh-TW" sz="2000" dirty="0"/>
              <a:t>(</a:t>
            </a:r>
            <a:r>
              <a:rPr lang="zh-TW" altLang="en-US" sz="2000" dirty="0"/>
              <a:t>可蓋住上顎、眼睛、鼻子嘴巴及下顎</a:t>
            </a:r>
            <a:r>
              <a:rPr lang="en-US" altLang="zh-TW" sz="2000" dirty="0"/>
              <a:t>) </a:t>
            </a:r>
            <a:r>
              <a:rPr lang="zh-TW" altLang="en-US" sz="2000" dirty="0"/>
              <a:t>及口體 </a:t>
            </a:r>
            <a:r>
              <a:rPr lang="en-US" altLang="zh-TW" sz="2000" dirty="0"/>
              <a:t>(</a:t>
            </a:r>
            <a:r>
              <a:rPr lang="zh-TW" altLang="en-US" sz="2000" dirty="0"/>
              <a:t>僅有一銜接空氣呼吸器的硬管用口咬緊以口呼吸</a:t>
            </a:r>
            <a:r>
              <a:rPr lang="en-US" altLang="zh-TW" sz="2000" dirty="0" smtClean="0"/>
              <a:t>)</a:t>
            </a:r>
            <a:r>
              <a:rPr lang="zh-TW" altLang="en-US" sz="2000" dirty="0" smtClean="0"/>
              <a:t>。</a:t>
            </a:r>
            <a:endParaRPr lang="zh-TW" altLang="en-US" sz="2000" dirty="0"/>
          </a:p>
        </p:txBody>
      </p:sp>
      <p:sp>
        <p:nvSpPr>
          <p:cNvPr id="4" name="投影片編號版面配置區 3"/>
          <p:cNvSpPr>
            <a:spLocks noGrp="1"/>
          </p:cNvSpPr>
          <p:nvPr>
            <p:ph type="sldNum" sz="quarter" idx="12"/>
          </p:nvPr>
        </p:nvSpPr>
        <p:spPr>
          <a:xfrm>
            <a:off x="6943937" y="6165304"/>
            <a:ext cx="2133600" cy="365125"/>
          </a:xfrm>
        </p:spPr>
        <p:txBody>
          <a:bodyPr/>
          <a:lstStyle/>
          <a:p>
            <a:fld id="{D81384EF-367C-450E-B552-C4A0BE1BD3F8}" type="slidenum">
              <a:rPr lang="zh-TW" altLang="en-US" smtClean="0"/>
              <a:pPr/>
              <a:t>38</a:t>
            </a:fld>
            <a:endParaRPr lang="zh-TW" altLang="en-US" dirty="0"/>
          </a:p>
        </p:txBody>
      </p:sp>
      <p:graphicFrame>
        <p:nvGraphicFramePr>
          <p:cNvPr id="5" name="物件 4"/>
          <p:cNvGraphicFramePr>
            <a:graphicFrameLocks noChangeAspect="1"/>
          </p:cNvGraphicFramePr>
          <p:nvPr>
            <p:extLst>
              <p:ext uri="{D42A27DB-BD31-4B8C-83A1-F6EECF244321}">
                <p14:modId xmlns:p14="http://schemas.microsoft.com/office/powerpoint/2010/main" val="733967996"/>
              </p:ext>
            </p:extLst>
          </p:nvPr>
        </p:nvGraphicFramePr>
        <p:xfrm>
          <a:off x="7740352" y="257229"/>
          <a:ext cx="1197112" cy="936873"/>
        </p:xfrm>
        <a:graphic>
          <a:graphicData uri="http://schemas.openxmlformats.org/presentationml/2006/ole">
            <mc:AlternateContent xmlns:mc="http://schemas.openxmlformats.org/markup-compatibility/2006">
              <mc:Choice xmlns:v="urn:schemas-microsoft-com:vml" Requires="v">
                <p:oleObj spid="_x0000_s1038" name="Visio" r:id="rId4" imgW="4999050" imgH="4213465" progId="Visio.Drawing.11">
                  <p:embed/>
                </p:oleObj>
              </mc:Choice>
              <mc:Fallback>
                <p:oleObj name="Visio" r:id="rId4" imgW="4999050" imgH="4213465"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0352" y="257229"/>
                        <a:ext cx="1197112" cy="936873"/>
                      </a:xfrm>
                      <a:prstGeom prst="rect">
                        <a:avLst/>
                      </a:prstGeom>
                      <a:solidFill>
                        <a:srgbClr val="FCD5B5"/>
                      </a:solidFill>
                    </p:spPr>
                  </p:pic>
                </p:oleObj>
              </mc:Fallback>
            </mc:AlternateContent>
          </a:graphicData>
        </a:graphic>
      </p:graphicFrame>
      <p:pic>
        <p:nvPicPr>
          <p:cNvPr id="6148" name="Picture 4"/>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372200" y="257998"/>
            <a:ext cx="1143474" cy="936104"/>
          </a:xfrm>
          <a:prstGeom prst="rect">
            <a:avLst/>
          </a:prstGeom>
          <a:solidFill>
            <a:schemeClr val="accent6">
              <a:lumMod val="40000"/>
              <a:lumOff val="60000"/>
            </a:schemeClr>
          </a:solidFill>
          <a:ln>
            <a:noFill/>
          </a:ln>
          <a:effectLst/>
        </p:spPr>
      </p:pic>
    </p:spTree>
    <p:extLst>
      <p:ext uri="{BB962C8B-B14F-4D97-AF65-F5344CB8AC3E}">
        <p14:creationId xmlns:p14="http://schemas.microsoft.com/office/powerpoint/2010/main" val="35400131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850106"/>
          </a:xfrm>
        </p:spPr>
        <p:txBody>
          <a:bodyPr>
            <a:normAutofit/>
          </a:bodyPr>
          <a:lstStyle/>
          <a:p>
            <a:r>
              <a:rPr lang="zh-TW" altLang="en-US" sz="4000" dirty="0"/>
              <a:t>呼吸防護具−</a:t>
            </a:r>
            <a:r>
              <a:rPr lang="zh-TW" altLang="en-US" sz="4000" dirty="0" smtClean="0"/>
              <a:t>依</a:t>
            </a:r>
            <a:r>
              <a:rPr lang="zh-TW" altLang="en-US" sz="4000" u="sng" dirty="0"/>
              <a:t>功能</a:t>
            </a:r>
            <a:r>
              <a:rPr lang="zh-TW" altLang="en-US" sz="4000" dirty="0" smtClean="0"/>
              <a:t>分類</a:t>
            </a:r>
            <a:endParaRPr lang="zh-TW" altLang="en-US" sz="4000" dirty="0"/>
          </a:p>
        </p:txBody>
      </p:sp>
      <p:sp>
        <p:nvSpPr>
          <p:cNvPr id="4" name="投影片編號版面配置區 3"/>
          <p:cNvSpPr>
            <a:spLocks noGrp="1"/>
          </p:cNvSpPr>
          <p:nvPr>
            <p:ph type="sldNum" sz="quarter" idx="12"/>
          </p:nvPr>
        </p:nvSpPr>
        <p:spPr>
          <a:xfrm>
            <a:off x="6950554" y="6303444"/>
            <a:ext cx="2133600" cy="365125"/>
          </a:xfrm>
        </p:spPr>
        <p:txBody>
          <a:bodyPr/>
          <a:lstStyle/>
          <a:p>
            <a:fld id="{D81384EF-367C-450E-B552-C4A0BE1BD3F8}" type="slidenum">
              <a:rPr lang="zh-TW" altLang="en-US" smtClean="0"/>
              <a:pPr/>
              <a:t>39</a:t>
            </a:fld>
            <a:endParaRPr lang="zh-TW" altLang="en-US" dirty="0"/>
          </a:p>
        </p:txBody>
      </p:sp>
      <p:sp>
        <p:nvSpPr>
          <p:cNvPr id="6" name="Text Box 5"/>
          <p:cNvSpPr txBox="1">
            <a:spLocks noChangeArrowheads="1"/>
          </p:cNvSpPr>
          <p:nvPr/>
        </p:nvSpPr>
        <p:spPr bwMode="auto">
          <a:xfrm>
            <a:off x="2639939" y="5268234"/>
            <a:ext cx="1538349" cy="707886"/>
          </a:xfrm>
          <a:prstGeom prst="rect">
            <a:avLst/>
          </a:prstGeom>
          <a:noFill/>
          <a:ln w="9525">
            <a:noFill/>
            <a:miter lim="800000"/>
            <a:headEnd/>
            <a:tailEnd/>
          </a:ln>
          <a:effectLst/>
        </p:spPr>
        <p:txBody>
          <a:bodyPr wrap="square">
            <a:spAutoFit/>
          </a:bodyPr>
          <a:lstStyle/>
          <a:p>
            <a:pPr algn="ctr"/>
            <a:r>
              <a:rPr lang="zh-TW" altLang="en-US" sz="2000" dirty="0">
                <a:latin typeface="Times New Roman" panose="02020603050405020304" pitchFamily="18" charset="0"/>
                <a:ea typeface="標楷體" panose="03000509000000000000" pitchFamily="65" charset="-120"/>
              </a:rPr>
              <a:t>動力過濾</a:t>
            </a:r>
            <a:r>
              <a:rPr lang="zh-TW" altLang="en-US" sz="2000" dirty="0" smtClean="0">
                <a:latin typeface="Times New Roman" panose="02020603050405020304" pitchFamily="18" charset="0"/>
                <a:ea typeface="標楷體" panose="03000509000000000000" pitchFamily="65" charset="-120"/>
              </a:rPr>
              <a:t>式</a:t>
            </a:r>
            <a:endParaRPr lang="en-US" altLang="zh-TW" sz="2000" dirty="0" smtClean="0">
              <a:latin typeface="Times New Roman" panose="02020603050405020304" pitchFamily="18" charset="0"/>
              <a:ea typeface="標楷體" panose="03000509000000000000" pitchFamily="65" charset="-120"/>
            </a:endParaRPr>
          </a:p>
          <a:p>
            <a:pPr algn="ctr"/>
            <a:r>
              <a:rPr lang="zh-TW" altLang="en-US" sz="2000" dirty="0" smtClean="0">
                <a:latin typeface="Times New Roman" panose="02020603050405020304" pitchFamily="18" charset="0"/>
                <a:ea typeface="標楷體" panose="03000509000000000000" pitchFamily="65" charset="-120"/>
              </a:rPr>
              <a:t>呼吸</a:t>
            </a:r>
            <a:r>
              <a:rPr lang="zh-TW" altLang="en-US" sz="2000" dirty="0">
                <a:latin typeface="Times New Roman" panose="02020603050405020304" pitchFamily="18" charset="0"/>
                <a:ea typeface="標楷體" panose="03000509000000000000" pitchFamily="65" charset="-120"/>
              </a:rPr>
              <a:t>防護具</a:t>
            </a:r>
          </a:p>
        </p:txBody>
      </p:sp>
      <p:sp>
        <p:nvSpPr>
          <p:cNvPr id="7" name="Text Box 6"/>
          <p:cNvSpPr txBox="1">
            <a:spLocks noChangeArrowheads="1"/>
          </p:cNvSpPr>
          <p:nvPr/>
        </p:nvSpPr>
        <p:spPr bwMode="auto">
          <a:xfrm>
            <a:off x="5354395" y="4823286"/>
            <a:ext cx="1554775" cy="707886"/>
          </a:xfrm>
          <a:prstGeom prst="rect">
            <a:avLst/>
          </a:prstGeom>
          <a:noFill/>
          <a:ln w="9525">
            <a:noFill/>
            <a:miter lim="800000"/>
            <a:headEnd/>
            <a:tailEnd/>
          </a:ln>
          <a:effectLst/>
        </p:spPr>
        <p:txBody>
          <a:bodyPr wrap="square">
            <a:spAutoFit/>
          </a:bodyPr>
          <a:lstStyle/>
          <a:p>
            <a:pPr algn="ctr"/>
            <a:r>
              <a:rPr lang="zh-TW" altLang="en-US" sz="2000" dirty="0">
                <a:latin typeface="Times New Roman" panose="02020603050405020304" pitchFamily="18" charset="0"/>
                <a:ea typeface="標楷體" panose="03000509000000000000" pitchFamily="65" charset="-120"/>
              </a:rPr>
              <a:t>輸氣管</a:t>
            </a:r>
            <a:r>
              <a:rPr lang="zh-TW" altLang="en-US" sz="2000" dirty="0" smtClean="0">
                <a:latin typeface="Times New Roman" panose="02020603050405020304" pitchFamily="18" charset="0"/>
                <a:ea typeface="標楷體" panose="03000509000000000000" pitchFamily="65" charset="-120"/>
              </a:rPr>
              <a:t>式</a:t>
            </a:r>
            <a:endParaRPr lang="en-US" altLang="zh-TW" sz="2000" dirty="0" smtClean="0">
              <a:latin typeface="Times New Roman" panose="02020603050405020304" pitchFamily="18" charset="0"/>
              <a:ea typeface="標楷體" panose="03000509000000000000" pitchFamily="65" charset="-120"/>
            </a:endParaRPr>
          </a:p>
          <a:p>
            <a:pPr algn="ctr"/>
            <a:r>
              <a:rPr lang="zh-TW" altLang="en-US" sz="2000" dirty="0" smtClean="0">
                <a:latin typeface="Times New Roman" panose="02020603050405020304" pitchFamily="18" charset="0"/>
                <a:ea typeface="標楷體" panose="03000509000000000000" pitchFamily="65" charset="-120"/>
              </a:rPr>
              <a:t>呼吸</a:t>
            </a:r>
            <a:r>
              <a:rPr lang="zh-TW" altLang="en-US" sz="2000" dirty="0">
                <a:latin typeface="Times New Roman" panose="02020603050405020304" pitchFamily="18" charset="0"/>
                <a:ea typeface="標楷體" panose="03000509000000000000" pitchFamily="65" charset="-120"/>
              </a:rPr>
              <a:t>防護具</a:t>
            </a:r>
          </a:p>
        </p:txBody>
      </p:sp>
      <p:pic>
        <p:nvPicPr>
          <p:cNvPr id="9" name="Picture 8" descr="10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71600" y="4129529"/>
            <a:ext cx="1668339" cy="2539040"/>
          </a:xfrm>
          <a:prstGeom prst="rect">
            <a:avLst/>
          </a:prstGeom>
          <a:noFill/>
        </p:spPr>
      </p:pic>
      <p:pic>
        <p:nvPicPr>
          <p:cNvPr id="10" name="Picture 9" descr="15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88990" y="2154374"/>
            <a:ext cx="1620179" cy="2668912"/>
          </a:xfrm>
          <a:prstGeom prst="rect">
            <a:avLst/>
          </a:prstGeom>
          <a:noFill/>
        </p:spPr>
      </p:pic>
      <p:sp>
        <p:nvSpPr>
          <p:cNvPr id="8" name="Text Box 7"/>
          <p:cNvSpPr txBox="1">
            <a:spLocks noChangeArrowheads="1"/>
          </p:cNvSpPr>
          <p:nvPr/>
        </p:nvSpPr>
        <p:spPr bwMode="auto">
          <a:xfrm>
            <a:off x="5288990" y="1303441"/>
            <a:ext cx="3240360" cy="523220"/>
          </a:xfrm>
          <a:prstGeom prst="rect">
            <a:avLst/>
          </a:prstGeom>
          <a:noFill/>
          <a:ln w="9525">
            <a:noFill/>
            <a:miter lim="800000"/>
            <a:headEnd/>
            <a:tailEnd/>
          </a:ln>
          <a:effectLst/>
        </p:spPr>
        <p:txBody>
          <a:bodyPr wrap="square">
            <a:spAutoFit/>
          </a:bodyPr>
          <a:lstStyle/>
          <a:p>
            <a:pPr algn="ctr">
              <a:tabLst>
                <a:tab pos="3140075" algn="l"/>
              </a:tabLst>
            </a:pPr>
            <a:r>
              <a:rPr lang="zh-TW" altLang="en-US" sz="2800" b="1" dirty="0" smtClean="0">
                <a:latin typeface="Times New Roman" panose="02020603050405020304" pitchFamily="18" charset="0"/>
                <a:ea typeface="標楷體" panose="03000509000000000000" pitchFamily="65" charset="-120"/>
              </a:rPr>
              <a:t>供</a:t>
            </a:r>
            <a:r>
              <a:rPr lang="zh-TW" altLang="en-US" sz="2800" b="1" dirty="0">
                <a:latin typeface="Times New Roman" panose="02020603050405020304" pitchFamily="18" charset="0"/>
                <a:ea typeface="標楷體" panose="03000509000000000000" pitchFamily="65" charset="-120"/>
              </a:rPr>
              <a:t>氣</a:t>
            </a:r>
            <a:r>
              <a:rPr lang="zh-TW" altLang="en-US" sz="2800" b="1" dirty="0" smtClean="0">
                <a:latin typeface="Times New Roman" panose="02020603050405020304" pitchFamily="18" charset="0"/>
                <a:ea typeface="標楷體" panose="03000509000000000000" pitchFamily="65" charset="-120"/>
              </a:rPr>
              <a:t>式呼吸</a:t>
            </a:r>
            <a:r>
              <a:rPr lang="zh-TW" altLang="en-US" sz="2800" b="1" dirty="0">
                <a:latin typeface="Times New Roman" panose="02020603050405020304" pitchFamily="18" charset="0"/>
                <a:ea typeface="標楷體" panose="03000509000000000000" pitchFamily="65" charset="-120"/>
              </a:rPr>
              <a:t>防護具</a:t>
            </a:r>
          </a:p>
        </p:txBody>
      </p:sp>
      <p:pic>
        <p:nvPicPr>
          <p:cNvPr id="11" name="Picture 2" descr="12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04966" y="2717274"/>
            <a:ext cx="1859521" cy="2550960"/>
          </a:xfrm>
          <a:prstGeom prst="rect">
            <a:avLst/>
          </a:prstGeom>
          <a:noFill/>
        </p:spPr>
      </p:pic>
      <p:sp>
        <p:nvSpPr>
          <p:cNvPr id="12" name="矩形 11"/>
          <p:cNvSpPr/>
          <p:nvPr/>
        </p:nvSpPr>
        <p:spPr>
          <a:xfrm>
            <a:off x="7215329" y="5399049"/>
            <a:ext cx="1638794" cy="707886"/>
          </a:xfrm>
          <a:prstGeom prst="rect">
            <a:avLst/>
          </a:prstGeom>
        </p:spPr>
        <p:txBody>
          <a:bodyPr wrap="square">
            <a:spAutoFit/>
          </a:bodyPr>
          <a:lstStyle/>
          <a:p>
            <a:pPr algn="ctr"/>
            <a:r>
              <a:rPr lang="zh-TW" altLang="en-US" sz="2000" dirty="0">
                <a:latin typeface="Times New Roman" pitchFamily="18" charset="0"/>
                <a:ea typeface="標楷體" panose="03000509000000000000" pitchFamily="65" charset="-120"/>
              </a:rPr>
              <a:t>自攜</a:t>
            </a:r>
            <a:r>
              <a:rPr lang="zh-TW" altLang="en-US" sz="2000" dirty="0" smtClean="0">
                <a:latin typeface="Times New Roman" pitchFamily="18" charset="0"/>
                <a:ea typeface="標楷體" panose="03000509000000000000" pitchFamily="65" charset="-120"/>
              </a:rPr>
              <a:t>式</a:t>
            </a:r>
            <a:endParaRPr lang="en-US" altLang="zh-TW" sz="2000" dirty="0" smtClean="0">
              <a:latin typeface="Times New Roman" pitchFamily="18" charset="0"/>
              <a:ea typeface="標楷體" panose="03000509000000000000" pitchFamily="65" charset="-120"/>
            </a:endParaRPr>
          </a:p>
          <a:p>
            <a:pPr algn="ctr"/>
            <a:r>
              <a:rPr lang="zh-TW" altLang="en-US" sz="2000" dirty="0" smtClean="0">
                <a:latin typeface="Times New Roman" pitchFamily="18" charset="0"/>
                <a:ea typeface="標楷體" panose="03000509000000000000" pitchFamily="65" charset="-120"/>
              </a:rPr>
              <a:t>呼吸</a:t>
            </a:r>
            <a:r>
              <a:rPr lang="zh-TW" altLang="en-US" sz="2000" dirty="0">
                <a:latin typeface="Times New Roman" pitchFamily="18" charset="0"/>
                <a:ea typeface="標楷體" panose="03000509000000000000" pitchFamily="65" charset="-120"/>
              </a:rPr>
              <a:t>防護</a:t>
            </a:r>
            <a:r>
              <a:rPr lang="zh-TW" altLang="en-US" sz="2000" dirty="0" smtClean="0">
                <a:latin typeface="Times New Roman" pitchFamily="18" charset="0"/>
                <a:ea typeface="標楷體" panose="03000509000000000000" pitchFamily="65" charset="-120"/>
              </a:rPr>
              <a:t>具</a:t>
            </a:r>
            <a:endParaRPr lang="en-US" altLang="zh-TW" sz="2000" dirty="0">
              <a:latin typeface="Times New Roman" pitchFamily="18" charset="0"/>
              <a:ea typeface="標楷體" panose="03000509000000000000" pitchFamily="65" charset="-120"/>
            </a:endParaRPr>
          </a:p>
        </p:txBody>
      </p:sp>
      <p:sp>
        <p:nvSpPr>
          <p:cNvPr id="13" name="Text Box 7"/>
          <p:cNvSpPr txBox="1">
            <a:spLocks noChangeArrowheads="1"/>
          </p:cNvSpPr>
          <p:nvPr/>
        </p:nvSpPr>
        <p:spPr bwMode="auto">
          <a:xfrm>
            <a:off x="971600" y="1289074"/>
            <a:ext cx="3053287" cy="523220"/>
          </a:xfrm>
          <a:prstGeom prst="rect">
            <a:avLst/>
          </a:prstGeom>
          <a:noFill/>
          <a:ln w="9525">
            <a:noFill/>
            <a:miter lim="800000"/>
            <a:headEnd/>
            <a:tailEnd/>
          </a:ln>
          <a:effectLst/>
        </p:spPr>
        <p:txBody>
          <a:bodyPr wrap="square">
            <a:spAutoFit/>
          </a:bodyPr>
          <a:lstStyle/>
          <a:p>
            <a:pPr algn="ctr">
              <a:tabLst>
                <a:tab pos="3140075" algn="l"/>
              </a:tabLst>
            </a:pPr>
            <a:r>
              <a:rPr lang="zh-TW" altLang="en-US" sz="2800" b="1" dirty="0">
                <a:latin typeface="Times New Roman" panose="02020603050405020304" pitchFamily="18" charset="0"/>
                <a:ea typeface="標楷體" panose="03000509000000000000" pitchFamily="65" charset="-120"/>
              </a:rPr>
              <a:t>過濾</a:t>
            </a:r>
            <a:r>
              <a:rPr lang="zh-TW" altLang="en-US" sz="2800" b="1" dirty="0" smtClean="0">
                <a:latin typeface="Times New Roman" panose="02020603050405020304" pitchFamily="18" charset="0"/>
                <a:ea typeface="標楷體" panose="03000509000000000000" pitchFamily="65" charset="-120"/>
              </a:rPr>
              <a:t>式呼吸</a:t>
            </a:r>
            <a:r>
              <a:rPr lang="zh-TW" altLang="en-US" sz="2800" b="1" dirty="0">
                <a:latin typeface="Times New Roman" panose="02020603050405020304" pitchFamily="18" charset="0"/>
                <a:ea typeface="標楷體" panose="03000509000000000000" pitchFamily="65" charset="-120"/>
              </a:rPr>
              <a:t>防護具</a:t>
            </a:r>
          </a:p>
        </p:txBody>
      </p:sp>
      <p:graphicFrame>
        <p:nvGraphicFramePr>
          <p:cNvPr id="14" name="物件 13"/>
          <p:cNvGraphicFramePr>
            <a:graphicFrameLocks noChangeAspect="1"/>
          </p:cNvGraphicFramePr>
          <p:nvPr>
            <p:extLst>
              <p:ext uri="{D42A27DB-BD31-4B8C-83A1-F6EECF244321}">
                <p14:modId xmlns:p14="http://schemas.microsoft.com/office/powerpoint/2010/main" val="1743961727"/>
              </p:ext>
            </p:extLst>
          </p:nvPr>
        </p:nvGraphicFramePr>
        <p:xfrm>
          <a:off x="507122" y="2154374"/>
          <a:ext cx="1542052" cy="1299584"/>
        </p:xfrm>
        <a:graphic>
          <a:graphicData uri="http://schemas.openxmlformats.org/presentationml/2006/ole">
            <mc:AlternateContent xmlns:mc="http://schemas.openxmlformats.org/markup-compatibility/2006">
              <mc:Choice xmlns:v="urn:schemas-microsoft-com:vml" Requires="v">
                <p:oleObj spid="_x0000_s3096" name="Visio" r:id="rId7" imgW="4999050" imgH="4213465" progId="Visio.Drawing.11">
                  <p:embed/>
                </p:oleObj>
              </mc:Choice>
              <mc:Fallback>
                <p:oleObj name="Visio" r:id="rId7" imgW="4999050" imgH="4213465"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122" y="2154374"/>
                        <a:ext cx="1542052" cy="12995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 Box 6"/>
          <p:cNvSpPr txBox="1">
            <a:spLocks noChangeArrowheads="1"/>
          </p:cNvSpPr>
          <p:nvPr/>
        </p:nvSpPr>
        <p:spPr bwMode="auto">
          <a:xfrm>
            <a:off x="494399" y="3488830"/>
            <a:ext cx="1554775" cy="400110"/>
          </a:xfrm>
          <a:prstGeom prst="rect">
            <a:avLst/>
          </a:prstGeom>
          <a:noFill/>
          <a:ln w="9525">
            <a:noFill/>
            <a:miter lim="800000"/>
            <a:headEnd/>
            <a:tailEnd/>
          </a:ln>
          <a:effectLst/>
        </p:spPr>
        <p:txBody>
          <a:bodyPr wrap="square">
            <a:spAutoFit/>
          </a:bodyPr>
          <a:lstStyle/>
          <a:p>
            <a:pPr algn="ctr"/>
            <a:r>
              <a:rPr lang="zh-TW" altLang="en-US" sz="2000" dirty="0" smtClean="0">
                <a:latin typeface="Times New Roman" panose="02020603050405020304" pitchFamily="18" charset="0"/>
                <a:ea typeface="標楷體" panose="03000509000000000000" pitchFamily="65" charset="-120"/>
              </a:rPr>
              <a:t>防塵口罩</a:t>
            </a:r>
            <a:endParaRPr lang="zh-TW" altLang="en-US" sz="2000" dirty="0">
              <a:latin typeface="Times New Roman" panose="02020603050405020304" pitchFamily="18" charset="0"/>
              <a:ea typeface="標楷體" panose="03000509000000000000" pitchFamily="65" charset="-120"/>
            </a:endParaRPr>
          </a:p>
        </p:txBody>
      </p:sp>
      <p:graphicFrame>
        <p:nvGraphicFramePr>
          <p:cNvPr id="16" name="物件 15"/>
          <p:cNvGraphicFramePr>
            <a:graphicFrameLocks noChangeAspect="1"/>
          </p:cNvGraphicFramePr>
          <p:nvPr>
            <p:extLst>
              <p:ext uri="{D42A27DB-BD31-4B8C-83A1-F6EECF244321}">
                <p14:modId xmlns:p14="http://schemas.microsoft.com/office/powerpoint/2010/main" val="3476019040"/>
              </p:ext>
            </p:extLst>
          </p:nvPr>
        </p:nvGraphicFramePr>
        <p:xfrm>
          <a:off x="2267744" y="1988840"/>
          <a:ext cx="2505805" cy="2624876"/>
        </p:xfrm>
        <a:graphic>
          <a:graphicData uri="http://schemas.openxmlformats.org/presentationml/2006/ole">
            <mc:AlternateContent xmlns:mc="http://schemas.openxmlformats.org/markup-compatibility/2006">
              <mc:Choice xmlns:v="urn:schemas-microsoft-com:vml" Requires="v">
                <p:oleObj spid="_x0000_s3097" name="Visio" r:id="rId9" imgW="3759480" imgH="3885122" progId="Visio.Drawing.11">
                  <p:embed/>
                </p:oleObj>
              </mc:Choice>
              <mc:Fallback>
                <p:oleObj name="Visio" r:id="rId9" imgW="3759480" imgH="3885122"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67744" y="1988840"/>
                        <a:ext cx="2505805" cy="26248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 Box 6"/>
          <p:cNvSpPr txBox="1">
            <a:spLocks noChangeArrowheads="1"/>
          </p:cNvSpPr>
          <p:nvPr/>
        </p:nvSpPr>
        <p:spPr bwMode="auto">
          <a:xfrm>
            <a:off x="2202210" y="3729419"/>
            <a:ext cx="1554775" cy="400110"/>
          </a:xfrm>
          <a:prstGeom prst="rect">
            <a:avLst/>
          </a:prstGeom>
          <a:noFill/>
          <a:ln w="9525">
            <a:noFill/>
            <a:miter lim="800000"/>
            <a:headEnd/>
            <a:tailEnd/>
          </a:ln>
          <a:effectLst/>
        </p:spPr>
        <p:txBody>
          <a:bodyPr wrap="square">
            <a:spAutoFit/>
          </a:bodyPr>
          <a:lstStyle/>
          <a:p>
            <a:pPr algn="ctr"/>
            <a:r>
              <a:rPr lang="zh-TW" altLang="en-US" sz="2000" dirty="0" smtClean="0">
                <a:latin typeface="Times New Roman" panose="02020603050405020304" pitchFamily="18" charset="0"/>
                <a:ea typeface="標楷體" panose="03000509000000000000" pitchFamily="65" charset="-120"/>
              </a:rPr>
              <a:t>防毒面具</a:t>
            </a:r>
            <a:endParaRPr lang="zh-TW" altLang="en-US" sz="2000" dirty="0">
              <a:latin typeface="Times New Roman" panose="02020603050405020304" pitchFamily="18" charset="0"/>
              <a:ea typeface="標楷體" panose="03000509000000000000" pitchFamily="65" charset="-120"/>
            </a:endParaRPr>
          </a:p>
        </p:txBody>
      </p:sp>
      <p:sp>
        <p:nvSpPr>
          <p:cNvPr id="18" name="Text Box 5"/>
          <p:cNvSpPr txBox="1">
            <a:spLocks noChangeArrowheads="1"/>
          </p:cNvSpPr>
          <p:nvPr/>
        </p:nvSpPr>
        <p:spPr bwMode="auto">
          <a:xfrm>
            <a:off x="4360525" y="2009388"/>
            <a:ext cx="697627" cy="707886"/>
          </a:xfrm>
          <a:prstGeom prst="rect">
            <a:avLst/>
          </a:prstGeom>
          <a:noFill/>
          <a:ln w="9525">
            <a:noFill/>
            <a:miter lim="800000"/>
            <a:headEnd/>
            <a:tailEnd/>
          </a:ln>
          <a:effectLst/>
        </p:spPr>
        <p:txBody>
          <a:bodyPr wrap="none">
            <a:spAutoFit/>
          </a:bodyPr>
          <a:lstStyle/>
          <a:p>
            <a:r>
              <a:rPr lang="zh-TW" altLang="en-US" sz="2000" dirty="0" smtClean="0">
                <a:latin typeface="Times New Roman" panose="02020603050405020304" pitchFamily="18" charset="0"/>
                <a:ea typeface="標楷體" panose="03000509000000000000" pitchFamily="65" charset="-120"/>
              </a:rPr>
              <a:t>防塵</a:t>
            </a:r>
            <a:endParaRPr lang="en-US" altLang="zh-TW" sz="2000" dirty="0" smtClean="0">
              <a:latin typeface="Times New Roman" panose="02020603050405020304" pitchFamily="18" charset="0"/>
              <a:ea typeface="標楷體" panose="03000509000000000000" pitchFamily="65" charset="-120"/>
            </a:endParaRPr>
          </a:p>
          <a:p>
            <a:r>
              <a:rPr lang="zh-TW" altLang="en-US" sz="2000" dirty="0" smtClean="0">
                <a:latin typeface="Times New Roman" panose="02020603050405020304" pitchFamily="18" charset="0"/>
                <a:ea typeface="標楷體" panose="03000509000000000000" pitchFamily="65" charset="-120"/>
              </a:rPr>
              <a:t>濾</a:t>
            </a:r>
            <a:r>
              <a:rPr lang="zh-TW" altLang="en-US" sz="2000" dirty="0">
                <a:latin typeface="Times New Roman" panose="02020603050405020304" pitchFamily="18" charset="0"/>
                <a:ea typeface="標楷體" panose="03000509000000000000" pitchFamily="65" charset="-120"/>
              </a:rPr>
              <a:t>材</a:t>
            </a:r>
          </a:p>
        </p:txBody>
      </p:sp>
      <p:sp>
        <p:nvSpPr>
          <p:cNvPr id="19" name="Text Box 5"/>
          <p:cNvSpPr txBox="1">
            <a:spLocks noChangeArrowheads="1"/>
          </p:cNvSpPr>
          <p:nvPr/>
        </p:nvSpPr>
        <p:spPr bwMode="auto">
          <a:xfrm>
            <a:off x="4139952" y="4108919"/>
            <a:ext cx="697627" cy="707886"/>
          </a:xfrm>
          <a:prstGeom prst="rect">
            <a:avLst/>
          </a:prstGeom>
          <a:noFill/>
          <a:ln w="9525">
            <a:noFill/>
            <a:miter lim="800000"/>
            <a:headEnd/>
            <a:tailEnd/>
          </a:ln>
          <a:effectLst/>
        </p:spPr>
        <p:txBody>
          <a:bodyPr wrap="none">
            <a:spAutoFit/>
          </a:bodyPr>
          <a:lstStyle/>
          <a:p>
            <a:r>
              <a:rPr lang="zh-TW" altLang="en-US" sz="2000" dirty="0" smtClean="0">
                <a:latin typeface="Times New Roman" panose="02020603050405020304" pitchFamily="18" charset="0"/>
                <a:ea typeface="標楷體" panose="03000509000000000000" pitchFamily="65" charset="-120"/>
              </a:rPr>
              <a:t>防毒</a:t>
            </a:r>
            <a:endParaRPr lang="en-US" altLang="zh-TW" sz="2000" dirty="0" smtClean="0">
              <a:latin typeface="Times New Roman" panose="02020603050405020304" pitchFamily="18" charset="0"/>
              <a:ea typeface="標楷體" panose="03000509000000000000" pitchFamily="65" charset="-120"/>
            </a:endParaRPr>
          </a:p>
          <a:p>
            <a:r>
              <a:rPr lang="zh-TW" altLang="en-US" sz="2000" dirty="0" smtClean="0">
                <a:latin typeface="Times New Roman" panose="02020603050405020304" pitchFamily="18" charset="0"/>
                <a:ea typeface="標楷體" panose="03000509000000000000" pitchFamily="65" charset="-120"/>
              </a:rPr>
              <a:t>濾罐</a:t>
            </a:r>
            <a:endParaRPr lang="zh-TW" altLang="en-US" sz="2000"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4238515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壹、學校災害案例與特性</a:t>
            </a:r>
            <a:endParaRPr lang="zh-TW" altLang="en-US" dirty="0"/>
          </a:p>
        </p:txBody>
      </p:sp>
      <p:sp>
        <p:nvSpPr>
          <p:cNvPr id="4" name="投影片編號版面配置區 3"/>
          <p:cNvSpPr>
            <a:spLocks noGrp="1"/>
          </p:cNvSpPr>
          <p:nvPr>
            <p:ph type="sldNum" sz="quarter" idx="12"/>
          </p:nvPr>
        </p:nvSpPr>
        <p:spPr>
          <a:xfrm>
            <a:off x="6974904" y="6304235"/>
            <a:ext cx="2133600" cy="365125"/>
          </a:xfrm>
        </p:spPr>
        <p:txBody>
          <a:bodyPr/>
          <a:lstStyle/>
          <a:p>
            <a:fld id="{D81384EF-367C-450E-B552-C4A0BE1BD3F8}" type="slidenum">
              <a:rPr lang="zh-TW" altLang="en-US" smtClean="0"/>
              <a:pPr/>
              <a:t>4</a:t>
            </a:fld>
            <a:endParaRPr lang="zh-TW" altLang="en-US" dirty="0"/>
          </a:p>
        </p:txBody>
      </p:sp>
      <p:cxnSp>
        <p:nvCxnSpPr>
          <p:cNvPr id="8" name="直線接點 7"/>
          <p:cNvCxnSpPr/>
          <p:nvPr/>
        </p:nvCxnSpPr>
        <p:spPr>
          <a:xfrm>
            <a:off x="179512" y="1412776"/>
            <a:ext cx="878497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8172400" y="1052736"/>
            <a:ext cx="216024" cy="21602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10" name="矩形 9"/>
          <p:cNvSpPr/>
          <p:nvPr/>
        </p:nvSpPr>
        <p:spPr>
          <a:xfrm>
            <a:off x="8640338" y="1052736"/>
            <a:ext cx="216024" cy="21602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11" name="矩形 10"/>
          <p:cNvSpPr/>
          <p:nvPr/>
        </p:nvSpPr>
        <p:spPr>
          <a:xfrm>
            <a:off x="7668344" y="1052736"/>
            <a:ext cx="216024" cy="21602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pic>
        <p:nvPicPr>
          <p:cNvPr id="1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20076" y="1501713"/>
            <a:ext cx="2936286" cy="3007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00778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t>呼吸防護</a:t>
            </a:r>
            <a:r>
              <a:rPr lang="zh-TW" altLang="en-US" sz="4000" dirty="0"/>
              <a:t>具</a:t>
            </a:r>
            <a:r>
              <a:rPr lang="en-US" altLang="zh-TW" sz="4000" dirty="0" smtClean="0"/>
              <a:t>−</a:t>
            </a:r>
            <a:r>
              <a:rPr lang="zh-TW" altLang="en-US" sz="4000" dirty="0" smtClean="0"/>
              <a:t>防塵口罩</a:t>
            </a:r>
            <a:r>
              <a:rPr lang="zh-TW" altLang="en-US" sz="4000" dirty="0" smtClean="0">
                <a:solidFill>
                  <a:srgbClr val="FF0000"/>
                </a:solidFill>
              </a:rPr>
              <a:t>佩戴</a:t>
            </a:r>
            <a:r>
              <a:rPr lang="zh-TW" altLang="en-US" sz="4000" dirty="0" smtClean="0"/>
              <a:t>方法</a:t>
            </a:r>
            <a:endParaRPr lang="zh-TW" altLang="en-US" sz="4000" dirty="0"/>
          </a:p>
        </p:txBody>
      </p:sp>
      <p:sp>
        <p:nvSpPr>
          <p:cNvPr id="4" name="投影片編號版面配置區 3"/>
          <p:cNvSpPr>
            <a:spLocks noGrp="1"/>
          </p:cNvSpPr>
          <p:nvPr>
            <p:ph type="sldNum" sz="quarter" idx="12"/>
          </p:nvPr>
        </p:nvSpPr>
        <p:spPr>
          <a:xfrm>
            <a:off x="7010400" y="6237313"/>
            <a:ext cx="2133600" cy="365125"/>
          </a:xfrm>
        </p:spPr>
        <p:txBody>
          <a:bodyPr/>
          <a:lstStyle/>
          <a:p>
            <a:fld id="{D81384EF-367C-450E-B552-C4A0BE1BD3F8}" type="slidenum">
              <a:rPr lang="zh-TW" altLang="en-US" smtClean="0"/>
              <a:pPr/>
              <a:t>40</a:t>
            </a:fld>
            <a:endParaRPr lang="zh-TW" altLang="en-US" dirty="0"/>
          </a:p>
        </p:txBody>
      </p:sp>
      <p:grpSp>
        <p:nvGrpSpPr>
          <p:cNvPr id="3" name="群組 20"/>
          <p:cNvGrpSpPr/>
          <p:nvPr/>
        </p:nvGrpSpPr>
        <p:grpSpPr>
          <a:xfrm>
            <a:off x="677812" y="1772816"/>
            <a:ext cx="7984524" cy="2121163"/>
            <a:chOff x="395536" y="1550445"/>
            <a:chExt cx="8236928" cy="2265756"/>
          </a:xfrm>
        </p:grpSpPr>
        <p:grpSp>
          <p:nvGrpSpPr>
            <p:cNvPr id="5" name="Group 3"/>
            <p:cNvGrpSpPr>
              <a:grpSpLocks/>
            </p:cNvGrpSpPr>
            <p:nvPr/>
          </p:nvGrpSpPr>
          <p:grpSpPr bwMode="auto">
            <a:xfrm>
              <a:off x="3459893" y="1550445"/>
              <a:ext cx="1402615" cy="2265756"/>
              <a:chOff x="829" y="2843"/>
              <a:chExt cx="734" cy="1600"/>
            </a:xfrm>
          </p:grpSpPr>
          <p:graphicFrame>
            <p:nvGraphicFramePr>
              <p:cNvPr id="19" name="Object 4">
                <a:hlinkClick r:id="" action="ppaction://ole?verb=0"/>
              </p:cNvPr>
              <p:cNvGraphicFramePr>
                <a:graphicFrameLocks/>
              </p:cNvGraphicFramePr>
              <p:nvPr>
                <p:extLst>
                  <p:ext uri="{D42A27DB-BD31-4B8C-83A1-F6EECF244321}">
                    <p14:modId xmlns:p14="http://schemas.microsoft.com/office/powerpoint/2010/main" val="1737333788"/>
                  </p:ext>
                </p:extLst>
              </p:nvPr>
            </p:nvGraphicFramePr>
            <p:xfrm>
              <a:off x="829" y="2843"/>
              <a:ext cx="734" cy="1179"/>
            </p:xfrm>
            <a:graphic>
              <a:graphicData uri="http://schemas.openxmlformats.org/presentationml/2006/ole">
                <mc:AlternateContent xmlns:mc="http://schemas.openxmlformats.org/markup-compatibility/2006">
                  <mc:Choice xmlns:v="urn:schemas-microsoft-com:vml" Requires="v">
                    <p:oleObj spid="_x0000_s4150" name="CorelDRAW!" r:id="rId4" imgW="725907" imgH="1159020" progId="">
                      <p:embed/>
                    </p:oleObj>
                  </mc:Choice>
                  <mc:Fallback>
                    <p:oleObj name="CorelDRAW!" r:id="rId4" imgW="725907" imgH="115902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 y="2843"/>
                            <a:ext cx="734" cy="1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Rectangle 5"/>
              <p:cNvSpPr>
                <a:spLocks noChangeArrowheads="1"/>
              </p:cNvSpPr>
              <p:nvPr/>
            </p:nvSpPr>
            <p:spPr bwMode="auto">
              <a:xfrm>
                <a:off x="1048" y="4050"/>
                <a:ext cx="325"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altLang="zh-TW" b="1" i="1" dirty="0">
                    <a:ea typeface="標楷體" panose="03000509000000000000" pitchFamily="65" charset="-120"/>
                  </a:rPr>
                  <a:t>(3)</a:t>
                </a:r>
              </a:p>
            </p:txBody>
          </p:sp>
        </p:grpSp>
        <p:grpSp>
          <p:nvGrpSpPr>
            <p:cNvPr id="6" name="Group 6"/>
            <p:cNvGrpSpPr>
              <a:grpSpLocks/>
            </p:cNvGrpSpPr>
            <p:nvPr/>
          </p:nvGrpSpPr>
          <p:grpSpPr bwMode="auto">
            <a:xfrm>
              <a:off x="5123030" y="1764793"/>
              <a:ext cx="1714625" cy="2050421"/>
              <a:chOff x="2461" y="3024"/>
              <a:chExt cx="885" cy="1378"/>
            </a:xfrm>
          </p:grpSpPr>
          <p:graphicFrame>
            <p:nvGraphicFramePr>
              <p:cNvPr id="17" name="Object 7">
                <a:hlinkClick r:id="" action="ppaction://ole?verb=0"/>
              </p:cNvPr>
              <p:cNvGraphicFramePr>
                <a:graphicFrameLocks/>
              </p:cNvGraphicFramePr>
              <p:nvPr>
                <p:extLst>
                  <p:ext uri="{D42A27DB-BD31-4B8C-83A1-F6EECF244321}">
                    <p14:modId xmlns:p14="http://schemas.microsoft.com/office/powerpoint/2010/main" val="1116475113"/>
                  </p:ext>
                </p:extLst>
              </p:nvPr>
            </p:nvGraphicFramePr>
            <p:xfrm>
              <a:off x="2461" y="3024"/>
              <a:ext cx="885" cy="978"/>
            </p:xfrm>
            <a:graphic>
              <a:graphicData uri="http://schemas.openxmlformats.org/presentationml/2006/ole">
                <mc:AlternateContent xmlns:mc="http://schemas.openxmlformats.org/markup-compatibility/2006">
                  <mc:Choice xmlns:v="urn:schemas-microsoft-com:vml" Requires="v">
                    <p:oleObj spid="_x0000_s4151" name="CorelDRAW!" r:id="rId6" imgW="880900" imgH="971491" progId="">
                      <p:embed/>
                    </p:oleObj>
                  </mc:Choice>
                  <mc:Fallback>
                    <p:oleObj name="CorelDRAW!" r:id="rId6" imgW="880900" imgH="971491"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1" y="3024"/>
                            <a:ext cx="885"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Rectangle 8"/>
              <p:cNvSpPr>
                <a:spLocks noChangeArrowheads="1"/>
              </p:cNvSpPr>
              <p:nvPr/>
            </p:nvSpPr>
            <p:spPr bwMode="auto">
              <a:xfrm>
                <a:off x="2823" y="4028"/>
                <a:ext cx="321"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altLang="zh-TW" b="1" i="1" dirty="0">
                    <a:ea typeface="標楷體" panose="03000509000000000000" pitchFamily="65" charset="-120"/>
                  </a:rPr>
                  <a:t>(4)</a:t>
                </a:r>
              </a:p>
            </p:txBody>
          </p:sp>
        </p:grpSp>
        <p:grpSp>
          <p:nvGrpSpPr>
            <p:cNvPr id="7" name="Group 9"/>
            <p:cNvGrpSpPr>
              <a:grpSpLocks noChangeAspect="1"/>
            </p:cNvGrpSpPr>
            <p:nvPr/>
          </p:nvGrpSpPr>
          <p:grpSpPr bwMode="auto">
            <a:xfrm>
              <a:off x="7098175" y="1714841"/>
              <a:ext cx="1534289" cy="2101162"/>
              <a:chOff x="4400" y="2938"/>
              <a:chExt cx="734" cy="1514"/>
            </a:xfrm>
          </p:grpSpPr>
          <p:graphicFrame>
            <p:nvGraphicFramePr>
              <p:cNvPr id="15" name="Object 10">
                <a:hlinkClick r:id="" action="ppaction://ole?verb=0"/>
              </p:cNvPr>
              <p:cNvGraphicFramePr>
                <a:graphicFrameLocks noChangeAspect="1"/>
              </p:cNvGraphicFramePr>
              <p:nvPr>
                <p:extLst>
                  <p:ext uri="{D42A27DB-BD31-4B8C-83A1-F6EECF244321}">
                    <p14:modId xmlns:p14="http://schemas.microsoft.com/office/powerpoint/2010/main" val="2815495226"/>
                  </p:ext>
                </p:extLst>
              </p:nvPr>
            </p:nvGraphicFramePr>
            <p:xfrm>
              <a:off x="4400" y="2938"/>
              <a:ext cx="734" cy="1085"/>
            </p:xfrm>
            <a:graphic>
              <a:graphicData uri="http://schemas.openxmlformats.org/presentationml/2006/ole">
                <mc:AlternateContent xmlns:mc="http://schemas.openxmlformats.org/markup-compatibility/2006">
                  <mc:Choice xmlns:v="urn:schemas-microsoft-com:vml" Requires="v">
                    <p:oleObj spid="_x0000_s4152" name="CorelDRAW!" r:id="rId8" imgW="83849" imgH="123235" progId="">
                      <p:embed/>
                    </p:oleObj>
                  </mc:Choice>
                  <mc:Fallback>
                    <p:oleObj name="CorelDRAW!" r:id="rId8" imgW="83849" imgH="123235"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00" y="2938"/>
                            <a:ext cx="734" cy="1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Rectangle 11"/>
              <p:cNvSpPr>
                <a:spLocks noChangeAspect="1" noChangeArrowheads="1"/>
              </p:cNvSpPr>
              <p:nvPr/>
            </p:nvSpPr>
            <p:spPr bwMode="auto">
              <a:xfrm>
                <a:off x="4669" y="4051"/>
                <a:ext cx="297"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altLang="zh-TW" b="1" i="1" dirty="0">
                    <a:ea typeface="標楷體" panose="03000509000000000000" pitchFamily="65" charset="-120"/>
                  </a:rPr>
                  <a:t>(5)</a:t>
                </a:r>
              </a:p>
            </p:txBody>
          </p:sp>
        </p:grpSp>
        <p:grpSp>
          <p:nvGrpSpPr>
            <p:cNvPr id="8" name="Group 12"/>
            <p:cNvGrpSpPr>
              <a:grpSpLocks/>
            </p:cNvGrpSpPr>
            <p:nvPr/>
          </p:nvGrpSpPr>
          <p:grpSpPr bwMode="auto">
            <a:xfrm>
              <a:off x="395536" y="2551550"/>
              <a:ext cx="1146423" cy="1262394"/>
              <a:chOff x="2308" y="1357"/>
              <a:chExt cx="1260" cy="1649"/>
            </a:xfrm>
          </p:grpSpPr>
          <p:sp>
            <p:nvSpPr>
              <p:cNvPr id="13" name="Rectangle 13"/>
              <p:cNvSpPr>
                <a:spLocks noChangeArrowheads="1"/>
              </p:cNvSpPr>
              <p:nvPr/>
            </p:nvSpPr>
            <p:spPr bwMode="auto">
              <a:xfrm>
                <a:off x="2602" y="2280"/>
                <a:ext cx="683"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altLang="zh-TW" b="1" i="1" dirty="0">
                    <a:ea typeface="標楷體" panose="03000509000000000000" pitchFamily="65" charset="-120"/>
                  </a:rPr>
                  <a:t>(1)</a:t>
                </a:r>
              </a:p>
            </p:txBody>
          </p:sp>
          <p:graphicFrame>
            <p:nvGraphicFramePr>
              <p:cNvPr id="14" name="Object 14">
                <a:hlinkClick r:id="" action="ppaction://ole?verb=0"/>
              </p:cNvPr>
              <p:cNvGraphicFramePr>
                <a:graphicFrameLocks/>
              </p:cNvGraphicFramePr>
              <p:nvPr>
                <p:extLst>
                  <p:ext uri="{D42A27DB-BD31-4B8C-83A1-F6EECF244321}">
                    <p14:modId xmlns:p14="http://schemas.microsoft.com/office/powerpoint/2010/main" val="1025708525"/>
                  </p:ext>
                </p:extLst>
              </p:nvPr>
            </p:nvGraphicFramePr>
            <p:xfrm>
              <a:off x="2308" y="1357"/>
              <a:ext cx="1260" cy="873"/>
            </p:xfrm>
            <a:graphic>
              <a:graphicData uri="http://schemas.openxmlformats.org/presentationml/2006/ole">
                <mc:AlternateContent xmlns:mc="http://schemas.openxmlformats.org/markup-compatibility/2006">
                  <mc:Choice xmlns:v="urn:schemas-microsoft-com:vml" Requires="v">
                    <p:oleObj spid="_x0000_s4153" name="CorelDRAW!" r:id="rId10" imgW="139194" imgH="96808" progId="">
                      <p:embed/>
                    </p:oleObj>
                  </mc:Choice>
                  <mc:Fallback>
                    <p:oleObj name="CorelDRAW!" r:id="rId10" imgW="139194" imgH="96808" progId="">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08" y="1357"/>
                            <a:ext cx="1260" cy="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9" name="Group 15"/>
            <p:cNvGrpSpPr>
              <a:grpSpLocks/>
            </p:cNvGrpSpPr>
            <p:nvPr/>
          </p:nvGrpSpPr>
          <p:grpSpPr bwMode="auto">
            <a:xfrm>
              <a:off x="1802481" y="1948459"/>
              <a:ext cx="1396890" cy="1866536"/>
              <a:chOff x="4428" y="1707"/>
              <a:chExt cx="729" cy="1501"/>
            </a:xfrm>
          </p:grpSpPr>
          <p:sp>
            <p:nvSpPr>
              <p:cNvPr id="11" name="Rectangle 16"/>
              <p:cNvSpPr>
                <a:spLocks noChangeArrowheads="1"/>
              </p:cNvSpPr>
              <p:nvPr/>
            </p:nvSpPr>
            <p:spPr bwMode="auto">
              <a:xfrm>
                <a:off x="4684" y="2761"/>
                <a:ext cx="324"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altLang="zh-TW" b="1" i="1" dirty="0">
                    <a:ea typeface="標楷體" panose="03000509000000000000" pitchFamily="65" charset="-120"/>
                  </a:rPr>
                  <a:t>(2)</a:t>
                </a:r>
              </a:p>
            </p:txBody>
          </p:sp>
          <p:graphicFrame>
            <p:nvGraphicFramePr>
              <p:cNvPr id="12" name="Object 17">
                <a:hlinkClick r:id="" action="ppaction://ole?verb=0"/>
              </p:cNvPr>
              <p:cNvGraphicFramePr>
                <a:graphicFrameLocks/>
              </p:cNvGraphicFramePr>
              <p:nvPr>
                <p:extLst>
                  <p:ext uri="{D42A27DB-BD31-4B8C-83A1-F6EECF244321}">
                    <p14:modId xmlns:p14="http://schemas.microsoft.com/office/powerpoint/2010/main" val="1589128475"/>
                  </p:ext>
                </p:extLst>
              </p:nvPr>
            </p:nvGraphicFramePr>
            <p:xfrm>
              <a:off x="4428" y="1707"/>
              <a:ext cx="729" cy="1022"/>
            </p:xfrm>
            <a:graphic>
              <a:graphicData uri="http://schemas.openxmlformats.org/presentationml/2006/ole">
                <mc:AlternateContent xmlns:mc="http://schemas.openxmlformats.org/markup-compatibility/2006">
                  <mc:Choice xmlns:v="urn:schemas-microsoft-com:vml" Requires="v">
                    <p:oleObj spid="_x0000_s4154" name="CorelDRAW!" r:id="rId12" imgW="81491" imgH="114129" progId="">
                      <p:embed/>
                    </p:oleObj>
                  </mc:Choice>
                  <mc:Fallback>
                    <p:oleObj name="CorelDRAW!" r:id="rId12" imgW="81491" imgH="114129" progId="">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28" y="1707"/>
                            <a:ext cx="729" cy="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
        <p:nvSpPr>
          <p:cNvPr id="22" name="Text Box 7"/>
          <p:cNvSpPr txBox="1">
            <a:spLocks noChangeArrowheads="1"/>
          </p:cNvSpPr>
          <p:nvPr/>
        </p:nvSpPr>
        <p:spPr bwMode="auto">
          <a:xfrm>
            <a:off x="308941" y="1339898"/>
            <a:ext cx="3326955" cy="523220"/>
          </a:xfrm>
          <a:prstGeom prst="rect">
            <a:avLst/>
          </a:prstGeom>
          <a:noFill/>
          <a:ln w="9525">
            <a:noFill/>
            <a:miter lim="800000"/>
            <a:headEnd/>
            <a:tailEnd/>
          </a:ln>
          <a:effectLst/>
        </p:spPr>
        <p:txBody>
          <a:bodyPr wrap="square">
            <a:spAutoFit/>
          </a:bodyPr>
          <a:lstStyle/>
          <a:p>
            <a:pPr marL="269875" indent="-269875">
              <a:buFont typeface="Arial" panose="020B0604020202020204" pitchFamily="34" charset="0"/>
              <a:buChar char="•"/>
              <a:tabLst>
                <a:tab pos="3140075" algn="l"/>
              </a:tabLst>
            </a:pPr>
            <a:r>
              <a:rPr lang="zh-TW" altLang="en-US" sz="2800" b="1" dirty="0">
                <a:latin typeface="Times New Roman" panose="02020603050405020304" pitchFamily="18" charset="0"/>
                <a:ea typeface="標楷體" panose="03000509000000000000" pitchFamily="65" charset="-120"/>
              </a:rPr>
              <a:t>防塵</a:t>
            </a:r>
            <a:r>
              <a:rPr lang="zh-TW" altLang="en-US" sz="2800" b="1" dirty="0" smtClean="0">
                <a:latin typeface="Times New Roman" panose="02020603050405020304" pitchFamily="18" charset="0"/>
                <a:ea typeface="標楷體" panose="03000509000000000000" pitchFamily="65" charset="-120"/>
              </a:rPr>
              <a:t>口罩</a:t>
            </a:r>
            <a:r>
              <a:rPr lang="zh-TW" altLang="en-US" sz="2800" b="1" dirty="0" smtClean="0">
                <a:solidFill>
                  <a:srgbClr val="FF0000"/>
                </a:solidFill>
                <a:latin typeface="Times New Roman" panose="02020603050405020304" pitchFamily="18" charset="0"/>
                <a:ea typeface="標楷體" panose="03000509000000000000" pitchFamily="65" charset="-120"/>
              </a:rPr>
              <a:t>佩戴</a:t>
            </a:r>
            <a:r>
              <a:rPr lang="zh-TW" altLang="en-US" sz="2800" b="1" dirty="0" smtClean="0">
                <a:latin typeface="Times New Roman" panose="02020603050405020304" pitchFamily="18" charset="0"/>
                <a:ea typeface="標楷體" panose="03000509000000000000" pitchFamily="65" charset="-120"/>
              </a:rPr>
              <a:t>方法</a:t>
            </a:r>
            <a:endParaRPr lang="zh-TW" altLang="en-US" sz="2800" b="1" dirty="0">
              <a:latin typeface="Times New Roman" panose="02020603050405020304" pitchFamily="18" charset="0"/>
              <a:ea typeface="標楷體" panose="03000509000000000000" pitchFamily="65" charset="-120"/>
            </a:endParaRPr>
          </a:p>
        </p:txBody>
      </p:sp>
      <p:sp>
        <p:nvSpPr>
          <p:cNvPr id="23" name="Text Box 7"/>
          <p:cNvSpPr txBox="1">
            <a:spLocks noChangeArrowheads="1"/>
          </p:cNvSpPr>
          <p:nvPr/>
        </p:nvSpPr>
        <p:spPr bwMode="auto">
          <a:xfrm>
            <a:off x="369322" y="4005064"/>
            <a:ext cx="2462859" cy="523220"/>
          </a:xfrm>
          <a:prstGeom prst="rect">
            <a:avLst/>
          </a:prstGeom>
          <a:noFill/>
          <a:ln w="9525">
            <a:noFill/>
            <a:miter lim="800000"/>
            <a:headEnd/>
            <a:tailEnd/>
          </a:ln>
          <a:effectLst/>
        </p:spPr>
        <p:txBody>
          <a:bodyPr wrap="square">
            <a:spAutoFit/>
          </a:bodyPr>
          <a:lstStyle/>
          <a:p>
            <a:pPr marL="269875" indent="-269875">
              <a:buFont typeface="Arial" panose="020B0604020202020204" pitchFamily="34" charset="0"/>
              <a:buChar char="•"/>
              <a:tabLst>
                <a:tab pos="3140075" algn="l"/>
              </a:tabLst>
            </a:pPr>
            <a:r>
              <a:rPr lang="zh-TW" altLang="en-US" sz="2800" b="1" dirty="0">
                <a:latin typeface="Times New Roman" panose="02020603050405020304" pitchFamily="18" charset="0"/>
                <a:ea typeface="標楷體" panose="03000509000000000000" pitchFamily="65" charset="-120"/>
              </a:rPr>
              <a:t>密合度檢點</a:t>
            </a:r>
          </a:p>
        </p:txBody>
      </p:sp>
      <p:pic>
        <p:nvPicPr>
          <p:cNvPr id="24" name="Picture 15" descr="103"/>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887732" y="4560059"/>
            <a:ext cx="1383111" cy="1677254"/>
          </a:xfrm>
          <a:prstGeom prst="rect">
            <a:avLst/>
          </a:prstGeom>
          <a:solidFill>
            <a:srgbClr val="FFFFCC"/>
          </a:solidFill>
        </p:spPr>
      </p:pic>
      <p:sp>
        <p:nvSpPr>
          <p:cNvPr id="25" name="矩形 24"/>
          <p:cNvSpPr/>
          <p:nvPr/>
        </p:nvSpPr>
        <p:spPr>
          <a:xfrm>
            <a:off x="658646" y="4581128"/>
            <a:ext cx="5954500" cy="1400383"/>
          </a:xfrm>
          <a:prstGeom prst="rect">
            <a:avLst/>
          </a:prstGeom>
        </p:spPr>
        <p:txBody>
          <a:bodyPr wrap="square">
            <a:spAutoFit/>
          </a:bodyPr>
          <a:lstStyle/>
          <a:p>
            <a:pPr marL="285750" lvl="1" indent="-285750">
              <a:spcBef>
                <a:spcPts val="600"/>
              </a:spcBef>
              <a:buFont typeface="Arial" panose="020B0604020202020204" pitchFamily="34" charset="0"/>
              <a:buChar char="–"/>
            </a:pPr>
            <a:r>
              <a:rPr lang="zh-TW" altLang="en-US" sz="2000" dirty="0" smtClean="0">
                <a:latin typeface="Times New Roman" pitchFamily="18" charset="0"/>
                <a:ea typeface="標楷體" panose="03000509000000000000" pitchFamily="65" charset="-120"/>
              </a:rPr>
              <a:t>正壓檢點：使用雙手遮住口罩面體，用力吐氣，感覺面體與臉部接觸處是否有空</a:t>
            </a:r>
            <a:r>
              <a:rPr lang="zh-TW" altLang="en-US" sz="2000" dirty="0" smtClean="0">
                <a:solidFill>
                  <a:srgbClr val="FF0000"/>
                </a:solidFill>
                <a:latin typeface="Times New Roman" pitchFamily="18" charset="0"/>
                <a:ea typeface="標楷體" panose="03000509000000000000" pitchFamily="65" charset="-120"/>
              </a:rPr>
              <a:t>氣</a:t>
            </a:r>
            <a:r>
              <a:rPr lang="zh-TW" altLang="en-US" sz="2000" dirty="0" smtClean="0">
                <a:latin typeface="Times New Roman" pitchFamily="18" charset="0"/>
                <a:ea typeface="標楷體" panose="03000509000000000000" pitchFamily="65" charset="-120"/>
              </a:rPr>
              <a:t>流出。</a:t>
            </a:r>
            <a:endParaRPr lang="en-US" altLang="zh-TW" sz="2000" dirty="0">
              <a:latin typeface="Times New Roman" pitchFamily="18" charset="0"/>
              <a:ea typeface="標楷體" panose="03000509000000000000" pitchFamily="65" charset="-120"/>
            </a:endParaRPr>
          </a:p>
          <a:p>
            <a:pPr marL="285750" lvl="1" indent="-285750">
              <a:spcBef>
                <a:spcPts val="600"/>
              </a:spcBef>
              <a:buFont typeface="Arial" panose="020B0604020202020204" pitchFamily="34" charset="0"/>
              <a:buChar char="–"/>
            </a:pPr>
            <a:r>
              <a:rPr lang="zh-TW" altLang="en-US" sz="2000" dirty="0" smtClean="0">
                <a:latin typeface="Times New Roman" pitchFamily="18" charset="0"/>
                <a:ea typeface="標楷體" panose="03000509000000000000" pitchFamily="65" charset="-120"/>
              </a:rPr>
              <a:t>負</a:t>
            </a:r>
            <a:r>
              <a:rPr lang="zh-TW" altLang="en-US" sz="2000" dirty="0">
                <a:latin typeface="Times New Roman" pitchFamily="18" charset="0"/>
                <a:ea typeface="標楷體" panose="03000509000000000000" pitchFamily="65" charset="-120"/>
              </a:rPr>
              <a:t>壓檢點：使用雙手遮住口罩面體，用力吸氣，感覺面體與臉部接觸處是否有空氣</a:t>
            </a:r>
            <a:r>
              <a:rPr lang="zh-TW" altLang="en-US" sz="2000" dirty="0" smtClean="0">
                <a:latin typeface="Times New Roman" pitchFamily="18" charset="0"/>
                <a:ea typeface="標楷體" panose="03000509000000000000" pitchFamily="65" charset="-120"/>
              </a:rPr>
              <a:t>流入</a:t>
            </a:r>
            <a:r>
              <a:rPr lang="zh-TW" altLang="en-US" sz="2000" dirty="0">
                <a:latin typeface="Times New Roman" pitchFamily="18" charset="0"/>
                <a:ea typeface="標楷體" panose="03000509000000000000" pitchFamily="65" charset="-120"/>
              </a:rPr>
              <a:t>。</a:t>
            </a:r>
          </a:p>
        </p:txBody>
      </p:sp>
    </p:spTree>
    <p:extLst>
      <p:ext uri="{BB962C8B-B14F-4D97-AF65-F5344CB8AC3E}">
        <p14:creationId xmlns:p14="http://schemas.microsoft.com/office/powerpoint/2010/main" val="39085292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3556" name="Object 4"/>
          <p:cNvGraphicFramePr>
            <a:graphicFrameLocks noChangeAspect="1"/>
          </p:cNvGraphicFramePr>
          <p:nvPr>
            <p:extLst>
              <p:ext uri="{D42A27DB-BD31-4B8C-83A1-F6EECF244321}">
                <p14:modId xmlns:p14="http://schemas.microsoft.com/office/powerpoint/2010/main" val="3856948176"/>
              </p:ext>
            </p:extLst>
          </p:nvPr>
        </p:nvGraphicFramePr>
        <p:xfrm>
          <a:off x="1064642" y="387350"/>
          <a:ext cx="8043862" cy="5568950"/>
        </p:xfrm>
        <a:graphic>
          <a:graphicData uri="http://schemas.openxmlformats.org/presentationml/2006/ole">
            <mc:AlternateContent xmlns:mc="http://schemas.openxmlformats.org/markup-compatibility/2006">
              <mc:Choice xmlns:v="urn:schemas-microsoft-com:vml" Requires="v">
                <p:oleObj spid="_x0000_s5134" name="Visio" r:id="rId4" imgW="9867254" imgH="6771530" progId="Visio.Drawing.11">
                  <p:embed/>
                </p:oleObj>
              </mc:Choice>
              <mc:Fallback>
                <p:oleObj name="Visio" r:id="rId4" imgW="9867254" imgH="677153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4642" y="387350"/>
                        <a:ext cx="8043862"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type="none" w="sm" len="sm"/>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3557" name="Text Box 5"/>
          <p:cNvSpPr txBox="1">
            <a:spLocks noChangeArrowheads="1"/>
          </p:cNvSpPr>
          <p:nvPr/>
        </p:nvSpPr>
        <p:spPr bwMode="auto">
          <a:xfrm>
            <a:off x="2483768" y="5913438"/>
            <a:ext cx="4654550" cy="762000"/>
          </a:xfrm>
          <a:prstGeom prst="rect">
            <a:avLst/>
          </a:prstGeom>
          <a:solidFill>
            <a:schemeClr val="bg1"/>
          </a:solidFill>
          <a:ln w="19050">
            <a:noFill/>
            <a:miter lim="800000"/>
            <a:headEnd type="none" w="sm" len="sm"/>
            <a:tailEnd type="none" w="sm" len="lg"/>
          </a:ln>
          <a:effectLst/>
        </p:spPr>
        <p:txBody>
          <a:bodyPr wrap="none">
            <a:spAutoFit/>
          </a:bodyPr>
          <a:lstStyle/>
          <a:p>
            <a:r>
              <a:rPr lang="zh-TW" altLang="en-US" sz="4400" b="1" dirty="0">
                <a:latin typeface="Times New Roman" panose="02020603050405020304" pitchFamily="18" charset="0"/>
                <a:ea typeface="標楷體" panose="03000509000000000000" pitchFamily="65" charset="-120"/>
              </a:rPr>
              <a:t>環境危害等級分類</a:t>
            </a:r>
          </a:p>
        </p:txBody>
      </p:sp>
    </p:spTree>
    <p:extLst>
      <p:ext uri="{BB962C8B-B14F-4D97-AF65-F5344CB8AC3E}">
        <p14:creationId xmlns:p14="http://schemas.microsoft.com/office/powerpoint/2010/main" val="16501559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571460" y="2492896"/>
            <a:ext cx="7772400" cy="1362075"/>
          </a:xfrm>
        </p:spPr>
        <p:txBody>
          <a:bodyPr>
            <a:normAutofit/>
          </a:bodyPr>
          <a:lstStyle/>
          <a:p>
            <a:r>
              <a:rPr lang="zh-TW" altLang="en-US" dirty="0" smtClean="0"/>
              <a:t>陸、火災爆炸</a:t>
            </a:r>
            <a:endParaRPr lang="zh-TW" altLang="en-US" dirty="0"/>
          </a:p>
        </p:txBody>
      </p:sp>
      <p:sp>
        <p:nvSpPr>
          <p:cNvPr id="6" name="文字版面配置區 5"/>
          <p:cNvSpPr>
            <a:spLocks noGrp="1"/>
          </p:cNvSpPr>
          <p:nvPr>
            <p:ph type="body" idx="1"/>
          </p:nvPr>
        </p:nvSpPr>
        <p:spPr>
          <a:xfrm>
            <a:off x="611560" y="1268760"/>
            <a:ext cx="7772400" cy="4248472"/>
          </a:xfrm>
        </p:spPr>
        <p:txBody>
          <a:bodyPr>
            <a:normAutofit/>
          </a:bodyPr>
          <a:lstStyle/>
          <a:p>
            <a:pPr>
              <a:lnSpc>
                <a:spcPct val="125000"/>
              </a:lnSpc>
              <a:spcBef>
                <a:spcPts val="600"/>
              </a:spcBef>
              <a:spcAft>
                <a:spcPts val="600"/>
              </a:spcAft>
            </a:pPr>
            <a:r>
              <a:rPr lang="zh-TW" altLang="en-US" dirty="0" smtClean="0"/>
              <a:t>火災與爆炸</a:t>
            </a:r>
            <a:endParaRPr lang="en-US" altLang="zh-TW" dirty="0" smtClean="0"/>
          </a:p>
          <a:p>
            <a:pPr>
              <a:lnSpc>
                <a:spcPct val="125000"/>
              </a:lnSpc>
              <a:spcBef>
                <a:spcPts val="600"/>
              </a:spcBef>
              <a:spcAft>
                <a:spcPts val="600"/>
              </a:spcAft>
            </a:pPr>
            <a:r>
              <a:rPr lang="zh-TW" altLang="en-US" dirty="0"/>
              <a:t>危險物</a:t>
            </a:r>
            <a:r>
              <a:rPr lang="zh-TW" altLang="en-US" dirty="0" smtClean="0"/>
              <a:t>分類</a:t>
            </a:r>
            <a:endParaRPr lang="en-US" altLang="zh-TW" dirty="0" smtClean="0"/>
          </a:p>
          <a:p>
            <a:pPr>
              <a:lnSpc>
                <a:spcPct val="125000"/>
              </a:lnSpc>
              <a:spcBef>
                <a:spcPts val="600"/>
              </a:spcBef>
              <a:spcAft>
                <a:spcPts val="600"/>
              </a:spcAft>
            </a:pPr>
            <a:r>
              <a:rPr lang="zh-TW" altLang="en-US" dirty="0"/>
              <a:t>火災與爆炸之危險性與危害</a:t>
            </a:r>
            <a:endParaRPr lang="en-US" altLang="zh-TW" dirty="0" smtClean="0"/>
          </a:p>
        </p:txBody>
      </p:sp>
      <p:sp>
        <p:nvSpPr>
          <p:cNvPr id="4" name="投影片編號版面配置區 3"/>
          <p:cNvSpPr>
            <a:spLocks noGrp="1"/>
          </p:cNvSpPr>
          <p:nvPr>
            <p:ph type="sldNum" sz="quarter" idx="12"/>
          </p:nvPr>
        </p:nvSpPr>
        <p:spPr>
          <a:xfrm>
            <a:off x="6902896" y="6304235"/>
            <a:ext cx="2133600" cy="365125"/>
          </a:xfrm>
        </p:spPr>
        <p:txBody>
          <a:bodyPr/>
          <a:lstStyle/>
          <a:p>
            <a:fld id="{D81384EF-367C-450E-B552-C4A0BE1BD3F8}" type="slidenum">
              <a:rPr lang="zh-TW" altLang="en-US" smtClean="0"/>
              <a:pPr/>
              <a:t>42</a:t>
            </a:fld>
            <a:endParaRPr lang="zh-TW" altLang="en-US" dirty="0"/>
          </a:p>
        </p:txBody>
      </p:sp>
      <p:cxnSp>
        <p:nvCxnSpPr>
          <p:cNvPr id="18" name="直線接點 17"/>
          <p:cNvCxnSpPr/>
          <p:nvPr/>
        </p:nvCxnSpPr>
        <p:spPr>
          <a:xfrm>
            <a:off x="179512" y="2204864"/>
            <a:ext cx="878497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8100392" y="1844824"/>
            <a:ext cx="216024" cy="21602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24" name="矩形 23"/>
          <p:cNvSpPr/>
          <p:nvPr/>
        </p:nvSpPr>
        <p:spPr>
          <a:xfrm>
            <a:off x="8532440" y="1844824"/>
            <a:ext cx="216024" cy="21602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25" name="矩形 24"/>
          <p:cNvSpPr/>
          <p:nvPr/>
        </p:nvSpPr>
        <p:spPr>
          <a:xfrm>
            <a:off x="7668344" y="1844824"/>
            <a:ext cx="216024" cy="21602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pic>
        <p:nvPicPr>
          <p:cNvPr id="12292" name="Picture 4" descr="http://www.twu.edu/images/rm/no-fir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3410" y="3284984"/>
            <a:ext cx="2375054" cy="2375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876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t>火災</a:t>
            </a:r>
            <a:r>
              <a:rPr lang="zh-TW" altLang="en-US" sz="4000" dirty="0"/>
              <a:t>與</a:t>
            </a:r>
            <a:r>
              <a:rPr lang="zh-TW" altLang="en-US" sz="4000" dirty="0" smtClean="0"/>
              <a:t>爆炸</a:t>
            </a:r>
            <a:endParaRPr lang="zh-TW" altLang="en-US" sz="4000" dirty="0"/>
          </a:p>
        </p:txBody>
      </p:sp>
      <p:sp>
        <p:nvSpPr>
          <p:cNvPr id="3" name="內容版面配置區 2"/>
          <p:cNvSpPr>
            <a:spLocks noGrp="1"/>
          </p:cNvSpPr>
          <p:nvPr>
            <p:ph idx="1"/>
          </p:nvPr>
        </p:nvSpPr>
        <p:spPr/>
        <p:txBody>
          <a:bodyPr>
            <a:normAutofit/>
          </a:bodyPr>
          <a:lstStyle/>
          <a:p>
            <a:pPr>
              <a:spcBef>
                <a:spcPts val="600"/>
              </a:spcBef>
              <a:spcAft>
                <a:spcPts val="600"/>
              </a:spcAft>
            </a:pPr>
            <a:r>
              <a:rPr lang="zh-TW" altLang="en-US" sz="2800" dirty="0" smtClean="0"/>
              <a:t>何謂火災</a:t>
            </a:r>
            <a:endParaRPr lang="en-US" altLang="zh-TW" sz="2800" dirty="0" smtClean="0"/>
          </a:p>
          <a:p>
            <a:pPr lvl="1">
              <a:spcBef>
                <a:spcPts val="600"/>
              </a:spcBef>
              <a:spcAft>
                <a:spcPts val="600"/>
              </a:spcAft>
            </a:pPr>
            <a:r>
              <a:rPr lang="zh-TW" altLang="en-US" sz="2400" dirty="0" smtClean="0"/>
              <a:t>在</a:t>
            </a:r>
            <a:r>
              <a:rPr lang="zh-TW" altLang="en-US" sz="2400" dirty="0"/>
              <a:t>消防上通常具備以下之三</a:t>
            </a:r>
            <a:r>
              <a:rPr lang="zh-TW" altLang="en-US" sz="2400" dirty="0" smtClean="0"/>
              <a:t>要件：</a:t>
            </a:r>
            <a:endParaRPr lang="en-US" altLang="zh-TW" sz="2400" dirty="0" smtClean="0"/>
          </a:p>
          <a:p>
            <a:pPr marL="914400" lvl="2" indent="0">
              <a:spcBef>
                <a:spcPts val="600"/>
              </a:spcBef>
              <a:spcAft>
                <a:spcPts val="600"/>
              </a:spcAft>
              <a:buNone/>
            </a:pPr>
            <a:r>
              <a:rPr lang="en-US" altLang="zh-TW" dirty="0" smtClean="0"/>
              <a:t>(</a:t>
            </a:r>
            <a:r>
              <a:rPr lang="zh-TW" altLang="en-US" dirty="0" smtClean="0"/>
              <a:t>一</a:t>
            </a:r>
            <a:r>
              <a:rPr lang="en-US" altLang="zh-TW" dirty="0" smtClean="0"/>
              <a:t>)</a:t>
            </a:r>
            <a:r>
              <a:rPr lang="zh-TW" altLang="en-US" dirty="0" smtClean="0"/>
              <a:t> 有</a:t>
            </a:r>
            <a:r>
              <a:rPr lang="zh-TW" altLang="en-US" dirty="0"/>
              <a:t>造成火災之主體－</a:t>
            </a:r>
            <a:r>
              <a:rPr lang="zh-TW" altLang="en-US" dirty="0" smtClean="0"/>
              <a:t>火源。</a:t>
            </a:r>
            <a:endParaRPr lang="en-US" altLang="zh-TW" dirty="0" smtClean="0"/>
          </a:p>
          <a:p>
            <a:pPr marL="914400" lvl="2" indent="0">
              <a:spcBef>
                <a:spcPts val="600"/>
              </a:spcBef>
              <a:spcAft>
                <a:spcPts val="600"/>
              </a:spcAft>
              <a:buNone/>
            </a:pPr>
            <a:r>
              <a:rPr lang="en-US" altLang="zh-TW" dirty="0" smtClean="0"/>
              <a:t>(</a:t>
            </a:r>
            <a:r>
              <a:rPr lang="zh-TW" altLang="en-US" dirty="0" smtClean="0"/>
              <a:t>二</a:t>
            </a:r>
            <a:r>
              <a:rPr lang="en-US" altLang="zh-TW" dirty="0" smtClean="0"/>
              <a:t>)</a:t>
            </a:r>
            <a:r>
              <a:rPr lang="zh-TW" altLang="en-US" dirty="0" smtClean="0"/>
              <a:t> 因</a:t>
            </a:r>
            <a:r>
              <a:rPr lang="zh-TW" altLang="en-US" dirty="0"/>
              <a:t>失控或縱火致使火擴大成</a:t>
            </a:r>
            <a:r>
              <a:rPr lang="zh-TW" altLang="en-US" dirty="0" smtClean="0"/>
              <a:t>災</a:t>
            </a:r>
            <a:r>
              <a:rPr lang="zh-TW" altLang="en-US" dirty="0"/>
              <a:t>。</a:t>
            </a:r>
            <a:endParaRPr lang="en-US" altLang="zh-TW" dirty="0" smtClean="0"/>
          </a:p>
          <a:p>
            <a:pPr marL="914400" lvl="2" indent="0">
              <a:spcBef>
                <a:spcPts val="600"/>
              </a:spcBef>
              <a:spcAft>
                <a:spcPts val="600"/>
              </a:spcAft>
              <a:buNone/>
            </a:pPr>
            <a:r>
              <a:rPr lang="en-US" altLang="zh-TW" dirty="0" smtClean="0"/>
              <a:t>(</a:t>
            </a:r>
            <a:r>
              <a:rPr lang="zh-TW" altLang="en-US" dirty="0" smtClean="0"/>
              <a:t>三</a:t>
            </a:r>
            <a:r>
              <a:rPr lang="en-US" altLang="zh-TW" dirty="0" smtClean="0"/>
              <a:t>)</a:t>
            </a:r>
            <a:r>
              <a:rPr lang="zh-TW" altLang="en-US" dirty="0" smtClean="0"/>
              <a:t> 必須</a:t>
            </a:r>
            <a:r>
              <a:rPr lang="zh-TW" altLang="en-US" dirty="0"/>
              <a:t>用滅火設備滅火－造成損失。</a:t>
            </a:r>
          </a:p>
          <a:p>
            <a:pPr>
              <a:spcBef>
                <a:spcPts val="600"/>
              </a:spcBef>
              <a:spcAft>
                <a:spcPts val="600"/>
              </a:spcAft>
            </a:pPr>
            <a:r>
              <a:rPr lang="zh-TW" altLang="en-US" sz="2800" dirty="0" smtClean="0"/>
              <a:t>何謂爆炸</a:t>
            </a:r>
            <a:endParaRPr lang="en-US" altLang="zh-TW" sz="2800" dirty="0" smtClean="0"/>
          </a:p>
          <a:p>
            <a:pPr lvl="1">
              <a:spcBef>
                <a:spcPts val="600"/>
              </a:spcBef>
              <a:spcAft>
                <a:spcPts val="600"/>
              </a:spcAft>
            </a:pPr>
            <a:r>
              <a:rPr lang="zh-TW" altLang="en-US" sz="2400" dirty="0"/>
              <a:t>壓力之快速產生，並釋放至周圍壓力較低之環境，因氣體快速膨脹，擠壓空氣或容器壁摩擦，發出聲響，通常造成破壞。</a:t>
            </a:r>
          </a:p>
        </p:txBody>
      </p:sp>
      <p:sp>
        <p:nvSpPr>
          <p:cNvPr id="4" name="投影片編號版面配置區 3"/>
          <p:cNvSpPr>
            <a:spLocks noGrp="1"/>
          </p:cNvSpPr>
          <p:nvPr>
            <p:ph type="sldNum" sz="quarter" idx="12"/>
          </p:nvPr>
        </p:nvSpPr>
        <p:spPr>
          <a:xfrm>
            <a:off x="6974904" y="6237312"/>
            <a:ext cx="2133600" cy="365125"/>
          </a:xfrm>
        </p:spPr>
        <p:txBody>
          <a:bodyPr/>
          <a:lstStyle/>
          <a:p>
            <a:fld id="{D81384EF-367C-450E-B552-C4A0BE1BD3F8}" type="slidenum">
              <a:rPr lang="zh-TW" altLang="en-US" smtClean="0"/>
              <a:pPr/>
              <a:t>43</a:t>
            </a:fld>
            <a:endParaRPr lang="zh-TW" altLang="en-US" dirty="0"/>
          </a:p>
        </p:txBody>
      </p:sp>
    </p:spTree>
    <p:extLst>
      <p:ext uri="{BB962C8B-B14F-4D97-AF65-F5344CB8AC3E}">
        <p14:creationId xmlns:p14="http://schemas.microsoft.com/office/powerpoint/2010/main" val="339917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70" name="Picture 2" descr="C:\Users\20111212\Desktop\Fire_triangle.png"/>
          <p:cNvPicPr>
            <a:picLocks noChangeAspect="1" noChangeArrowheads="1"/>
          </p:cNvPicPr>
          <p:nvPr/>
        </p:nvPicPr>
        <p:blipFill>
          <a:blip r:embed="rId3" cstate="print"/>
          <a:srcRect/>
          <a:stretch>
            <a:fillRect/>
          </a:stretch>
        </p:blipFill>
        <p:spPr bwMode="auto">
          <a:xfrm>
            <a:off x="6475914" y="4077072"/>
            <a:ext cx="2668086" cy="2304256"/>
          </a:xfrm>
          <a:prstGeom prst="rect">
            <a:avLst/>
          </a:prstGeom>
          <a:noFill/>
        </p:spPr>
      </p:pic>
      <p:sp>
        <p:nvSpPr>
          <p:cNvPr id="9" name="投影片編號版面配置區 5"/>
          <p:cNvSpPr>
            <a:spLocks noGrp="1"/>
          </p:cNvSpPr>
          <p:nvPr>
            <p:ph type="sldNum" sz="quarter" idx="12"/>
          </p:nvPr>
        </p:nvSpPr>
        <p:spPr>
          <a:xfrm>
            <a:off x="6974904" y="6309320"/>
            <a:ext cx="2133600" cy="365125"/>
          </a:xfrm>
        </p:spPr>
        <p:txBody>
          <a:bodyPr/>
          <a:lstStyle/>
          <a:p>
            <a:pPr>
              <a:defRPr/>
            </a:pPr>
            <a:fld id="{70BA586A-3437-4A3D-8573-851E00A85973}" type="slidenum">
              <a:rPr lang="en-US" altLang="zh-TW"/>
              <a:pPr>
                <a:defRPr/>
              </a:pPr>
              <a:t>44</a:t>
            </a:fld>
            <a:endParaRPr lang="en-US" altLang="zh-TW" dirty="0"/>
          </a:p>
        </p:txBody>
      </p:sp>
      <p:sp>
        <p:nvSpPr>
          <p:cNvPr id="54275" name="Rectangle 2"/>
          <p:cNvSpPr>
            <a:spLocks noGrp="1" noChangeArrowheads="1"/>
          </p:cNvSpPr>
          <p:nvPr>
            <p:ph type="title" idx="4294967295"/>
          </p:nvPr>
        </p:nvSpPr>
        <p:spPr/>
        <p:txBody>
          <a:bodyPr>
            <a:normAutofit/>
          </a:bodyPr>
          <a:lstStyle/>
          <a:p>
            <a:r>
              <a:rPr lang="zh-TW" altLang="en-US" sz="4000" dirty="0" smtClean="0"/>
              <a:t>火災三要素</a:t>
            </a:r>
          </a:p>
        </p:txBody>
      </p:sp>
      <p:sp>
        <p:nvSpPr>
          <p:cNvPr id="54276" name="Rectangle 3"/>
          <p:cNvSpPr>
            <a:spLocks noGrp="1" noChangeArrowheads="1"/>
          </p:cNvSpPr>
          <p:nvPr>
            <p:ph idx="4294967295"/>
          </p:nvPr>
        </p:nvSpPr>
        <p:spPr>
          <a:xfrm>
            <a:off x="467544" y="1485354"/>
            <a:ext cx="6984776" cy="4679950"/>
          </a:xfrm>
        </p:spPr>
        <p:txBody>
          <a:bodyPr/>
          <a:lstStyle/>
          <a:p>
            <a:pPr marL="261938" indent="-261938">
              <a:lnSpc>
                <a:spcPct val="110000"/>
              </a:lnSpc>
              <a:spcBef>
                <a:spcPct val="10000"/>
              </a:spcBef>
              <a:spcAft>
                <a:spcPts val="1200"/>
              </a:spcAft>
            </a:pPr>
            <a:r>
              <a:rPr lang="zh-TW" altLang="en-US" sz="2600" dirty="0" smtClean="0"/>
              <a:t>燃料：可燃性物質如木材、煤炭、汽油、氣體或粉塵達爆炸下限</a:t>
            </a:r>
            <a:r>
              <a:rPr lang="en-US" altLang="zh-TW" sz="2600" dirty="0" smtClean="0"/>
              <a:t>(LEL) </a:t>
            </a:r>
            <a:r>
              <a:rPr lang="zh-TW" altLang="en-US" sz="2600" dirty="0" smtClean="0"/>
              <a:t>。</a:t>
            </a:r>
            <a:endParaRPr lang="en-US" altLang="zh-TW" sz="2600" dirty="0" smtClean="0"/>
          </a:p>
          <a:p>
            <a:pPr marL="261938" indent="-261938">
              <a:lnSpc>
                <a:spcPct val="110000"/>
              </a:lnSpc>
              <a:spcBef>
                <a:spcPct val="10000"/>
              </a:spcBef>
              <a:spcAft>
                <a:spcPts val="1200"/>
              </a:spcAft>
            </a:pPr>
            <a:r>
              <a:rPr lang="zh-TW" altLang="en-US" sz="2600" dirty="0" smtClean="0"/>
              <a:t>氧氣：空氣為主要之供氧源，高溫燃燒時，氧化性物質中之氧，亦可能成為</a:t>
            </a:r>
            <a:r>
              <a:rPr lang="zh-TW" altLang="en-US" sz="2600" dirty="0" smtClean="0">
                <a:solidFill>
                  <a:srgbClr val="FF0000"/>
                </a:solidFill>
              </a:rPr>
              <a:t>供氧源</a:t>
            </a:r>
            <a:r>
              <a:rPr lang="zh-TW" altLang="en-US" sz="2600" dirty="0" smtClean="0"/>
              <a:t>。</a:t>
            </a:r>
            <a:endParaRPr lang="en-US" altLang="zh-TW" sz="2600" dirty="0" smtClean="0"/>
          </a:p>
          <a:p>
            <a:pPr marL="261938" indent="-261938">
              <a:lnSpc>
                <a:spcPct val="110000"/>
              </a:lnSpc>
              <a:spcBef>
                <a:spcPct val="10000"/>
              </a:spcBef>
              <a:spcAft>
                <a:spcPts val="1200"/>
              </a:spcAft>
            </a:pPr>
            <a:r>
              <a:rPr lang="zh-TW" altLang="en-US" sz="2600" dirty="0" smtClean="0"/>
              <a:t>熱能：燃料燃燒需有一定之能量始能著火，供應能量之來源可能為明火、電器火花、衝擊、摩擦、過熱物件、高溫表面、自然發熱。</a:t>
            </a:r>
            <a:endParaRPr lang="en-US" altLang="zh-TW" sz="2600" dirty="0" smtClean="0"/>
          </a:p>
        </p:txBody>
      </p:sp>
    </p:spTree>
    <p:extLst>
      <p:ext uri="{BB962C8B-B14F-4D97-AF65-F5344CB8AC3E}">
        <p14:creationId xmlns:p14="http://schemas.microsoft.com/office/powerpoint/2010/main" val="27970990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火災種類</a:t>
            </a:r>
          </a:p>
        </p:txBody>
      </p:sp>
      <p:sp>
        <p:nvSpPr>
          <p:cNvPr id="3" name="內容版面配置區 2"/>
          <p:cNvSpPr>
            <a:spLocks noGrp="1"/>
          </p:cNvSpPr>
          <p:nvPr>
            <p:ph idx="1"/>
          </p:nvPr>
        </p:nvSpPr>
        <p:spPr>
          <a:xfrm>
            <a:off x="457200" y="1340768"/>
            <a:ext cx="8219256" cy="5184576"/>
          </a:xfrm>
        </p:spPr>
        <p:txBody>
          <a:bodyPr>
            <a:normAutofit/>
          </a:bodyPr>
          <a:lstStyle/>
          <a:p>
            <a:pPr>
              <a:spcBef>
                <a:spcPts val="600"/>
              </a:spcBef>
              <a:spcAft>
                <a:spcPts val="600"/>
              </a:spcAft>
            </a:pPr>
            <a:r>
              <a:rPr lang="zh-TW" altLang="en-US" sz="2400" dirty="0" smtClean="0"/>
              <a:t>火災依「發生燃燒之物質</a:t>
            </a:r>
            <a:r>
              <a:rPr lang="zh-TW" altLang="en-US" sz="2400" dirty="0"/>
              <a:t>以水搶救是否</a:t>
            </a:r>
            <a:r>
              <a:rPr lang="zh-TW" altLang="en-US" sz="2400" dirty="0" smtClean="0"/>
              <a:t>妥適」可分為：</a:t>
            </a:r>
            <a:endParaRPr lang="zh-TW" altLang="en-US" sz="2400" dirty="0"/>
          </a:p>
          <a:p>
            <a:pPr lvl="1">
              <a:spcBef>
                <a:spcPts val="600"/>
              </a:spcBef>
              <a:spcAft>
                <a:spcPts val="600"/>
              </a:spcAft>
            </a:pPr>
            <a:r>
              <a:rPr lang="en-US" altLang="zh-TW" sz="2000" u="sng" dirty="0" smtClean="0"/>
              <a:t>A</a:t>
            </a:r>
            <a:r>
              <a:rPr lang="zh-TW" altLang="en-US" sz="2000" u="sng" dirty="0" smtClean="0"/>
              <a:t>類</a:t>
            </a:r>
            <a:r>
              <a:rPr lang="en-US" altLang="zh-TW" sz="2000" u="sng" dirty="0" smtClean="0"/>
              <a:t>(</a:t>
            </a:r>
            <a:r>
              <a:rPr lang="zh-TW" altLang="en-US" sz="2000" u="sng" dirty="0" smtClean="0"/>
              <a:t>普通火災</a:t>
            </a:r>
            <a:r>
              <a:rPr lang="en-US" altLang="zh-TW" sz="2000" u="sng" dirty="0" smtClean="0"/>
              <a:t>)</a:t>
            </a:r>
            <a:r>
              <a:rPr lang="zh-TW" altLang="en-US" sz="2000" dirty="0"/>
              <a:t>：</a:t>
            </a:r>
            <a:r>
              <a:rPr lang="zh-TW" altLang="en-US" sz="2000" dirty="0" smtClean="0"/>
              <a:t>用水或泡沫</a:t>
            </a:r>
            <a:r>
              <a:rPr lang="zh-TW" altLang="en-US" sz="2000" dirty="0"/>
              <a:t>滅火劑水溶液</a:t>
            </a:r>
            <a:r>
              <a:rPr lang="zh-TW" altLang="en-US" sz="2000" dirty="0" smtClean="0"/>
              <a:t>撲滅</a:t>
            </a:r>
            <a:r>
              <a:rPr lang="zh-TW" altLang="en-US" sz="2000" dirty="0"/>
              <a:t>。</a:t>
            </a:r>
            <a:endParaRPr lang="en-US" altLang="zh-TW" sz="2000" dirty="0" smtClean="0"/>
          </a:p>
          <a:p>
            <a:pPr lvl="2">
              <a:spcBef>
                <a:spcPts val="600"/>
              </a:spcBef>
              <a:spcAft>
                <a:spcPts val="600"/>
              </a:spcAft>
            </a:pPr>
            <a:r>
              <a:rPr lang="zh-TW" altLang="en-US" sz="2000" dirty="0" smtClean="0"/>
              <a:t>如綿織</a:t>
            </a:r>
            <a:r>
              <a:rPr lang="en-US" altLang="zh-TW" sz="2000" dirty="0" smtClean="0"/>
              <a:t>/</a:t>
            </a:r>
            <a:r>
              <a:rPr lang="zh-TW" altLang="en-US" sz="2000" dirty="0" smtClean="0"/>
              <a:t>纖維物、塑膠</a:t>
            </a:r>
            <a:r>
              <a:rPr lang="en-US" altLang="zh-TW" sz="2000" dirty="0" smtClean="0"/>
              <a:t>/</a:t>
            </a:r>
            <a:r>
              <a:rPr lang="zh-TW" altLang="en-US" sz="2000" dirty="0" smtClean="0"/>
              <a:t>橡膠等固體</a:t>
            </a:r>
            <a:r>
              <a:rPr lang="zh-TW" altLang="en-US" sz="2000" dirty="0"/>
              <a:t>可燃</a:t>
            </a:r>
            <a:r>
              <a:rPr lang="zh-TW" altLang="en-US" sz="2000" dirty="0" smtClean="0"/>
              <a:t>物之火災</a:t>
            </a:r>
            <a:r>
              <a:rPr lang="zh-TW" altLang="en-US" sz="2000" dirty="0"/>
              <a:t>。</a:t>
            </a:r>
            <a:endParaRPr lang="en-US" altLang="zh-TW" sz="2000" dirty="0" smtClean="0"/>
          </a:p>
          <a:p>
            <a:pPr lvl="1">
              <a:spcBef>
                <a:spcPts val="600"/>
              </a:spcBef>
              <a:spcAft>
                <a:spcPts val="600"/>
              </a:spcAft>
            </a:pPr>
            <a:r>
              <a:rPr lang="en-US" altLang="zh-TW" sz="2000" u="sng" dirty="0" smtClean="0"/>
              <a:t>B</a:t>
            </a:r>
            <a:r>
              <a:rPr lang="zh-TW" altLang="en-US" sz="2000" u="sng" dirty="0" smtClean="0"/>
              <a:t>類</a:t>
            </a:r>
            <a:r>
              <a:rPr lang="en-US" altLang="zh-TW" sz="2000" u="sng" dirty="0" smtClean="0"/>
              <a:t>(</a:t>
            </a:r>
            <a:r>
              <a:rPr lang="zh-TW" altLang="en-US" sz="2000" u="sng" dirty="0" smtClean="0"/>
              <a:t>油類火災</a:t>
            </a:r>
            <a:r>
              <a:rPr lang="en-US" altLang="zh-TW" sz="2000" u="sng" dirty="0" smtClean="0"/>
              <a:t>)</a:t>
            </a:r>
            <a:r>
              <a:rPr lang="zh-TW" altLang="en-US" sz="2000" dirty="0" smtClean="0"/>
              <a:t>：</a:t>
            </a:r>
            <a:r>
              <a:rPr lang="zh-TW" altLang="en-US" sz="2000" dirty="0"/>
              <a:t>乾粉、化學泡沫或機械泡沫</a:t>
            </a:r>
            <a:r>
              <a:rPr lang="zh-TW" altLang="en-US" sz="2000" dirty="0" smtClean="0"/>
              <a:t>滅火器</a:t>
            </a:r>
            <a:r>
              <a:rPr lang="zh-TW" altLang="en-US" sz="2000" dirty="0"/>
              <a:t>。</a:t>
            </a:r>
            <a:endParaRPr lang="en-US" altLang="zh-TW" sz="2000" dirty="0" smtClean="0"/>
          </a:p>
          <a:p>
            <a:pPr lvl="2">
              <a:spcBef>
                <a:spcPts val="600"/>
              </a:spcBef>
              <a:spcAft>
                <a:spcPts val="600"/>
              </a:spcAft>
            </a:pPr>
            <a:r>
              <a:rPr lang="zh-TW" altLang="en-US" sz="2000" dirty="0" smtClean="0"/>
              <a:t>指油類、可</a:t>
            </a:r>
            <a:r>
              <a:rPr lang="zh-TW" altLang="en-US" sz="2000" dirty="0"/>
              <a:t>燃液體</a:t>
            </a:r>
            <a:r>
              <a:rPr lang="zh-TW" altLang="en-US" sz="2000" dirty="0" smtClean="0"/>
              <a:t>、易燃</a:t>
            </a:r>
            <a:r>
              <a:rPr lang="zh-TW" altLang="en-US" sz="2000" dirty="0"/>
              <a:t>性氣體火災</a:t>
            </a:r>
            <a:r>
              <a:rPr lang="zh-TW" altLang="en-US" sz="2000" dirty="0" smtClean="0"/>
              <a:t>。</a:t>
            </a:r>
            <a:endParaRPr lang="en-US" altLang="zh-TW" sz="2000" dirty="0" smtClean="0"/>
          </a:p>
          <a:p>
            <a:pPr lvl="1">
              <a:spcBef>
                <a:spcPts val="600"/>
              </a:spcBef>
              <a:spcAft>
                <a:spcPts val="600"/>
              </a:spcAft>
            </a:pPr>
            <a:r>
              <a:rPr lang="en-US" altLang="zh-TW" sz="2000" u="sng" dirty="0"/>
              <a:t>C</a:t>
            </a:r>
            <a:r>
              <a:rPr lang="zh-TW" altLang="en-US" sz="2000" u="sng" dirty="0"/>
              <a:t>類</a:t>
            </a:r>
            <a:r>
              <a:rPr lang="en-US" altLang="zh-TW" sz="2000" u="sng" dirty="0"/>
              <a:t>(</a:t>
            </a:r>
            <a:r>
              <a:rPr lang="zh-TW" altLang="en-US" sz="2000" u="sng" dirty="0"/>
              <a:t>電氣火災</a:t>
            </a:r>
            <a:r>
              <a:rPr lang="en-US" altLang="zh-TW" sz="2000" u="sng" dirty="0" smtClean="0"/>
              <a:t>)</a:t>
            </a:r>
            <a:r>
              <a:rPr lang="zh-TW" altLang="en-US" sz="2000" dirty="0" smtClean="0"/>
              <a:t>：二氧化碳</a:t>
            </a:r>
            <a:r>
              <a:rPr lang="zh-TW" altLang="en-US" sz="2000" dirty="0"/>
              <a:t>滅火器</a:t>
            </a:r>
            <a:r>
              <a:rPr lang="zh-TW" altLang="en-US" sz="2000" dirty="0" smtClean="0"/>
              <a:t>滅火</a:t>
            </a:r>
            <a:r>
              <a:rPr lang="en-US" altLang="zh-TW" sz="2000" dirty="0" smtClean="0"/>
              <a:t>(</a:t>
            </a:r>
            <a:r>
              <a:rPr lang="zh-TW" altLang="en-US" sz="2000" dirty="0" smtClean="0"/>
              <a:t>精密機器</a:t>
            </a:r>
            <a:r>
              <a:rPr lang="en-US" altLang="zh-TW" sz="2000" dirty="0" smtClean="0"/>
              <a:t>)</a:t>
            </a:r>
            <a:r>
              <a:rPr lang="zh-TW" altLang="en-US" sz="2000" dirty="0"/>
              <a:t> 。</a:t>
            </a:r>
          </a:p>
          <a:p>
            <a:pPr lvl="2">
              <a:spcBef>
                <a:spcPts val="600"/>
              </a:spcBef>
              <a:spcAft>
                <a:spcPts val="600"/>
              </a:spcAft>
            </a:pPr>
            <a:r>
              <a:rPr lang="zh-TW" altLang="en-US" sz="2000" dirty="0" smtClean="0"/>
              <a:t>指</a:t>
            </a:r>
            <a:r>
              <a:rPr lang="zh-TW" altLang="en-US" sz="2000" dirty="0"/>
              <a:t>電壓配線、電動機器、變</a:t>
            </a:r>
            <a:r>
              <a:rPr lang="zh-TW" altLang="en-US" sz="2000" dirty="0" smtClean="0"/>
              <a:t>電器等電氣火災。</a:t>
            </a:r>
            <a:endParaRPr lang="en-US" altLang="zh-TW" sz="2000" dirty="0" smtClean="0"/>
          </a:p>
          <a:p>
            <a:pPr lvl="1">
              <a:spcBef>
                <a:spcPts val="600"/>
              </a:spcBef>
              <a:spcAft>
                <a:spcPts val="600"/>
              </a:spcAft>
            </a:pPr>
            <a:r>
              <a:rPr lang="en-US" altLang="zh-TW" sz="2000" u="sng" dirty="0" smtClean="0"/>
              <a:t>D</a:t>
            </a:r>
            <a:r>
              <a:rPr lang="zh-TW" altLang="en-US" sz="2000" u="sng" dirty="0" smtClean="0"/>
              <a:t>類</a:t>
            </a:r>
            <a:r>
              <a:rPr lang="en-US" altLang="zh-TW" sz="2000" u="sng" dirty="0" smtClean="0"/>
              <a:t>(</a:t>
            </a:r>
            <a:r>
              <a:rPr lang="zh-TW" altLang="en-US" sz="2000" u="sng" dirty="0" smtClean="0"/>
              <a:t>化學火災；亦稱禁水性物質</a:t>
            </a:r>
            <a:r>
              <a:rPr lang="en-US" altLang="zh-TW" sz="2000" u="sng" dirty="0" smtClean="0"/>
              <a:t>/</a:t>
            </a:r>
            <a:r>
              <a:rPr lang="zh-TW" altLang="en-US" sz="2000" u="sng" dirty="0" smtClean="0"/>
              <a:t>特殊火災</a:t>
            </a:r>
            <a:r>
              <a:rPr lang="en-US" altLang="zh-TW" sz="2000" u="sng" dirty="0" smtClean="0"/>
              <a:t>)</a:t>
            </a:r>
            <a:r>
              <a:rPr lang="zh-TW" altLang="en-US" sz="2000" dirty="0" smtClean="0"/>
              <a:t>：使用特殊型乾粉</a:t>
            </a:r>
            <a:r>
              <a:rPr lang="zh-TW" altLang="en-US" sz="2000" dirty="0"/>
              <a:t>滅火器。</a:t>
            </a:r>
            <a:endParaRPr lang="en-US" altLang="zh-TW" sz="2000" dirty="0" smtClean="0"/>
          </a:p>
          <a:p>
            <a:pPr lvl="2">
              <a:spcBef>
                <a:spcPts val="600"/>
              </a:spcBef>
              <a:spcAft>
                <a:spcPts val="600"/>
              </a:spcAft>
            </a:pPr>
            <a:r>
              <a:rPr lang="zh-TW" altLang="en-US" sz="2000" dirty="0" smtClean="0"/>
              <a:t>指</a:t>
            </a:r>
            <a:r>
              <a:rPr lang="zh-TW" altLang="en-US" sz="2000" dirty="0"/>
              <a:t>可燃性</a:t>
            </a:r>
            <a:r>
              <a:rPr lang="zh-TW" altLang="en-US" sz="2000" dirty="0" smtClean="0"/>
              <a:t>金屬、</a:t>
            </a:r>
            <a:r>
              <a:rPr lang="zh-TW" altLang="en-US" sz="2000" dirty="0"/>
              <a:t>禁水性</a:t>
            </a:r>
            <a:r>
              <a:rPr lang="zh-TW" altLang="en-US" sz="2000" dirty="0" smtClean="0"/>
              <a:t>物質及特殊氣體</a:t>
            </a:r>
            <a:r>
              <a:rPr lang="en-US" altLang="zh-TW" sz="2000" dirty="0" smtClean="0"/>
              <a:t>(</a:t>
            </a:r>
            <a:r>
              <a:rPr lang="zh-TW" altLang="en-US" sz="2000" dirty="0" smtClean="0"/>
              <a:t>矽烷</a:t>
            </a:r>
            <a:r>
              <a:rPr lang="en-US" altLang="zh-TW" sz="2000" dirty="0" smtClean="0"/>
              <a:t>)</a:t>
            </a:r>
            <a:r>
              <a:rPr lang="zh-TW" altLang="en-US" sz="2000" dirty="0" smtClean="0"/>
              <a:t>火災。</a:t>
            </a:r>
            <a:endParaRPr lang="zh-TW" altLang="en-US" sz="2000" dirty="0"/>
          </a:p>
        </p:txBody>
      </p:sp>
      <p:sp>
        <p:nvSpPr>
          <p:cNvPr id="4" name="投影片編號版面配置區 3"/>
          <p:cNvSpPr>
            <a:spLocks noGrp="1"/>
          </p:cNvSpPr>
          <p:nvPr>
            <p:ph type="sldNum" sz="quarter" idx="12"/>
          </p:nvPr>
        </p:nvSpPr>
        <p:spPr>
          <a:xfrm>
            <a:off x="6948264" y="6232227"/>
            <a:ext cx="2133600" cy="365125"/>
          </a:xfrm>
        </p:spPr>
        <p:txBody>
          <a:bodyPr/>
          <a:lstStyle/>
          <a:p>
            <a:fld id="{D81384EF-367C-450E-B552-C4A0BE1BD3F8}" type="slidenum">
              <a:rPr lang="zh-TW" altLang="en-US" smtClean="0"/>
              <a:pPr/>
              <a:t>45</a:t>
            </a:fld>
            <a:endParaRPr lang="zh-TW" altLang="en-US" dirty="0"/>
          </a:p>
        </p:txBody>
      </p:sp>
      <p:pic>
        <p:nvPicPr>
          <p:cNvPr id="5" name="Picture 4" descr="MCBL00520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6948264" y="218481"/>
            <a:ext cx="1007592" cy="978271"/>
          </a:xfrm>
          <a:prstGeom prst="rect">
            <a:avLst/>
          </a:prstGeom>
          <a:noFill/>
        </p:spPr>
      </p:pic>
    </p:spTree>
    <p:extLst>
      <p:ext uri="{BB962C8B-B14F-4D97-AF65-F5344CB8AC3E}">
        <p14:creationId xmlns:p14="http://schemas.microsoft.com/office/powerpoint/2010/main" val="27960502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4624"/>
            <a:ext cx="8229600" cy="1143000"/>
          </a:xfrm>
        </p:spPr>
        <p:txBody>
          <a:bodyPr>
            <a:normAutofit/>
          </a:bodyPr>
          <a:lstStyle/>
          <a:p>
            <a:pPr>
              <a:tabLst>
                <a:tab pos="1971675" algn="l"/>
              </a:tabLst>
            </a:pPr>
            <a:r>
              <a:rPr lang="zh-TW" altLang="en-US" sz="4000" dirty="0" smtClean="0"/>
              <a:t>爆炸種類</a:t>
            </a:r>
            <a:endParaRPr lang="zh-TW" altLang="en-US" sz="4000" dirty="0"/>
          </a:p>
        </p:txBody>
      </p:sp>
      <p:sp>
        <p:nvSpPr>
          <p:cNvPr id="3" name="內容版面配置區 2"/>
          <p:cNvSpPr>
            <a:spLocks noGrp="1"/>
          </p:cNvSpPr>
          <p:nvPr>
            <p:ph idx="1"/>
          </p:nvPr>
        </p:nvSpPr>
        <p:spPr>
          <a:xfrm>
            <a:off x="446856" y="1052736"/>
            <a:ext cx="8229600" cy="5328592"/>
          </a:xfrm>
        </p:spPr>
        <p:txBody>
          <a:bodyPr>
            <a:normAutofit fontScale="92500" lnSpcReduction="10000"/>
          </a:bodyPr>
          <a:lstStyle/>
          <a:p>
            <a:pPr>
              <a:lnSpc>
                <a:spcPct val="120000"/>
              </a:lnSpc>
              <a:spcBef>
                <a:spcPts val="0"/>
              </a:spcBef>
            </a:pPr>
            <a:r>
              <a:rPr lang="zh-TW" altLang="en-US" sz="3000" dirty="0"/>
              <a:t>由爆炸時物質</a:t>
            </a:r>
            <a:r>
              <a:rPr lang="zh-TW" altLang="en-US" sz="3000" dirty="0" smtClean="0"/>
              <a:t>之物理狀態區分</a:t>
            </a:r>
            <a:endParaRPr lang="zh-TW" altLang="en-US" sz="3000" dirty="0"/>
          </a:p>
          <a:p>
            <a:pPr lvl="1">
              <a:lnSpc>
                <a:spcPct val="120000"/>
              </a:lnSpc>
              <a:spcBef>
                <a:spcPts val="0"/>
              </a:spcBef>
            </a:pPr>
            <a:r>
              <a:rPr lang="zh-TW" altLang="en-US" sz="2600" dirty="0"/>
              <a:t>氣體、液體與固體爆炸。</a:t>
            </a:r>
          </a:p>
          <a:p>
            <a:pPr>
              <a:lnSpc>
                <a:spcPct val="120000"/>
              </a:lnSpc>
              <a:spcBef>
                <a:spcPts val="0"/>
              </a:spcBef>
            </a:pPr>
            <a:r>
              <a:rPr lang="zh-TW" altLang="en-US" sz="3000" dirty="0"/>
              <a:t>由爆炸之</a:t>
            </a:r>
            <a:r>
              <a:rPr lang="zh-TW" altLang="en-US" sz="3000" dirty="0" smtClean="0"/>
              <a:t>特性區分</a:t>
            </a:r>
            <a:endParaRPr lang="zh-TW" altLang="en-US" sz="3000" dirty="0"/>
          </a:p>
          <a:p>
            <a:pPr lvl="1">
              <a:lnSpc>
                <a:spcPct val="120000"/>
              </a:lnSpc>
              <a:spcBef>
                <a:spcPts val="0"/>
              </a:spcBef>
            </a:pPr>
            <a:r>
              <a:rPr lang="zh-TW" altLang="en-US" sz="2600" dirty="0"/>
              <a:t>物理性爆炸 </a:t>
            </a:r>
          </a:p>
          <a:p>
            <a:pPr lvl="2">
              <a:lnSpc>
                <a:spcPct val="120000"/>
              </a:lnSpc>
              <a:spcBef>
                <a:spcPts val="0"/>
              </a:spcBef>
            </a:pPr>
            <a:r>
              <a:rPr lang="zh-TW" altLang="en-US" sz="2600" dirty="0"/>
              <a:t>高壓容器洩漏爆炸。</a:t>
            </a:r>
          </a:p>
          <a:p>
            <a:pPr lvl="2">
              <a:lnSpc>
                <a:spcPct val="120000"/>
              </a:lnSpc>
              <a:spcBef>
                <a:spcPts val="0"/>
              </a:spcBef>
            </a:pPr>
            <a:r>
              <a:rPr lang="zh-TW" altLang="en-US" sz="2600" dirty="0"/>
              <a:t>水蒸氣爆炸。</a:t>
            </a:r>
          </a:p>
          <a:p>
            <a:pPr lvl="1">
              <a:lnSpc>
                <a:spcPct val="120000"/>
              </a:lnSpc>
              <a:spcBef>
                <a:spcPts val="0"/>
              </a:spcBef>
            </a:pPr>
            <a:r>
              <a:rPr lang="zh-TW" altLang="en-US" sz="2600" dirty="0"/>
              <a:t>化學性爆炸</a:t>
            </a:r>
          </a:p>
          <a:p>
            <a:pPr lvl="2">
              <a:lnSpc>
                <a:spcPct val="120000"/>
              </a:lnSpc>
              <a:spcBef>
                <a:spcPts val="0"/>
              </a:spcBef>
            </a:pPr>
            <a:r>
              <a:rPr lang="zh-TW" altLang="en-US" sz="2600" dirty="0"/>
              <a:t>氣體爆炸、可燃性蒸氣爆炸、霧滴爆炸、粉塵爆炸、化學失控爆炸</a:t>
            </a:r>
            <a:r>
              <a:rPr lang="zh-TW" altLang="en-US" sz="2600" dirty="0" smtClean="0"/>
              <a:t>、高</a:t>
            </a:r>
            <a:r>
              <a:rPr lang="zh-TW" altLang="en-US" sz="2600" dirty="0"/>
              <a:t>爆炸性炸藥爆炸等。</a:t>
            </a:r>
          </a:p>
          <a:p>
            <a:pPr lvl="1">
              <a:lnSpc>
                <a:spcPct val="120000"/>
              </a:lnSpc>
              <a:spcBef>
                <a:spcPts val="0"/>
              </a:spcBef>
            </a:pPr>
            <a:r>
              <a:rPr lang="zh-TW" altLang="en-US" sz="2600" dirty="0"/>
              <a:t>物理化學性爆炸</a:t>
            </a:r>
          </a:p>
          <a:p>
            <a:pPr lvl="2">
              <a:lnSpc>
                <a:spcPct val="120000"/>
              </a:lnSpc>
              <a:spcBef>
                <a:spcPts val="0"/>
              </a:spcBef>
            </a:pPr>
            <a:r>
              <a:rPr lang="zh-TW" altLang="en-US" sz="2600" dirty="0"/>
              <a:t>沸騰液體膨脹蒸氣爆炸</a:t>
            </a:r>
            <a:r>
              <a:rPr lang="en-US" altLang="zh-TW" sz="2600" dirty="0" smtClean="0"/>
              <a:t>(boiling liquid expanding vapor explosion, BLEVE)</a:t>
            </a:r>
            <a:r>
              <a:rPr lang="zh-TW" altLang="en-US" sz="2600" dirty="0" smtClean="0"/>
              <a:t>。</a:t>
            </a:r>
            <a:endParaRPr lang="zh-TW" altLang="en-US" sz="2600" dirty="0"/>
          </a:p>
        </p:txBody>
      </p:sp>
      <p:sp>
        <p:nvSpPr>
          <p:cNvPr id="4" name="投影片編號版面配置區 3"/>
          <p:cNvSpPr>
            <a:spLocks noGrp="1"/>
          </p:cNvSpPr>
          <p:nvPr>
            <p:ph type="sldNum" sz="quarter" idx="12"/>
          </p:nvPr>
        </p:nvSpPr>
        <p:spPr>
          <a:xfrm>
            <a:off x="6974904" y="6304235"/>
            <a:ext cx="2133600" cy="365125"/>
          </a:xfrm>
        </p:spPr>
        <p:txBody>
          <a:bodyPr/>
          <a:lstStyle/>
          <a:p>
            <a:fld id="{D81384EF-367C-450E-B552-C4A0BE1BD3F8}" type="slidenum">
              <a:rPr lang="zh-TW" altLang="en-US" smtClean="0"/>
              <a:pPr/>
              <a:t>46</a:t>
            </a:fld>
            <a:endParaRPr lang="zh-TW" altLang="en-US" dirty="0"/>
          </a:p>
        </p:txBody>
      </p:sp>
      <p:pic>
        <p:nvPicPr>
          <p:cNvPr id="13314" name="Picture 2" descr="http://www.jitu5.com/uploads/allimg/130505/260466-1305051GK08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2160" y="404664"/>
            <a:ext cx="2612232" cy="2612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7616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57200" y="274638"/>
            <a:ext cx="8229600" cy="994122"/>
          </a:xfrm>
        </p:spPr>
        <p:txBody>
          <a:bodyPr>
            <a:normAutofit/>
          </a:bodyPr>
          <a:lstStyle/>
          <a:p>
            <a:r>
              <a:rPr lang="zh-TW" altLang="en-US" sz="4000" dirty="0" smtClean="0"/>
              <a:t>危險物分類</a:t>
            </a:r>
            <a:endParaRPr lang="zh-TW" altLang="en-US" sz="4000" dirty="0"/>
          </a:p>
        </p:txBody>
      </p:sp>
      <p:sp>
        <p:nvSpPr>
          <p:cNvPr id="7" name="內容版面配置區 6"/>
          <p:cNvSpPr>
            <a:spLocks noGrp="1"/>
          </p:cNvSpPr>
          <p:nvPr>
            <p:ph idx="1"/>
          </p:nvPr>
        </p:nvSpPr>
        <p:spPr>
          <a:xfrm>
            <a:off x="467544" y="1096144"/>
            <a:ext cx="8229600" cy="4925144"/>
          </a:xfrm>
        </p:spPr>
        <p:txBody>
          <a:bodyPr>
            <a:noAutofit/>
          </a:bodyPr>
          <a:lstStyle/>
          <a:p>
            <a:pPr>
              <a:spcBef>
                <a:spcPts val="600"/>
              </a:spcBef>
              <a:spcAft>
                <a:spcPts val="600"/>
              </a:spcAft>
            </a:pPr>
            <a:r>
              <a:rPr lang="zh-TW" altLang="en-US" sz="2600" u="sng" dirty="0"/>
              <a:t>爆炸性</a:t>
            </a:r>
            <a:r>
              <a:rPr lang="zh-TW" altLang="en-US" sz="2600" u="sng" dirty="0" smtClean="0"/>
              <a:t>物質</a:t>
            </a:r>
            <a:r>
              <a:rPr lang="zh-TW" altLang="en-US" sz="2600" dirty="0" smtClean="0"/>
              <a:t>：本身可燃又供氧</a:t>
            </a:r>
            <a:r>
              <a:rPr lang="zh-TW" altLang="en-US" sz="2600" dirty="0"/>
              <a:t>。</a:t>
            </a:r>
            <a:endParaRPr lang="en-US" altLang="zh-TW" sz="2600" dirty="0" smtClean="0"/>
          </a:p>
          <a:p>
            <a:pPr>
              <a:spcBef>
                <a:spcPts val="600"/>
              </a:spcBef>
              <a:spcAft>
                <a:spcPts val="600"/>
              </a:spcAft>
            </a:pPr>
            <a:r>
              <a:rPr lang="zh-TW" altLang="en-US" sz="2600" u="sng" dirty="0" smtClean="0"/>
              <a:t>著火性物質</a:t>
            </a:r>
            <a:r>
              <a:rPr lang="zh-TW" altLang="en-US" sz="2600" dirty="0" smtClean="0"/>
              <a:t>：包括</a:t>
            </a:r>
            <a:r>
              <a:rPr lang="zh-TW" altLang="en-US" sz="2600" dirty="0"/>
              <a:t>禁水性</a:t>
            </a:r>
            <a:r>
              <a:rPr lang="zh-TW" altLang="en-US" sz="2600" dirty="0" smtClean="0"/>
              <a:t>物質、</a:t>
            </a:r>
            <a:r>
              <a:rPr lang="zh-TW" altLang="en-US" sz="2600" dirty="0"/>
              <a:t>自燃</a:t>
            </a:r>
            <a:r>
              <a:rPr lang="zh-TW" altLang="en-US" sz="2600" dirty="0" smtClean="0"/>
              <a:t>物質、</a:t>
            </a:r>
            <a:r>
              <a:rPr lang="zh-TW" altLang="en-US" sz="2600" dirty="0"/>
              <a:t>易燃</a:t>
            </a:r>
            <a:r>
              <a:rPr lang="zh-TW" altLang="en-US" sz="2600" dirty="0" smtClean="0"/>
              <a:t>固體</a:t>
            </a:r>
            <a:r>
              <a:rPr lang="zh-TW" altLang="en-US" sz="2600" dirty="0"/>
              <a:t>。</a:t>
            </a:r>
            <a:endParaRPr lang="en-US" altLang="zh-TW" sz="2600" dirty="0" smtClean="0"/>
          </a:p>
          <a:p>
            <a:pPr lvl="1">
              <a:lnSpc>
                <a:spcPct val="110000"/>
              </a:lnSpc>
              <a:spcBef>
                <a:spcPts val="600"/>
              </a:spcBef>
              <a:spcAft>
                <a:spcPts val="600"/>
              </a:spcAft>
            </a:pPr>
            <a:r>
              <a:rPr lang="zh-TW" altLang="en-US" sz="2400" dirty="0"/>
              <a:t>禁水性物質：具有遇濕能放出易燃之氣體與</a:t>
            </a:r>
            <a:r>
              <a:rPr lang="zh-TW" altLang="en-US" sz="2400" dirty="0" smtClean="0"/>
              <a:t>熱量</a:t>
            </a:r>
            <a:r>
              <a:rPr lang="zh-TW" altLang="en-US" sz="2400" dirty="0" smtClean="0">
                <a:latin typeface="標楷體" panose="03000509000000000000" pitchFamily="65" charset="-120"/>
              </a:rPr>
              <a:t>，</a:t>
            </a:r>
            <a:r>
              <a:rPr lang="zh-TW" altLang="en-US" sz="2400" dirty="0" smtClean="0"/>
              <a:t>引起</a:t>
            </a:r>
            <a:r>
              <a:rPr lang="zh-TW" altLang="en-US" sz="2400" dirty="0"/>
              <a:t>燃燒或爆炸性質</a:t>
            </a:r>
            <a:r>
              <a:rPr lang="zh-TW" altLang="en-US" sz="2400" dirty="0" smtClean="0"/>
              <a:t>者</a:t>
            </a:r>
            <a:r>
              <a:rPr lang="zh-TW" altLang="en-US" sz="2400" dirty="0"/>
              <a:t>。</a:t>
            </a:r>
            <a:endParaRPr lang="en-US" altLang="zh-TW" sz="2400" dirty="0" smtClean="0"/>
          </a:p>
          <a:p>
            <a:pPr lvl="1">
              <a:lnSpc>
                <a:spcPct val="110000"/>
              </a:lnSpc>
              <a:spcBef>
                <a:spcPts val="0"/>
              </a:spcBef>
              <a:spcAft>
                <a:spcPts val="600"/>
              </a:spcAft>
            </a:pPr>
            <a:r>
              <a:rPr lang="zh-TW" altLang="en-US" sz="2400" dirty="0"/>
              <a:t>自燃</a:t>
            </a:r>
            <a:r>
              <a:rPr lang="zh-TW" altLang="en-US" sz="2400" dirty="0" smtClean="0"/>
              <a:t>物質：受</a:t>
            </a:r>
            <a:r>
              <a:rPr lang="zh-TW" altLang="en-US" sz="2400" dirty="0"/>
              <a:t>化學變化或環境溫溼度影響而</a:t>
            </a:r>
            <a:r>
              <a:rPr lang="zh-TW" altLang="en-US" sz="2400" dirty="0" smtClean="0"/>
              <a:t>自燃。</a:t>
            </a:r>
            <a:endParaRPr lang="en-US" altLang="zh-TW" sz="2400" dirty="0"/>
          </a:p>
          <a:p>
            <a:pPr lvl="1">
              <a:lnSpc>
                <a:spcPct val="110000"/>
              </a:lnSpc>
              <a:spcBef>
                <a:spcPts val="0"/>
              </a:spcBef>
              <a:spcAft>
                <a:spcPts val="600"/>
              </a:spcAft>
            </a:pPr>
            <a:r>
              <a:rPr lang="zh-TW" altLang="en-US" sz="2400" dirty="0" smtClean="0"/>
              <a:t>易燃固體：遇火、受熱、撞擊、摩擦或與氧化劑接觸時即著火</a:t>
            </a:r>
            <a:r>
              <a:rPr lang="zh-TW" altLang="en-US" sz="2400" dirty="0"/>
              <a:t>。</a:t>
            </a:r>
            <a:endParaRPr lang="en-US" altLang="zh-TW" sz="2400" dirty="0" smtClean="0"/>
          </a:p>
          <a:p>
            <a:pPr>
              <a:spcBef>
                <a:spcPts val="600"/>
              </a:spcBef>
              <a:spcAft>
                <a:spcPts val="600"/>
              </a:spcAft>
            </a:pPr>
            <a:r>
              <a:rPr lang="zh-TW" altLang="en-US" sz="2600" u="sng" dirty="0"/>
              <a:t>易燃液體</a:t>
            </a:r>
            <a:r>
              <a:rPr lang="zh-TW" altLang="en-US" sz="2600" dirty="0"/>
              <a:t>：常溫可蒸發引火燃燒</a:t>
            </a:r>
            <a:r>
              <a:rPr lang="en-US" altLang="zh-TW" sz="2600" dirty="0"/>
              <a:t>(</a:t>
            </a:r>
            <a:r>
              <a:rPr lang="zh-TW" altLang="en-US" sz="2600" dirty="0"/>
              <a:t>閃火點</a:t>
            </a:r>
            <a:r>
              <a:rPr lang="en-US" altLang="zh-TW" sz="2600" dirty="0" smtClean="0"/>
              <a:t>)</a:t>
            </a:r>
            <a:r>
              <a:rPr lang="zh-TW" altLang="en-US" sz="2600" dirty="0"/>
              <a:t> 。</a:t>
            </a:r>
            <a:endParaRPr lang="en-US" altLang="zh-TW" sz="2600" dirty="0" smtClean="0"/>
          </a:p>
          <a:p>
            <a:pPr>
              <a:spcBef>
                <a:spcPts val="600"/>
              </a:spcBef>
              <a:spcAft>
                <a:spcPts val="600"/>
              </a:spcAft>
            </a:pPr>
            <a:r>
              <a:rPr lang="zh-TW" altLang="en-US" sz="2600" u="sng" dirty="0" smtClean="0"/>
              <a:t>氧化性物質</a:t>
            </a:r>
            <a:r>
              <a:rPr lang="zh-TW" altLang="en-US" sz="2600" dirty="0" smtClean="0"/>
              <a:t>：本身帶氧怕還原引燃</a:t>
            </a:r>
            <a:r>
              <a:rPr lang="zh-TW" altLang="en-US" sz="2600" dirty="0"/>
              <a:t>。</a:t>
            </a:r>
            <a:endParaRPr lang="en-US" altLang="zh-TW" sz="2600" dirty="0" smtClean="0"/>
          </a:p>
          <a:p>
            <a:pPr>
              <a:spcBef>
                <a:spcPts val="600"/>
              </a:spcBef>
              <a:spcAft>
                <a:spcPts val="600"/>
              </a:spcAft>
            </a:pPr>
            <a:r>
              <a:rPr lang="zh-TW" altLang="en-US" sz="2600" u="sng" dirty="0" smtClean="0"/>
              <a:t>可燃性氣體</a:t>
            </a:r>
            <a:r>
              <a:rPr lang="zh-TW" altLang="en-US" sz="2600" dirty="0" smtClean="0"/>
              <a:t>：常態可燃</a:t>
            </a:r>
            <a:r>
              <a:rPr lang="en-US" altLang="zh-TW" sz="2600" dirty="0" smtClean="0"/>
              <a:t>(</a:t>
            </a:r>
            <a:r>
              <a:rPr lang="zh-TW" altLang="en-US" sz="2600" dirty="0" smtClean="0"/>
              <a:t>一大氣壓下、攝氏</a:t>
            </a:r>
            <a:r>
              <a:rPr lang="en-US" altLang="zh-TW" sz="2600" dirty="0" smtClean="0"/>
              <a:t>15</a:t>
            </a:r>
            <a:r>
              <a:rPr lang="zh-TW" altLang="en-US" sz="2600" dirty="0" smtClean="0"/>
              <a:t>度</a:t>
            </a:r>
            <a:r>
              <a:rPr lang="en-US" altLang="zh-TW" sz="2600" dirty="0" smtClean="0"/>
              <a:t>)</a:t>
            </a:r>
            <a:r>
              <a:rPr lang="zh-TW" altLang="en-US" sz="2600" dirty="0" smtClean="0"/>
              <a:t>。</a:t>
            </a:r>
            <a:endParaRPr lang="en-US" altLang="zh-TW" sz="2600" dirty="0" smtClean="0"/>
          </a:p>
        </p:txBody>
      </p:sp>
      <p:sp>
        <p:nvSpPr>
          <p:cNvPr id="5" name="投影片編號版面配置區 4"/>
          <p:cNvSpPr>
            <a:spLocks noGrp="1"/>
          </p:cNvSpPr>
          <p:nvPr>
            <p:ph type="sldNum" sz="quarter" idx="12"/>
          </p:nvPr>
        </p:nvSpPr>
        <p:spPr>
          <a:xfrm>
            <a:off x="6974904" y="6309320"/>
            <a:ext cx="2133600" cy="365125"/>
          </a:xfrm>
        </p:spPr>
        <p:txBody>
          <a:bodyPr/>
          <a:lstStyle/>
          <a:p>
            <a:fld id="{D81384EF-367C-450E-B552-C4A0BE1BD3F8}" type="slidenum">
              <a:rPr lang="zh-TW" altLang="en-US" smtClean="0"/>
              <a:pPr/>
              <a:t>47</a:t>
            </a:fld>
            <a:endParaRPr lang="zh-TW" altLang="en-US" dirty="0"/>
          </a:p>
        </p:txBody>
      </p:sp>
    </p:spTree>
    <p:extLst>
      <p:ext uri="{BB962C8B-B14F-4D97-AF65-F5344CB8AC3E}">
        <p14:creationId xmlns:p14="http://schemas.microsoft.com/office/powerpoint/2010/main" val="3462995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544016" y="2060848"/>
            <a:ext cx="7772400" cy="1362075"/>
          </a:xfrm>
        </p:spPr>
        <p:txBody>
          <a:bodyPr>
            <a:normAutofit/>
          </a:bodyPr>
          <a:lstStyle/>
          <a:p>
            <a:r>
              <a:rPr lang="zh-TW" altLang="en-US" dirty="0" smtClean="0"/>
              <a:t>柒、</a:t>
            </a:r>
            <a:r>
              <a:rPr lang="zh-TW" altLang="en-US" dirty="0"/>
              <a:t>緊急應變系統</a:t>
            </a:r>
          </a:p>
        </p:txBody>
      </p:sp>
      <p:sp>
        <p:nvSpPr>
          <p:cNvPr id="6" name="文字版面配置區 5"/>
          <p:cNvSpPr>
            <a:spLocks noGrp="1"/>
          </p:cNvSpPr>
          <p:nvPr>
            <p:ph type="body" idx="1"/>
          </p:nvPr>
        </p:nvSpPr>
        <p:spPr>
          <a:xfrm>
            <a:off x="616024" y="1700808"/>
            <a:ext cx="7772400" cy="4248472"/>
          </a:xfrm>
        </p:spPr>
        <p:txBody>
          <a:bodyPr>
            <a:normAutofit/>
          </a:bodyPr>
          <a:lstStyle/>
          <a:p>
            <a:pPr>
              <a:lnSpc>
                <a:spcPct val="120000"/>
              </a:lnSpc>
              <a:spcBef>
                <a:spcPts val="600"/>
              </a:spcBef>
            </a:pPr>
            <a:r>
              <a:rPr lang="zh-TW" altLang="en-US" dirty="0" smtClean="0"/>
              <a:t>緊急應變</a:t>
            </a:r>
            <a:endParaRPr lang="en-US" altLang="zh-TW" dirty="0" smtClean="0"/>
          </a:p>
          <a:p>
            <a:pPr>
              <a:lnSpc>
                <a:spcPct val="120000"/>
              </a:lnSpc>
              <a:spcBef>
                <a:spcPts val="600"/>
              </a:spcBef>
            </a:pPr>
            <a:r>
              <a:rPr lang="zh-TW" altLang="en-US" dirty="0" smtClean="0"/>
              <a:t>危害辨識</a:t>
            </a:r>
            <a:endParaRPr lang="en-US" altLang="zh-TW" dirty="0" smtClean="0"/>
          </a:p>
          <a:p>
            <a:pPr>
              <a:lnSpc>
                <a:spcPct val="120000"/>
              </a:lnSpc>
              <a:spcBef>
                <a:spcPts val="600"/>
              </a:spcBef>
            </a:pPr>
            <a:r>
              <a:rPr lang="zh-TW" altLang="en-US" dirty="0" smtClean="0"/>
              <a:t>緊急應變計畫</a:t>
            </a:r>
            <a:endParaRPr lang="en-US" altLang="zh-TW" dirty="0" smtClean="0"/>
          </a:p>
          <a:p>
            <a:pPr>
              <a:lnSpc>
                <a:spcPct val="120000"/>
              </a:lnSpc>
              <a:spcBef>
                <a:spcPts val="600"/>
              </a:spcBef>
            </a:pPr>
            <a:r>
              <a:rPr lang="zh-TW" altLang="en-US" dirty="0" smtClean="0"/>
              <a:t>緊急應變階段與組織架構</a:t>
            </a:r>
            <a:endParaRPr lang="en-US" altLang="zh-TW" dirty="0" smtClean="0"/>
          </a:p>
          <a:p>
            <a:pPr>
              <a:lnSpc>
                <a:spcPct val="120000"/>
              </a:lnSpc>
              <a:spcBef>
                <a:spcPts val="600"/>
              </a:spcBef>
            </a:pPr>
            <a:r>
              <a:rPr kumimoji="1" lang="zh-TW" altLang="en-US" dirty="0"/>
              <a:t>緊急應變運作流程 </a:t>
            </a:r>
            <a:endParaRPr lang="en-US" altLang="zh-TW" dirty="0" smtClean="0"/>
          </a:p>
        </p:txBody>
      </p:sp>
      <p:sp>
        <p:nvSpPr>
          <p:cNvPr id="4" name="投影片編號版面配置區 3"/>
          <p:cNvSpPr>
            <a:spLocks noGrp="1"/>
          </p:cNvSpPr>
          <p:nvPr>
            <p:ph type="sldNum" sz="quarter" idx="12"/>
          </p:nvPr>
        </p:nvSpPr>
        <p:spPr>
          <a:xfrm>
            <a:off x="6902896" y="6309320"/>
            <a:ext cx="2133600" cy="365125"/>
          </a:xfrm>
        </p:spPr>
        <p:txBody>
          <a:bodyPr/>
          <a:lstStyle/>
          <a:p>
            <a:fld id="{D81384EF-367C-450E-B552-C4A0BE1BD3F8}" type="slidenum">
              <a:rPr lang="zh-TW" altLang="en-US" smtClean="0"/>
              <a:pPr/>
              <a:t>48</a:t>
            </a:fld>
            <a:endParaRPr lang="zh-TW" altLang="en-US" dirty="0"/>
          </a:p>
        </p:txBody>
      </p:sp>
      <p:cxnSp>
        <p:nvCxnSpPr>
          <p:cNvPr id="18" name="直線接點 17"/>
          <p:cNvCxnSpPr/>
          <p:nvPr/>
        </p:nvCxnSpPr>
        <p:spPr>
          <a:xfrm>
            <a:off x="251520" y="1700808"/>
            <a:ext cx="878497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8100392" y="1268760"/>
            <a:ext cx="216024" cy="21602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24" name="矩形 23"/>
          <p:cNvSpPr/>
          <p:nvPr/>
        </p:nvSpPr>
        <p:spPr>
          <a:xfrm>
            <a:off x="8547870" y="1268760"/>
            <a:ext cx="216024" cy="21602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25" name="矩形 24"/>
          <p:cNvSpPr/>
          <p:nvPr/>
        </p:nvSpPr>
        <p:spPr>
          <a:xfrm>
            <a:off x="7668344" y="1268760"/>
            <a:ext cx="216024" cy="21602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pic>
        <p:nvPicPr>
          <p:cNvPr id="15364" name="Picture 4" descr="http://strangesounds.org/wp-content/uploads/2013/10/Vastus-hazmat.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2583" y="3224215"/>
            <a:ext cx="2849041" cy="3085105"/>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http://www.isu.edu/pubsafe/errp/hazmat_thumb.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47106" y="2420888"/>
            <a:ext cx="1625094" cy="1625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7955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zh-TW" altLang="en-US" sz="4000" dirty="0" smtClean="0"/>
              <a:t>緊急應變</a:t>
            </a:r>
            <a:endParaRPr lang="zh-TW" altLang="en-US" sz="4000" dirty="0"/>
          </a:p>
        </p:txBody>
      </p:sp>
      <p:sp>
        <p:nvSpPr>
          <p:cNvPr id="6" name="內容版面配置區 5"/>
          <p:cNvSpPr>
            <a:spLocks noGrp="1"/>
          </p:cNvSpPr>
          <p:nvPr>
            <p:ph idx="1"/>
          </p:nvPr>
        </p:nvSpPr>
        <p:spPr/>
        <p:txBody>
          <a:bodyPr>
            <a:noAutofit/>
          </a:bodyPr>
          <a:lstStyle/>
          <a:p>
            <a:pPr>
              <a:spcBef>
                <a:spcPts val="600"/>
              </a:spcBef>
              <a:spcAft>
                <a:spcPts val="600"/>
              </a:spcAft>
            </a:pPr>
            <a:r>
              <a:rPr lang="zh-TW" altLang="en-US" sz="2800" dirty="0"/>
              <a:t>以救災時效而言，災害發生的初期，是最有利於滅災的時間</a:t>
            </a:r>
            <a:r>
              <a:rPr lang="zh-TW" altLang="en-US" sz="2800" dirty="0" smtClean="0"/>
              <a:t>，須能隨</a:t>
            </a:r>
            <a:r>
              <a:rPr lang="zh-TW" altLang="en-US" sz="2800" dirty="0"/>
              <a:t>時保持最基本的應變能力，才能有效並迅速地減輕災害所造成的損失。</a:t>
            </a:r>
          </a:p>
          <a:p>
            <a:pPr>
              <a:spcBef>
                <a:spcPts val="600"/>
              </a:spcBef>
              <a:spcAft>
                <a:spcPts val="600"/>
              </a:spcAft>
            </a:pPr>
            <a:r>
              <a:rPr lang="zh-TW" altLang="en-US" sz="2800" dirty="0"/>
              <a:t>要具備最基本的應變能力，則有賴於平時的充分準備，而其必備的要件就是建立一套適切的緊急應變計畫。</a:t>
            </a:r>
          </a:p>
          <a:p>
            <a:pPr>
              <a:spcBef>
                <a:spcPts val="600"/>
              </a:spcBef>
              <a:spcAft>
                <a:spcPts val="600"/>
              </a:spcAft>
            </a:pPr>
            <a:r>
              <a:rPr lang="zh-TW" altLang="en-US" sz="2800" dirty="0"/>
              <a:t>擬定有效緊急應變計畫的第一個步驟</a:t>
            </a:r>
            <a:r>
              <a:rPr lang="zh-TW" altLang="en-US" sz="2800" dirty="0" smtClean="0"/>
              <a:t>為「危害辨識」。由危害辨識所獲得之資訊</a:t>
            </a:r>
            <a:r>
              <a:rPr lang="zh-TW" altLang="en-US" sz="2800" dirty="0"/>
              <a:t>，可作為事先預防危害</a:t>
            </a:r>
            <a:r>
              <a:rPr lang="zh-TW" altLang="en-US" sz="2800" dirty="0" smtClean="0"/>
              <a:t>，及規劃應變之</a:t>
            </a:r>
            <a:r>
              <a:rPr lang="zh-TW" altLang="en-US" sz="2800" dirty="0"/>
              <a:t>優先順序或重要性之參考</a:t>
            </a:r>
            <a:r>
              <a:rPr lang="zh-TW" altLang="en-US" sz="2800" dirty="0" smtClean="0"/>
              <a:t>。</a:t>
            </a:r>
            <a:endParaRPr lang="zh-TW" altLang="en-US" sz="2800" dirty="0"/>
          </a:p>
        </p:txBody>
      </p:sp>
      <p:sp>
        <p:nvSpPr>
          <p:cNvPr id="4" name="投影片編號版面配置區 3"/>
          <p:cNvSpPr>
            <a:spLocks noGrp="1"/>
          </p:cNvSpPr>
          <p:nvPr>
            <p:ph type="sldNum" sz="quarter" idx="12"/>
          </p:nvPr>
        </p:nvSpPr>
        <p:spPr>
          <a:xfrm>
            <a:off x="7010400" y="6237312"/>
            <a:ext cx="2133600" cy="365125"/>
          </a:xfrm>
        </p:spPr>
        <p:txBody>
          <a:bodyPr/>
          <a:lstStyle/>
          <a:p>
            <a:fld id="{D81384EF-367C-450E-B552-C4A0BE1BD3F8}" type="slidenum">
              <a:rPr lang="zh-TW" altLang="en-US" smtClean="0"/>
              <a:pPr/>
              <a:t>49</a:t>
            </a:fld>
            <a:endParaRPr lang="zh-TW" altLang="en-US" dirty="0"/>
          </a:p>
        </p:txBody>
      </p:sp>
    </p:spTree>
    <p:extLst>
      <p:ext uri="{BB962C8B-B14F-4D97-AF65-F5344CB8AC3E}">
        <p14:creationId xmlns:p14="http://schemas.microsoft.com/office/powerpoint/2010/main" val="2208759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zh-TW" altLang="en-US" sz="4000" dirty="0"/>
              <a:t>災害</a:t>
            </a:r>
            <a:r>
              <a:rPr lang="zh-TW" altLang="en-US" sz="4000" dirty="0" smtClean="0"/>
              <a:t>案例</a:t>
            </a:r>
            <a:endParaRPr lang="zh-TW" altLang="en-US" sz="4000" dirty="0"/>
          </a:p>
        </p:txBody>
      </p:sp>
      <p:sp>
        <p:nvSpPr>
          <p:cNvPr id="4" name="投影片編號版面配置區 3"/>
          <p:cNvSpPr>
            <a:spLocks noGrp="1"/>
          </p:cNvSpPr>
          <p:nvPr>
            <p:ph type="sldNum" sz="quarter" idx="12"/>
          </p:nvPr>
        </p:nvSpPr>
        <p:spPr>
          <a:xfrm>
            <a:off x="6974904" y="6304235"/>
            <a:ext cx="2133600" cy="365125"/>
          </a:xfrm>
        </p:spPr>
        <p:txBody>
          <a:bodyPr/>
          <a:lstStyle/>
          <a:p>
            <a:fld id="{D81384EF-367C-450E-B552-C4A0BE1BD3F8}" type="slidenum">
              <a:rPr lang="zh-TW" altLang="en-US" smtClean="0"/>
              <a:pPr/>
              <a:t>5</a:t>
            </a:fld>
            <a:endParaRPr lang="zh-TW" altLang="en-US" dirty="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80112" y="3140968"/>
            <a:ext cx="3207643" cy="3128981"/>
          </a:xfrm>
          <a:prstGeom prst="rect">
            <a:avLst/>
          </a:prstGeom>
          <a:noFill/>
          <a:ln w="9525">
            <a:noFill/>
            <a:miter lim="800000"/>
            <a:headEnd/>
            <a:tailEnd/>
          </a:ln>
          <a:effectLst/>
        </p:spPr>
      </p:pic>
      <p:sp>
        <p:nvSpPr>
          <p:cNvPr id="6" name="內容版面配置區 5"/>
          <p:cNvSpPr>
            <a:spLocks noGrp="1"/>
          </p:cNvSpPr>
          <p:nvPr>
            <p:ph idx="1"/>
          </p:nvPr>
        </p:nvSpPr>
        <p:spPr>
          <a:xfrm>
            <a:off x="467544" y="1196752"/>
            <a:ext cx="5472608" cy="5184576"/>
          </a:xfrm>
        </p:spPr>
        <p:txBody>
          <a:bodyPr>
            <a:normAutofit/>
          </a:bodyPr>
          <a:lstStyle/>
          <a:p>
            <a:r>
              <a:rPr lang="zh-TW" altLang="en-US" sz="2800" dirty="0" smtClean="0"/>
              <a:t>甲大學</a:t>
            </a:r>
            <a:r>
              <a:rPr lang="zh-TW" altLang="en-US" sz="2800" dirty="0"/>
              <a:t>無機高分子研究室進行偶氮化合物研究的加熱實驗及乙腈回收再利用的蒸餾實驗，研究生外出實驗室在無人監視的狀況下繼續加熱反應，疑似冷卻管破裂鬆脫，冷卻水使蒸餾容器溫差過大而產生劇烈反應爆炸，其爆炸同時波及實驗桌旁之丙酮溶劑容器而引起火災，經同學發現以滅火器將火撲滅</a:t>
            </a:r>
            <a:r>
              <a:rPr lang="zh-TW" altLang="en-US" sz="2800" dirty="0" smtClean="0"/>
              <a:t>。</a:t>
            </a:r>
            <a:endParaRPr lang="zh-TW" altLang="en-US" sz="2800" dirty="0"/>
          </a:p>
        </p:txBody>
      </p:sp>
    </p:spTree>
    <p:extLst>
      <p:ext uri="{BB962C8B-B14F-4D97-AF65-F5344CB8AC3E}">
        <p14:creationId xmlns:p14="http://schemas.microsoft.com/office/powerpoint/2010/main" val="38268608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zh-TW" altLang="en-US" sz="4000" dirty="0"/>
              <a:t>危害辨識</a:t>
            </a:r>
          </a:p>
        </p:txBody>
      </p:sp>
      <p:sp>
        <p:nvSpPr>
          <p:cNvPr id="3" name="內容版面配置區 2"/>
          <p:cNvSpPr>
            <a:spLocks noGrp="1"/>
          </p:cNvSpPr>
          <p:nvPr>
            <p:ph idx="1"/>
          </p:nvPr>
        </p:nvSpPr>
        <p:spPr>
          <a:xfrm>
            <a:off x="457200" y="1484784"/>
            <a:ext cx="8229600" cy="4853136"/>
          </a:xfrm>
        </p:spPr>
        <p:txBody>
          <a:bodyPr>
            <a:normAutofit/>
          </a:bodyPr>
          <a:lstStyle/>
          <a:p>
            <a:pPr>
              <a:lnSpc>
                <a:spcPct val="150000"/>
              </a:lnSpc>
            </a:pPr>
            <a:r>
              <a:rPr kumimoji="1" lang="zh-TW" altLang="en-US" sz="2800" dirty="0" smtClean="0"/>
              <a:t>危害辨</a:t>
            </a:r>
            <a:r>
              <a:rPr kumimoji="1" lang="zh-TW" altLang="en-US" sz="2800" dirty="0"/>
              <a:t>識包含三個</a:t>
            </a:r>
            <a:r>
              <a:rPr kumimoji="1" lang="zh-TW" altLang="en-US" sz="2800" dirty="0" smtClean="0"/>
              <a:t>要素：</a:t>
            </a:r>
            <a:endParaRPr kumimoji="1" lang="en-US" altLang="zh-TW" sz="2800" dirty="0" smtClean="0"/>
          </a:p>
          <a:p>
            <a:pPr lvl="1">
              <a:lnSpc>
                <a:spcPct val="150000"/>
              </a:lnSpc>
            </a:pPr>
            <a:r>
              <a:rPr kumimoji="1" lang="zh-TW" altLang="en-US" sz="2600" dirty="0" smtClean="0"/>
              <a:t>危險狀況</a:t>
            </a:r>
            <a:r>
              <a:rPr kumimoji="1" lang="zh-TW" altLang="en-US" sz="2600" dirty="0"/>
              <a:t>：</a:t>
            </a:r>
            <a:r>
              <a:rPr kumimoji="1" lang="zh-TW" altLang="en-US" sz="2600" dirty="0" smtClean="0"/>
              <a:t>指足以</a:t>
            </a:r>
            <a:r>
              <a:rPr kumimoji="1" lang="zh-TW" altLang="en-US" sz="2600" dirty="0"/>
              <a:t>造成人員傷害、財產損失、或環境破壞的任何情況</a:t>
            </a:r>
            <a:r>
              <a:rPr kumimoji="1" lang="zh-TW" altLang="en-US" sz="2600" dirty="0" smtClean="0"/>
              <a:t>。</a:t>
            </a:r>
            <a:endParaRPr kumimoji="1" lang="en-US" altLang="zh-TW" sz="2600" dirty="0" smtClean="0"/>
          </a:p>
          <a:p>
            <a:pPr lvl="1">
              <a:lnSpc>
                <a:spcPct val="150000"/>
              </a:lnSpc>
            </a:pPr>
            <a:r>
              <a:rPr kumimoji="1" lang="zh-TW" altLang="en-US" sz="2600" dirty="0" smtClean="0"/>
              <a:t>損害</a:t>
            </a:r>
            <a:r>
              <a:rPr kumimoji="1" lang="zh-TW" altLang="en-US" sz="2600" dirty="0"/>
              <a:t>特性：指發生危險狀況時，對生命、財產、環境所造成的損害程度</a:t>
            </a:r>
            <a:r>
              <a:rPr kumimoji="1" lang="zh-TW" altLang="en-US" sz="2600" dirty="0" smtClean="0"/>
              <a:t>。</a:t>
            </a:r>
            <a:endParaRPr kumimoji="1" lang="en-US" altLang="zh-TW" sz="2600" dirty="0" smtClean="0"/>
          </a:p>
          <a:p>
            <a:pPr lvl="1">
              <a:lnSpc>
                <a:spcPct val="150000"/>
              </a:lnSpc>
            </a:pPr>
            <a:r>
              <a:rPr kumimoji="1" lang="zh-TW" altLang="en-US" sz="2600" dirty="0" smtClean="0"/>
              <a:t>風險</a:t>
            </a:r>
            <a:r>
              <a:rPr kumimoji="1" lang="zh-TW" altLang="en-US" sz="2600" dirty="0"/>
              <a:t>大小：指發生危險狀況，並造成損害的可能性或機率大小。</a:t>
            </a:r>
          </a:p>
          <a:p>
            <a:endParaRPr kumimoji="1" lang="zh-TW" altLang="en-US" sz="2800" dirty="0"/>
          </a:p>
        </p:txBody>
      </p:sp>
      <p:sp>
        <p:nvSpPr>
          <p:cNvPr id="4" name="投影片編號版面配置區 3"/>
          <p:cNvSpPr>
            <a:spLocks noGrp="1"/>
          </p:cNvSpPr>
          <p:nvPr>
            <p:ph type="sldNum" sz="quarter" idx="12"/>
          </p:nvPr>
        </p:nvSpPr>
        <p:spPr>
          <a:xfrm>
            <a:off x="6994741" y="6309320"/>
            <a:ext cx="2133600" cy="365125"/>
          </a:xfrm>
        </p:spPr>
        <p:txBody>
          <a:bodyPr/>
          <a:lstStyle/>
          <a:p>
            <a:fld id="{D81384EF-367C-450E-B552-C4A0BE1BD3F8}" type="slidenum">
              <a:rPr lang="zh-TW" altLang="en-US" smtClean="0"/>
              <a:pPr/>
              <a:t>50</a:t>
            </a:fld>
            <a:endParaRPr lang="zh-TW" altLang="en-US" dirty="0"/>
          </a:p>
        </p:txBody>
      </p:sp>
    </p:spTree>
    <p:extLst>
      <p:ext uri="{BB962C8B-B14F-4D97-AF65-F5344CB8AC3E}">
        <p14:creationId xmlns:p14="http://schemas.microsoft.com/office/powerpoint/2010/main" val="10536174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457200" y="188640"/>
            <a:ext cx="8229600" cy="994122"/>
          </a:xfrm>
        </p:spPr>
        <p:txBody>
          <a:bodyPr>
            <a:normAutofit/>
          </a:bodyPr>
          <a:lstStyle/>
          <a:p>
            <a:r>
              <a:rPr lang="zh-TW" altLang="en-US" sz="4000" dirty="0"/>
              <a:t>緊急應變</a:t>
            </a:r>
            <a:r>
              <a:rPr lang="zh-TW" altLang="en-US" sz="4000" dirty="0" smtClean="0"/>
              <a:t>計畫</a:t>
            </a:r>
            <a:endParaRPr lang="zh-TW" altLang="en-US" sz="4000" dirty="0"/>
          </a:p>
        </p:txBody>
      </p:sp>
      <p:sp>
        <p:nvSpPr>
          <p:cNvPr id="6" name="內容版面配置區 5"/>
          <p:cNvSpPr>
            <a:spLocks noGrp="1"/>
          </p:cNvSpPr>
          <p:nvPr>
            <p:ph idx="1"/>
          </p:nvPr>
        </p:nvSpPr>
        <p:spPr>
          <a:xfrm>
            <a:off x="539552" y="980728"/>
            <a:ext cx="8229600" cy="5184576"/>
          </a:xfrm>
        </p:spPr>
        <p:txBody>
          <a:bodyPr>
            <a:normAutofit/>
          </a:bodyPr>
          <a:lstStyle/>
          <a:p>
            <a:pPr marL="457200" lvl="1" indent="0">
              <a:lnSpc>
                <a:spcPct val="110000"/>
              </a:lnSpc>
              <a:buNone/>
            </a:pPr>
            <a:r>
              <a:rPr lang="zh-TW" altLang="en-US" sz="2600" dirty="0" smtClean="0"/>
              <a:t>一、訂</a:t>
            </a:r>
            <a:r>
              <a:rPr lang="zh-TW" altLang="en-US" sz="2600" dirty="0"/>
              <a:t>定之目的及前言</a:t>
            </a:r>
          </a:p>
          <a:p>
            <a:pPr marL="457200" lvl="1" indent="0">
              <a:lnSpc>
                <a:spcPct val="110000"/>
              </a:lnSpc>
              <a:buNone/>
            </a:pPr>
            <a:r>
              <a:rPr lang="zh-TW" altLang="en-US" sz="2600" dirty="0" smtClean="0"/>
              <a:t>二</a:t>
            </a:r>
            <a:r>
              <a:rPr lang="zh-TW" altLang="en-US" sz="2600" dirty="0"/>
              <a:t>、</a:t>
            </a:r>
            <a:r>
              <a:rPr lang="zh-TW" altLang="en-US" sz="2600" dirty="0" smtClean="0"/>
              <a:t>危害</a:t>
            </a:r>
            <a:r>
              <a:rPr lang="zh-TW" altLang="en-US" sz="2600" dirty="0"/>
              <a:t>鑑定或風險評估</a:t>
            </a:r>
          </a:p>
          <a:p>
            <a:pPr marL="457200" lvl="1" indent="0">
              <a:lnSpc>
                <a:spcPct val="110000"/>
              </a:lnSpc>
              <a:buNone/>
            </a:pPr>
            <a:r>
              <a:rPr lang="zh-TW" altLang="en-US" sz="2600" dirty="0" smtClean="0"/>
              <a:t>三</a:t>
            </a:r>
            <a:r>
              <a:rPr lang="zh-TW" altLang="en-US" sz="2600" dirty="0"/>
              <a:t>、</a:t>
            </a:r>
            <a:r>
              <a:rPr lang="zh-TW" altLang="en-US" sz="2600" dirty="0" smtClean="0"/>
              <a:t>緊急</a:t>
            </a:r>
            <a:r>
              <a:rPr lang="zh-TW" altLang="en-US" sz="2600" dirty="0"/>
              <a:t>應變組織架構</a:t>
            </a:r>
          </a:p>
          <a:p>
            <a:pPr marL="457200" lvl="1" indent="0">
              <a:lnSpc>
                <a:spcPct val="110000"/>
              </a:lnSpc>
              <a:buNone/>
            </a:pPr>
            <a:r>
              <a:rPr lang="zh-TW" altLang="en-US" sz="2600" dirty="0" smtClean="0"/>
              <a:t>四</a:t>
            </a:r>
            <a:r>
              <a:rPr lang="zh-TW" altLang="en-US" sz="2600" dirty="0"/>
              <a:t>、</a:t>
            </a:r>
            <a:r>
              <a:rPr lang="zh-TW" altLang="en-US" sz="2600" dirty="0" smtClean="0"/>
              <a:t>緊急</a:t>
            </a:r>
            <a:r>
              <a:rPr lang="zh-TW" altLang="en-US" sz="2600" dirty="0"/>
              <a:t>意外事故通報程序之連絡系統</a:t>
            </a:r>
          </a:p>
          <a:p>
            <a:pPr marL="457200" lvl="1" indent="0">
              <a:lnSpc>
                <a:spcPct val="110000"/>
              </a:lnSpc>
              <a:buNone/>
            </a:pPr>
            <a:r>
              <a:rPr lang="zh-TW" altLang="en-US" sz="2600" dirty="0" smtClean="0"/>
              <a:t>五</a:t>
            </a:r>
            <a:r>
              <a:rPr lang="zh-TW" altLang="en-US" sz="2600" dirty="0"/>
              <a:t>、</a:t>
            </a:r>
            <a:r>
              <a:rPr lang="zh-TW" altLang="en-US" sz="2600" dirty="0" smtClean="0"/>
              <a:t>統計</a:t>
            </a:r>
            <a:r>
              <a:rPr lang="zh-TW" altLang="en-US" sz="2600" dirty="0"/>
              <a:t>各項應變設施及配置</a:t>
            </a:r>
          </a:p>
          <a:p>
            <a:pPr marL="457200" lvl="1" indent="0">
              <a:lnSpc>
                <a:spcPct val="110000"/>
              </a:lnSpc>
              <a:buNone/>
            </a:pPr>
            <a:r>
              <a:rPr lang="zh-TW" altLang="en-US" sz="2600" dirty="0" smtClean="0"/>
              <a:t>六</a:t>
            </a:r>
            <a:r>
              <a:rPr lang="zh-TW" altLang="en-US" sz="2600" dirty="0"/>
              <a:t>、</a:t>
            </a:r>
            <a:r>
              <a:rPr lang="zh-TW" altLang="en-US" sz="2600" dirty="0" smtClean="0"/>
              <a:t>疏散</a:t>
            </a:r>
            <a:r>
              <a:rPr lang="zh-TW" altLang="en-US" sz="2600" dirty="0"/>
              <a:t>計畫</a:t>
            </a:r>
          </a:p>
          <a:p>
            <a:pPr marL="457200" lvl="1" indent="0">
              <a:lnSpc>
                <a:spcPct val="110000"/>
              </a:lnSpc>
              <a:buNone/>
            </a:pPr>
            <a:r>
              <a:rPr lang="zh-TW" altLang="en-US" sz="2600" dirty="0" smtClean="0"/>
              <a:t>七</a:t>
            </a:r>
            <a:r>
              <a:rPr lang="zh-TW" altLang="en-US" sz="2600" dirty="0"/>
              <a:t>、</a:t>
            </a:r>
            <a:r>
              <a:rPr lang="zh-TW" altLang="en-US" sz="2600" dirty="0" smtClean="0"/>
              <a:t>緊急</a:t>
            </a:r>
            <a:r>
              <a:rPr lang="zh-TW" altLang="en-US" sz="2600" dirty="0"/>
              <a:t>應變程序</a:t>
            </a:r>
          </a:p>
          <a:p>
            <a:pPr marL="457200" lvl="1" indent="0">
              <a:lnSpc>
                <a:spcPct val="110000"/>
              </a:lnSpc>
              <a:buNone/>
            </a:pPr>
            <a:r>
              <a:rPr lang="zh-TW" altLang="en-US" sz="2600" dirty="0" smtClean="0"/>
              <a:t>八</a:t>
            </a:r>
            <a:r>
              <a:rPr lang="zh-TW" altLang="en-US" sz="2600" dirty="0"/>
              <a:t>、</a:t>
            </a:r>
            <a:r>
              <a:rPr lang="zh-TW" altLang="en-US" sz="2600" dirty="0" smtClean="0"/>
              <a:t>各</a:t>
            </a:r>
            <a:r>
              <a:rPr lang="zh-TW" altLang="en-US" sz="2600" dirty="0"/>
              <a:t>實驗室意外狀況之緊急應變處理措施</a:t>
            </a:r>
          </a:p>
          <a:p>
            <a:pPr marL="457200" lvl="1" indent="0">
              <a:lnSpc>
                <a:spcPct val="110000"/>
              </a:lnSpc>
              <a:buNone/>
            </a:pPr>
            <a:r>
              <a:rPr lang="zh-TW" altLang="en-US" sz="2600" dirty="0" smtClean="0"/>
              <a:t>九</a:t>
            </a:r>
            <a:r>
              <a:rPr lang="zh-TW" altLang="en-US" sz="2600" dirty="0"/>
              <a:t>、</a:t>
            </a:r>
            <a:r>
              <a:rPr lang="zh-TW" altLang="en-US" sz="2600" dirty="0" smtClean="0"/>
              <a:t>訓練</a:t>
            </a:r>
            <a:r>
              <a:rPr lang="zh-TW" altLang="en-US" sz="2600" dirty="0"/>
              <a:t>計畫</a:t>
            </a:r>
          </a:p>
          <a:p>
            <a:pPr marL="457200" lvl="1" indent="0">
              <a:lnSpc>
                <a:spcPct val="110000"/>
              </a:lnSpc>
              <a:buNone/>
            </a:pPr>
            <a:r>
              <a:rPr lang="zh-TW" altLang="en-US" sz="2600" dirty="0" smtClean="0"/>
              <a:t>十</a:t>
            </a:r>
            <a:r>
              <a:rPr lang="zh-TW" altLang="en-US" sz="2600" dirty="0"/>
              <a:t>、</a:t>
            </a:r>
            <a:r>
              <a:rPr lang="zh-TW" altLang="en-US" sz="2600" dirty="0" smtClean="0"/>
              <a:t>模擬</a:t>
            </a:r>
            <a:r>
              <a:rPr lang="zh-TW" altLang="en-US" sz="2600" dirty="0"/>
              <a:t>演練及計畫之更新</a:t>
            </a:r>
          </a:p>
        </p:txBody>
      </p:sp>
      <p:sp>
        <p:nvSpPr>
          <p:cNvPr id="4" name="投影片編號版面配置區 3"/>
          <p:cNvSpPr>
            <a:spLocks noGrp="1"/>
          </p:cNvSpPr>
          <p:nvPr>
            <p:ph type="sldNum" sz="quarter" idx="12"/>
          </p:nvPr>
        </p:nvSpPr>
        <p:spPr>
          <a:xfrm>
            <a:off x="6974904" y="6304235"/>
            <a:ext cx="2133600" cy="365125"/>
          </a:xfrm>
        </p:spPr>
        <p:txBody>
          <a:bodyPr/>
          <a:lstStyle/>
          <a:p>
            <a:fld id="{D81384EF-367C-450E-B552-C4A0BE1BD3F8}" type="slidenum">
              <a:rPr lang="zh-TW" altLang="en-US" smtClean="0"/>
              <a:pPr/>
              <a:t>51</a:t>
            </a:fld>
            <a:endParaRPr lang="zh-TW" altLang="en-US" dirty="0"/>
          </a:p>
        </p:txBody>
      </p:sp>
    </p:spTree>
    <p:extLst>
      <p:ext uri="{BB962C8B-B14F-4D97-AF65-F5344CB8AC3E}">
        <p14:creationId xmlns:p14="http://schemas.microsoft.com/office/powerpoint/2010/main" val="20924879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t>緊急應變階段與組織</a:t>
            </a:r>
            <a:r>
              <a:rPr lang="zh-TW" altLang="en-US" sz="4000" dirty="0"/>
              <a:t>架構</a:t>
            </a:r>
          </a:p>
        </p:txBody>
      </p:sp>
      <p:sp>
        <p:nvSpPr>
          <p:cNvPr id="3" name="內容版面配置區 2"/>
          <p:cNvSpPr>
            <a:spLocks noGrp="1"/>
          </p:cNvSpPr>
          <p:nvPr>
            <p:ph idx="1"/>
          </p:nvPr>
        </p:nvSpPr>
        <p:spPr>
          <a:xfrm>
            <a:off x="457200" y="1340768"/>
            <a:ext cx="8229600" cy="5112568"/>
          </a:xfrm>
        </p:spPr>
        <p:txBody>
          <a:bodyPr>
            <a:normAutofit/>
          </a:bodyPr>
          <a:lstStyle/>
          <a:p>
            <a:pPr>
              <a:spcBef>
                <a:spcPts val="600"/>
              </a:spcBef>
              <a:spcAft>
                <a:spcPts val="600"/>
              </a:spcAft>
            </a:pPr>
            <a:r>
              <a:rPr lang="zh-TW" altLang="en-US" sz="2400" dirty="0" smtClean="0"/>
              <a:t>在學校實驗室所發生緊急應變可依災害規模等級區分為三階段</a:t>
            </a:r>
            <a:r>
              <a:rPr lang="zh-TW" altLang="en-US" sz="2400" dirty="0"/>
              <a:t>：</a:t>
            </a:r>
            <a:endParaRPr lang="en-US" altLang="zh-TW" sz="2400" dirty="0" smtClean="0"/>
          </a:p>
          <a:p>
            <a:pPr lvl="1">
              <a:spcBef>
                <a:spcPts val="600"/>
              </a:spcBef>
              <a:spcAft>
                <a:spcPts val="600"/>
              </a:spcAft>
            </a:pPr>
            <a:r>
              <a:rPr lang="zh-TW" altLang="en-US" sz="2000" u="sng" dirty="0"/>
              <a:t>第一階段</a:t>
            </a:r>
            <a:r>
              <a:rPr lang="zh-TW" altLang="en-US" sz="2000" dirty="0" smtClean="0"/>
              <a:t>：實驗室</a:t>
            </a:r>
            <a:r>
              <a:rPr lang="zh-TW" altLang="en-US" sz="2000" dirty="0"/>
              <a:t>或科系所單位本身</a:t>
            </a:r>
            <a:r>
              <a:rPr lang="zh-TW" altLang="en-US" sz="2000" dirty="0" smtClean="0"/>
              <a:t>即可的處理</a:t>
            </a:r>
            <a:r>
              <a:rPr lang="zh-TW" altLang="en-US" sz="2000" dirty="0"/>
              <a:t>小量</a:t>
            </a:r>
            <a:r>
              <a:rPr lang="zh-TW" altLang="en-US" sz="2000" dirty="0" smtClean="0"/>
              <a:t>洩漏</a:t>
            </a:r>
            <a:r>
              <a:rPr lang="zh-TW" altLang="en-US" sz="2000" dirty="0"/>
              <a:t>或</a:t>
            </a:r>
            <a:r>
              <a:rPr lang="zh-TW" altLang="en-US" sz="2000" dirty="0" smtClean="0"/>
              <a:t>小型火災</a:t>
            </a:r>
            <a:r>
              <a:rPr lang="zh-TW" altLang="en-US" sz="2000" dirty="0"/>
              <a:t>，毋須疏散</a:t>
            </a:r>
            <a:r>
              <a:rPr lang="zh-TW" altLang="en-US" sz="2000" dirty="0" smtClean="0"/>
              <a:t>者。</a:t>
            </a:r>
            <a:endParaRPr lang="zh-TW" altLang="en-US" sz="2000" dirty="0"/>
          </a:p>
          <a:p>
            <a:pPr lvl="1">
              <a:spcBef>
                <a:spcPts val="600"/>
              </a:spcBef>
              <a:spcAft>
                <a:spcPts val="600"/>
              </a:spcAft>
            </a:pPr>
            <a:r>
              <a:rPr lang="zh-TW" altLang="en-US" sz="2000" u="sng" dirty="0"/>
              <a:t>第二階段</a:t>
            </a:r>
            <a:r>
              <a:rPr lang="zh-TW" altLang="en-US" sz="2000" dirty="0" smtClean="0"/>
              <a:t>：</a:t>
            </a:r>
            <a:r>
              <a:rPr lang="zh-TW" altLang="en-US" sz="2000" dirty="0"/>
              <a:t>較大量的洩漏或火災，</a:t>
            </a:r>
            <a:r>
              <a:rPr lang="zh-TW" altLang="en-US" sz="2000" dirty="0" smtClean="0"/>
              <a:t>災害</a:t>
            </a:r>
            <a:r>
              <a:rPr lang="zh-TW" altLang="en-US" sz="2000" dirty="0"/>
              <a:t>擴大到其他區域，須校內其他人員</a:t>
            </a:r>
            <a:r>
              <a:rPr lang="zh-TW" altLang="en-US" sz="2000" dirty="0" smtClean="0"/>
              <a:t>支援</a:t>
            </a:r>
            <a:r>
              <a:rPr lang="zh-TW" altLang="en-US" sz="2000" dirty="0"/>
              <a:t>，可能需要疏散</a:t>
            </a:r>
            <a:r>
              <a:rPr lang="zh-TW" altLang="en-US" sz="2000" dirty="0" smtClean="0"/>
              <a:t>者</a:t>
            </a:r>
            <a:r>
              <a:rPr lang="zh-TW" altLang="en-US" sz="2000" dirty="0"/>
              <a:t>。</a:t>
            </a:r>
          </a:p>
          <a:p>
            <a:pPr lvl="1">
              <a:spcBef>
                <a:spcPts val="600"/>
              </a:spcBef>
              <a:spcAft>
                <a:spcPts val="600"/>
              </a:spcAft>
            </a:pPr>
            <a:r>
              <a:rPr lang="zh-TW" altLang="en-US" sz="2000" u="sng" dirty="0" smtClean="0"/>
              <a:t>第三階段</a:t>
            </a:r>
            <a:r>
              <a:rPr lang="zh-TW" altLang="en-US" sz="2000" dirty="0"/>
              <a:t>：</a:t>
            </a:r>
            <a:r>
              <a:rPr lang="zh-TW" altLang="en-US" sz="2000" dirty="0" smtClean="0"/>
              <a:t>重大災害，</a:t>
            </a:r>
            <a:r>
              <a:rPr lang="zh-TW" altLang="en-US" sz="2000" dirty="0"/>
              <a:t>須校外</a:t>
            </a:r>
            <a:r>
              <a:rPr lang="zh-TW" altLang="en-US" sz="2000" dirty="0" smtClean="0"/>
              <a:t>單位</a:t>
            </a:r>
            <a:r>
              <a:rPr lang="en-US" altLang="zh-TW" sz="2000" dirty="0" smtClean="0"/>
              <a:t>(</a:t>
            </a:r>
            <a:r>
              <a:rPr lang="zh-TW" altLang="en-US" sz="2000" dirty="0"/>
              <a:t>如消防隊</a:t>
            </a:r>
            <a:r>
              <a:rPr lang="en-US" altLang="zh-TW" sz="2000" dirty="0" smtClean="0"/>
              <a:t>)</a:t>
            </a:r>
            <a:r>
              <a:rPr lang="zh-TW" altLang="en-US" sz="2000" dirty="0" smtClean="0"/>
              <a:t>支援，亦即嚴重</a:t>
            </a:r>
            <a:r>
              <a:rPr lang="zh-TW" altLang="en-US" sz="2000" dirty="0"/>
              <a:t>緊急事件，將會影響生命與財產安全，需要</a:t>
            </a:r>
            <a:r>
              <a:rPr lang="zh-TW" altLang="en-US" sz="2000" dirty="0" smtClean="0"/>
              <a:t>疏散校外</a:t>
            </a:r>
            <a:r>
              <a:rPr lang="zh-TW" altLang="en-US" sz="2000" dirty="0"/>
              <a:t>的居民</a:t>
            </a:r>
            <a:r>
              <a:rPr lang="zh-TW" altLang="en-US" sz="2000" dirty="0" smtClean="0"/>
              <a:t>者。</a:t>
            </a:r>
            <a:endParaRPr lang="zh-TW" altLang="en-US" sz="2000" dirty="0"/>
          </a:p>
          <a:p>
            <a:pPr>
              <a:spcBef>
                <a:spcPts val="600"/>
              </a:spcBef>
              <a:spcAft>
                <a:spcPts val="600"/>
              </a:spcAft>
            </a:pPr>
            <a:r>
              <a:rPr lang="zh-TW" altLang="en-US" sz="2400" dirty="0"/>
              <a:t>不同種類的災害，若屬於同一個應變等級，則其相對應的應變組織與架構，會大致相同</a:t>
            </a:r>
            <a:r>
              <a:rPr lang="zh-TW" altLang="en-US" sz="2400" dirty="0" smtClean="0"/>
              <a:t>。</a:t>
            </a:r>
            <a:endParaRPr lang="zh-TW" altLang="en-US" sz="2400" dirty="0"/>
          </a:p>
        </p:txBody>
      </p:sp>
      <p:sp>
        <p:nvSpPr>
          <p:cNvPr id="4" name="投影片編號版面配置區 3"/>
          <p:cNvSpPr>
            <a:spLocks noGrp="1"/>
          </p:cNvSpPr>
          <p:nvPr>
            <p:ph type="sldNum" sz="quarter" idx="12"/>
          </p:nvPr>
        </p:nvSpPr>
        <p:spPr>
          <a:xfrm>
            <a:off x="6876256" y="6237312"/>
            <a:ext cx="2133600" cy="365125"/>
          </a:xfrm>
        </p:spPr>
        <p:txBody>
          <a:bodyPr/>
          <a:lstStyle/>
          <a:p>
            <a:fld id="{D81384EF-367C-450E-B552-C4A0BE1BD3F8}" type="slidenum">
              <a:rPr lang="zh-TW" altLang="en-US" smtClean="0"/>
              <a:pPr/>
              <a:t>52</a:t>
            </a:fld>
            <a:endParaRPr lang="zh-TW" altLang="en-US" dirty="0"/>
          </a:p>
        </p:txBody>
      </p:sp>
    </p:spTree>
    <p:extLst>
      <p:ext uri="{BB962C8B-B14F-4D97-AF65-F5344CB8AC3E}">
        <p14:creationId xmlns:p14="http://schemas.microsoft.com/office/powerpoint/2010/main" val="37859478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矩形 148"/>
          <p:cNvSpPr/>
          <p:nvPr/>
        </p:nvSpPr>
        <p:spPr>
          <a:xfrm>
            <a:off x="1001215" y="5229117"/>
            <a:ext cx="7603233" cy="1418416"/>
          </a:xfrm>
          <a:prstGeom prst="rect">
            <a:avLst/>
          </a:prstGeom>
          <a:pattFill prst="ltDnDiag">
            <a:fgClr>
              <a:schemeClr val="accent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148" name="矩形 147"/>
          <p:cNvSpPr/>
          <p:nvPr/>
        </p:nvSpPr>
        <p:spPr>
          <a:xfrm>
            <a:off x="1001217" y="2554154"/>
            <a:ext cx="7603232" cy="2592123"/>
          </a:xfrm>
          <a:prstGeom prst="rect">
            <a:avLst/>
          </a:prstGeom>
          <a:pattFill prst="lt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147" name="矩形 146"/>
          <p:cNvSpPr/>
          <p:nvPr/>
        </p:nvSpPr>
        <p:spPr>
          <a:xfrm>
            <a:off x="1001218" y="943429"/>
            <a:ext cx="7603232" cy="1500591"/>
          </a:xfrm>
          <a:prstGeom prst="rect">
            <a:avLst/>
          </a:prstGeom>
          <a:pattFill prst="ltDnDiag">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150" name="標題 149"/>
          <p:cNvSpPr>
            <a:spLocks noGrp="1"/>
          </p:cNvSpPr>
          <p:nvPr>
            <p:ph type="title"/>
          </p:nvPr>
        </p:nvSpPr>
        <p:spPr>
          <a:xfrm>
            <a:off x="477365" y="116632"/>
            <a:ext cx="8229600" cy="695078"/>
          </a:xfrm>
        </p:spPr>
        <p:txBody>
          <a:bodyPr>
            <a:normAutofit/>
          </a:bodyPr>
          <a:lstStyle/>
          <a:p>
            <a:r>
              <a:rPr lang="zh-TW" altLang="en-US" dirty="0">
                <a:latin typeface="Times New Roman" pitchFamily="18" charset="0"/>
              </a:rPr>
              <a:t>三階段應變組織</a:t>
            </a:r>
            <a:r>
              <a:rPr lang="zh-TW" altLang="en-US" dirty="0" smtClean="0">
                <a:latin typeface="Times New Roman" pitchFamily="18" charset="0"/>
              </a:rPr>
              <a:t>架構</a:t>
            </a:r>
            <a:endParaRPr lang="zh-TW" altLang="en-US" dirty="0"/>
          </a:p>
        </p:txBody>
      </p:sp>
      <p:sp>
        <p:nvSpPr>
          <p:cNvPr id="4" name="投影片編號版面配置區 3"/>
          <p:cNvSpPr>
            <a:spLocks noGrp="1"/>
          </p:cNvSpPr>
          <p:nvPr>
            <p:ph type="sldNum" sz="quarter" idx="12"/>
          </p:nvPr>
        </p:nvSpPr>
        <p:spPr>
          <a:xfrm>
            <a:off x="6948264" y="6237312"/>
            <a:ext cx="2133600" cy="365125"/>
          </a:xfrm>
        </p:spPr>
        <p:txBody>
          <a:bodyPr/>
          <a:lstStyle/>
          <a:p>
            <a:fld id="{D81384EF-367C-450E-B552-C4A0BE1BD3F8}" type="slidenum">
              <a:rPr lang="zh-TW" altLang="en-US" smtClean="0"/>
              <a:pPr/>
              <a:t>53</a:t>
            </a:fld>
            <a:endParaRPr lang="zh-TW" altLang="en-US" dirty="0"/>
          </a:p>
        </p:txBody>
      </p:sp>
      <p:sp>
        <p:nvSpPr>
          <p:cNvPr id="92" name="Text Box 40"/>
          <p:cNvSpPr txBox="1">
            <a:spLocks noChangeArrowheads="1"/>
          </p:cNvSpPr>
          <p:nvPr/>
        </p:nvSpPr>
        <p:spPr bwMode="auto">
          <a:xfrm>
            <a:off x="334854" y="4941168"/>
            <a:ext cx="461665" cy="1500301"/>
          </a:xfrm>
          <a:prstGeom prst="rect">
            <a:avLst/>
          </a:prstGeom>
          <a:noFill/>
          <a:ln w="12700" cap="sq">
            <a:noFill/>
            <a:miter lim="800000"/>
            <a:headEnd type="none" w="sm" len="sm"/>
            <a:tailEnd type="none" w="sm" len="sm"/>
          </a:ln>
        </p:spPr>
        <p:txBody>
          <a:bodyPr vert="eaVert" wrap="square">
            <a:spAutoFit/>
          </a:bodyPr>
          <a:lstStyle/>
          <a:p>
            <a:pPr algn="ctr">
              <a:spcBef>
                <a:spcPct val="50000"/>
              </a:spcBef>
            </a:pPr>
            <a:r>
              <a:rPr lang="zh-TW" altLang="en-US" sz="1800" b="1" u="none" dirty="0">
                <a:latin typeface="Times New Roman" pitchFamily="18" charset="0"/>
                <a:ea typeface="標楷體" panose="03000509000000000000" pitchFamily="65" charset="-120"/>
              </a:rPr>
              <a:t>第</a:t>
            </a:r>
            <a:r>
              <a:rPr lang="zh-TW" altLang="en-US" sz="1800" b="1" u="none" dirty="0">
                <a:solidFill>
                  <a:srgbClr val="FF0000"/>
                </a:solidFill>
                <a:effectLst>
                  <a:outerShdw blurRad="38100" dist="38100" dir="2700000" algn="tl">
                    <a:srgbClr val="000000">
                      <a:alpha val="43137"/>
                    </a:srgbClr>
                  </a:outerShdw>
                </a:effectLst>
                <a:latin typeface="Times New Roman" pitchFamily="18" charset="0"/>
                <a:ea typeface="標楷體" panose="03000509000000000000" pitchFamily="65" charset="-120"/>
              </a:rPr>
              <a:t>一</a:t>
            </a:r>
            <a:r>
              <a:rPr lang="zh-TW" altLang="en-US" sz="1800" b="1" u="none" dirty="0" smtClean="0">
                <a:latin typeface="Times New Roman" pitchFamily="18" charset="0"/>
                <a:ea typeface="標楷體" panose="03000509000000000000" pitchFamily="65" charset="-120"/>
              </a:rPr>
              <a:t>階段</a:t>
            </a:r>
            <a:endParaRPr lang="zh-TW" altLang="en-US" sz="1800" b="1" u="none" dirty="0">
              <a:latin typeface="Times New Roman" pitchFamily="18" charset="0"/>
              <a:ea typeface="標楷體" panose="03000509000000000000" pitchFamily="65" charset="-120"/>
            </a:endParaRPr>
          </a:p>
        </p:txBody>
      </p:sp>
      <p:sp>
        <p:nvSpPr>
          <p:cNvPr id="93" name="Text Box 41"/>
          <p:cNvSpPr txBox="1">
            <a:spLocks noChangeArrowheads="1"/>
          </p:cNvSpPr>
          <p:nvPr/>
        </p:nvSpPr>
        <p:spPr bwMode="auto">
          <a:xfrm>
            <a:off x="334854" y="2607967"/>
            <a:ext cx="461665" cy="2579685"/>
          </a:xfrm>
          <a:prstGeom prst="rect">
            <a:avLst/>
          </a:prstGeom>
          <a:noFill/>
          <a:ln w="12700" cap="sq">
            <a:noFill/>
            <a:miter lim="800000"/>
            <a:headEnd type="none" w="sm" len="sm"/>
            <a:tailEnd type="none" w="sm" len="sm"/>
          </a:ln>
        </p:spPr>
        <p:txBody>
          <a:bodyPr vert="eaVert" wrap="square">
            <a:spAutoFit/>
          </a:bodyPr>
          <a:lstStyle/>
          <a:p>
            <a:pPr algn="ctr">
              <a:spcBef>
                <a:spcPct val="50000"/>
              </a:spcBef>
            </a:pPr>
            <a:r>
              <a:rPr lang="zh-TW" altLang="en-US" sz="1800" b="1" u="none" dirty="0">
                <a:latin typeface="Times New Roman" pitchFamily="18" charset="0"/>
                <a:ea typeface="標楷體" panose="03000509000000000000" pitchFamily="65" charset="-120"/>
              </a:rPr>
              <a:t>第</a:t>
            </a:r>
            <a:r>
              <a:rPr lang="zh-TW" altLang="en-US" sz="1800" b="1" u="none" dirty="0">
                <a:solidFill>
                  <a:srgbClr val="FF0000"/>
                </a:solidFill>
                <a:effectLst>
                  <a:outerShdw blurRad="38100" dist="38100" dir="2700000" algn="tl">
                    <a:srgbClr val="000000">
                      <a:alpha val="43137"/>
                    </a:srgbClr>
                  </a:outerShdw>
                </a:effectLst>
                <a:latin typeface="Times New Roman" pitchFamily="18" charset="0"/>
                <a:ea typeface="標楷體" panose="03000509000000000000" pitchFamily="65" charset="-120"/>
              </a:rPr>
              <a:t>二</a:t>
            </a:r>
            <a:r>
              <a:rPr lang="zh-TW" altLang="en-US" sz="1800" b="1" u="none" dirty="0" smtClean="0">
                <a:latin typeface="Times New Roman" pitchFamily="18" charset="0"/>
                <a:ea typeface="標楷體" panose="03000509000000000000" pitchFamily="65" charset="-120"/>
              </a:rPr>
              <a:t>階段</a:t>
            </a:r>
            <a:endParaRPr lang="zh-TW" altLang="en-US" sz="2400" b="1" u="none" dirty="0">
              <a:latin typeface="Times New Roman" pitchFamily="18" charset="0"/>
              <a:ea typeface="標楷體" panose="03000509000000000000" pitchFamily="65" charset="-120"/>
            </a:endParaRPr>
          </a:p>
        </p:txBody>
      </p:sp>
      <p:sp>
        <p:nvSpPr>
          <p:cNvPr id="94" name="Text Box 42"/>
          <p:cNvSpPr txBox="1">
            <a:spLocks noChangeArrowheads="1"/>
          </p:cNvSpPr>
          <p:nvPr/>
        </p:nvSpPr>
        <p:spPr bwMode="auto">
          <a:xfrm>
            <a:off x="334854" y="883718"/>
            <a:ext cx="461665" cy="1560303"/>
          </a:xfrm>
          <a:prstGeom prst="rect">
            <a:avLst/>
          </a:prstGeom>
          <a:noFill/>
          <a:ln w="12700" cap="sq">
            <a:noFill/>
            <a:miter lim="800000"/>
            <a:headEnd type="none" w="sm" len="sm"/>
            <a:tailEnd type="none" w="sm" len="sm"/>
          </a:ln>
        </p:spPr>
        <p:txBody>
          <a:bodyPr vert="eaVert" wrap="square">
            <a:spAutoFit/>
          </a:bodyPr>
          <a:lstStyle/>
          <a:p>
            <a:pPr algn="ctr">
              <a:spcBef>
                <a:spcPct val="50000"/>
              </a:spcBef>
            </a:pPr>
            <a:r>
              <a:rPr lang="zh-TW" altLang="en-US" sz="1800" b="1" u="none" dirty="0">
                <a:latin typeface="Times New Roman" pitchFamily="18" charset="0"/>
                <a:ea typeface="標楷體" panose="03000509000000000000" pitchFamily="65" charset="-120"/>
              </a:rPr>
              <a:t>第</a:t>
            </a:r>
            <a:r>
              <a:rPr lang="zh-TW" altLang="en-US" sz="1800" b="1" u="none" dirty="0">
                <a:solidFill>
                  <a:srgbClr val="FF0000"/>
                </a:solidFill>
                <a:effectLst>
                  <a:outerShdw blurRad="38100" dist="38100" dir="2700000" algn="tl">
                    <a:srgbClr val="000000">
                      <a:alpha val="43137"/>
                    </a:srgbClr>
                  </a:outerShdw>
                </a:effectLst>
                <a:latin typeface="Times New Roman" pitchFamily="18" charset="0"/>
                <a:ea typeface="標楷體" panose="03000509000000000000" pitchFamily="65" charset="-120"/>
              </a:rPr>
              <a:t>三</a:t>
            </a:r>
            <a:r>
              <a:rPr lang="zh-TW" altLang="en-US" sz="1800" b="1" u="none" dirty="0" smtClean="0">
                <a:latin typeface="Times New Roman" pitchFamily="18" charset="0"/>
                <a:ea typeface="標楷體" panose="03000509000000000000" pitchFamily="65" charset="-120"/>
              </a:rPr>
              <a:t>階段</a:t>
            </a:r>
            <a:endParaRPr lang="en-US" altLang="zh-TW" sz="1800" b="1" u="none" dirty="0" smtClean="0">
              <a:latin typeface="Times New Roman" pitchFamily="18" charset="0"/>
              <a:ea typeface="標楷體" panose="03000509000000000000" pitchFamily="65" charset="-120"/>
            </a:endParaRPr>
          </a:p>
        </p:txBody>
      </p:sp>
      <p:sp>
        <p:nvSpPr>
          <p:cNvPr id="101" name="文字方塊 100"/>
          <p:cNvSpPr txBox="1"/>
          <p:nvPr/>
        </p:nvSpPr>
        <p:spPr>
          <a:xfrm>
            <a:off x="3813608" y="1119463"/>
            <a:ext cx="1656184" cy="461665"/>
          </a:xfrm>
          <a:prstGeom prst="rect">
            <a:avLst/>
          </a:prstGeom>
          <a:solidFill>
            <a:schemeClr val="accent6">
              <a:lumMod val="75000"/>
            </a:schemeClr>
          </a:solidFill>
          <a:ln>
            <a:solidFill>
              <a:srgbClr val="002060"/>
            </a:solidFill>
          </a:ln>
        </p:spPr>
        <p:txBody>
          <a:bodyPr wrap="square" rtlCol="0">
            <a:spAutoFit/>
          </a:bodyPr>
          <a:lstStyle/>
          <a:p>
            <a:pPr algn="ctr"/>
            <a:r>
              <a:rPr lang="zh-TW" altLang="en-US" sz="2400" dirty="0" smtClean="0">
                <a:latin typeface="Times New Roman" panose="02020603050405020304" pitchFamily="18" charset="0"/>
                <a:ea typeface="標楷體" panose="03000509000000000000" pitchFamily="65" charset="-120"/>
              </a:rPr>
              <a:t>縣</a:t>
            </a:r>
            <a:r>
              <a:rPr lang="en-US" altLang="zh-TW" sz="2400" dirty="0" smtClean="0">
                <a:latin typeface="Times New Roman" panose="02020603050405020304" pitchFamily="18" charset="0"/>
                <a:ea typeface="標楷體" panose="03000509000000000000" pitchFamily="65" charset="-120"/>
              </a:rPr>
              <a:t>(</a:t>
            </a:r>
            <a:r>
              <a:rPr lang="zh-TW" altLang="en-US" sz="2400" dirty="0" smtClean="0">
                <a:latin typeface="Times New Roman" panose="02020603050405020304" pitchFamily="18" charset="0"/>
                <a:ea typeface="標楷體" panose="03000509000000000000" pitchFamily="65" charset="-120"/>
              </a:rPr>
              <a:t>市</a:t>
            </a:r>
            <a:r>
              <a:rPr lang="en-US" altLang="zh-TW" sz="2400" dirty="0" smtClean="0">
                <a:latin typeface="Times New Roman" panose="02020603050405020304" pitchFamily="18" charset="0"/>
                <a:ea typeface="標楷體" panose="03000509000000000000" pitchFamily="65" charset="-120"/>
              </a:rPr>
              <a:t>)</a:t>
            </a:r>
            <a:r>
              <a:rPr lang="zh-TW" altLang="en-US" sz="2400" dirty="0" smtClean="0">
                <a:latin typeface="Times New Roman" panose="02020603050405020304" pitchFamily="18" charset="0"/>
                <a:ea typeface="標楷體" panose="03000509000000000000" pitchFamily="65" charset="-120"/>
              </a:rPr>
              <a:t>政府</a:t>
            </a:r>
            <a:endParaRPr lang="zh-TW" altLang="en-US" sz="2400" dirty="0">
              <a:latin typeface="Times New Roman" panose="02020603050405020304" pitchFamily="18" charset="0"/>
              <a:ea typeface="標楷體" panose="03000509000000000000" pitchFamily="65" charset="-120"/>
            </a:endParaRPr>
          </a:p>
        </p:txBody>
      </p:sp>
      <p:sp>
        <p:nvSpPr>
          <p:cNvPr id="102" name="文字方塊 101"/>
          <p:cNvSpPr txBox="1"/>
          <p:nvPr/>
        </p:nvSpPr>
        <p:spPr>
          <a:xfrm>
            <a:off x="5037744" y="1907159"/>
            <a:ext cx="2160240" cy="461665"/>
          </a:xfrm>
          <a:prstGeom prst="rect">
            <a:avLst/>
          </a:prstGeom>
          <a:solidFill>
            <a:schemeClr val="accent6">
              <a:lumMod val="75000"/>
            </a:schemeClr>
          </a:solidFill>
          <a:ln>
            <a:solidFill>
              <a:srgbClr val="002060"/>
            </a:solidFill>
          </a:ln>
        </p:spPr>
        <p:txBody>
          <a:bodyPr wrap="square" rtlCol="0">
            <a:spAutoFit/>
          </a:bodyPr>
          <a:lstStyle/>
          <a:p>
            <a:pPr algn="ctr"/>
            <a:r>
              <a:rPr lang="zh-TW" altLang="en-US" sz="2400" dirty="0" smtClean="0">
                <a:latin typeface="Times New Roman" panose="02020603050405020304" pitchFamily="18" charset="0"/>
                <a:ea typeface="標楷體" panose="03000509000000000000" pitchFamily="65" charset="-120"/>
              </a:rPr>
              <a:t>校外應變組織</a:t>
            </a:r>
            <a:endParaRPr lang="zh-TW" altLang="en-US" sz="2400" dirty="0">
              <a:latin typeface="Times New Roman" panose="02020603050405020304" pitchFamily="18" charset="0"/>
              <a:ea typeface="標楷體" panose="03000509000000000000" pitchFamily="65" charset="-120"/>
            </a:endParaRPr>
          </a:p>
        </p:txBody>
      </p:sp>
      <p:sp>
        <p:nvSpPr>
          <p:cNvPr id="104" name="文字方塊 103"/>
          <p:cNvSpPr txBox="1"/>
          <p:nvPr/>
        </p:nvSpPr>
        <p:spPr>
          <a:xfrm>
            <a:off x="3561580" y="2607967"/>
            <a:ext cx="2160240" cy="461665"/>
          </a:xfrm>
          <a:prstGeom prst="rect">
            <a:avLst/>
          </a:prstGeom>
          <a:solidFill>
            <a:srgbClr val="00B0F0"/>
          </a:solidFill>
          <a:ln>
            <a:solidFill>
              <a:srgbClr val="002060"/>
            </a:solidFill>
          </a:ln>
        </p:spPr>
        <p:txBody>
          <a:bodyPr wrap="square" rtlCol="0">
            <a:spAutoFit/>
          </a:bodyPr>
          <a:lstStyle/>
          <a:p>
            <a:pPr algn="ctr"/>
            <a:r>
              <a:rPr lang="zh-TW" altLang="en-US" sz="2400" dirty="0" smtClean="0">
                <a:latin typeface="Times New Roman" panose="02020603050405020304" pitchFamily="18" charset="0"/>
                <a:ea typeface="標楷體" panose="03000509000000000000" pitchFamily="65" charset="-120"/>
              </a:rPr>
              <a:t>校園總指揮</a:t>
            </a:r>
            <a:endParaRPr lang="zh-TW" altLang="en-US" sz="2400" dirty="0">
              <a:latin typeface="Times New Roman" panose="02020603050405020304" pitchFamily="18" charset="0"/>
              <a:ea typeface="標楷體" panose="03000509000000000000" pitchFamily="65" charset="-120"/>
            </a:endParaRPr>
          </a:p>
        </p:txBody>
      </p:sp>
      <p:sp>
        <p:nvSpPr>
          <p:cNvPr id="105" name="文字方塊 104"/>
          <p:cNvSpPr txBox="1"/>
          <p:nvPr/>
        </p:nvSpPr>
        <p:spPr>
          <a:xfrm>
            <a:off x="5370722" y="3340821"/>
            <a:ext cx="2160240" cy="461665"/>
          </a:xfrm>
          <a:prstGeom prst="rect">
            <a:avLst/>
          </a:prstGeom>
          <a:solidFill>
            <a:srgbClr val="00B0F0"/>
          </a:solidFill>
          <a:ln>
            <a:solidFill>
              <a:srgbClr val="002060"/>
            </a:solidFill>
          </a:ln>
        </p:spPr>
        <p:txBody>
          <a:bodyPr wrap="square" rtlCol="0">
            <a:spAutoFit/>
          </a:bodyPr>
          <a:lstStyle/>
          <a:p>
            <a:pPr algn="ctr"/>
            <a:r>
              <a:rPr lang="zh-TW" altLang="en-US" sz="2400" dirty="0" smtClean="0">
                <a:latin typeface="Times New Roman" panose="02020603050405020304" pitchFamily="18" charset="0"/>
                <a:ea typeface="標楷體" panose="03000509000000000000" pitchFamily="65" charset="-120"/>
              </a:rPr>
              <a:t>發言人</a:t>
            </a:r>
            <a:endParaRPr lang="zh-TW" altLang="en-US" sz="2400" dirty="0">
              <a:latin typeface="Times New Roman" panose="02020603050405020304" pitchFamily="18" charset="0"/>
              <a:ea typeface="標楷體" panose="03000509000000000000" pitchFamily="65" charset="-120"/>
            </a:endParaRPr>
          </a:p>
        </p:txBody>
      </p:sp>
      <p:sp>
        <p:nvSpPr>
          <p:cNvPr id="106" name="文字方塊 105"/>
          <p:cNvSpPr txBox="1"/>
          <p:nvPr/>
        </p:nvSpPr>
        <p:spPr>
          <a:xfrm>
            <a:off x="1653368" y="3351834"/>
            <a:ext cx="2160240" cy="461665"/>
          </a:xfrm>
          <a:prstGeom prst="rect">
            <a:avLst/>
          </a:prstGeom>
          <a:solidFill>
            <a:srgbClr val="00B0F0"/>
          </a:solidFill>
          <a:ln>
            <a:solidFill>
              <a:srgbClr val="002060"/>
            </a:solidFill>
          </a:ln>
        </p:spPr>
        <p:txBody>
          <a:bodyPr wrap="square" rtlCol="0">
            <a:spAutoFit/>
          </a:bodyPr>
          <a:lstStyle/>
          <a:p>
            <a:pPr algn="ctr"/>
            <a:r>
              <a:rPr lang="zh-TW" altLang="en-US" sz="2400" dirty="0" smtClean="0">
                <a:latin typeface="Times New Roman" panose="02020603050405020304" pitchFamily="18" charset="0"/>
                <a:ea typeface="標楷體" panose="03000509000000000000" pitchFamily="65" charset="-120"/>
              </a:rPr>
              <a:t>環安衛中心</a:t>
            </a:r>
            <a:endParaRPr lang="zh-TW" altLang="en-US" sz="2400" dirty="0">
              <a:latin typeface="Times New Roman" panose="02020603050405020304" pitchFamily="18" charset="0"/>
              <a:ea typeface="標楷體" panose="03000509000000000000" pitchFamily="65" charset="-120"/>
            </a:endParaRPr>
          </a:p>
        </p:txBody>
      </p:sp>
      <p:sp>
        <p:nvSpPr>
          <p:cNvPr id="107" name="文字方塊 106"/>
          <p:cNvSpPr txBox="1"/>
          <p:nvPr/>
        </p:nvSpPr>
        <p:spPr>
          <a:xfrm>
            <a:off x="1199380" y="4543998"/>
            <a:ext cx="1476958" cy="457200"/>
          </a:xfrm>
          <a:prstGeom prst="rect">
            <a:avLst/>
          </a:prstGeom>
          <a:solidFill>
            <a:srgbClr val="00B0F0"/>
          </a:solidFill>
          <a:ln>
            <a:solidFill>
              <a:srgbClr val="002060"/>
            </a:solidFill>
          </a:ln>
        </p:spPr>
        <p:txBody>
          <a:bodyPr wrap="square" rtlCol="0">
            <a:spAutoFit/>
          </a:bodyPr>
          <a:lstStyle/>
          <a:p>
            <a:pPr algn="ctr"/>
            <a:r>
              <a:rPr lang="zh-TW" altLang="en-US" sz="2400" dirty="0" smtClean="0">
                <a:latin typeface="Times New Roman" panose="02020603050405020304" pitchFamily="18" charset="0"/>
                <a:ea typeface="標楷體" panose="03000509000000000000" pitchFamily="65" charset="-120"/>
              </a:rPr>
              <a:t>搶救組</a:t>
            </a:r>
            <a:endParaRPr lang="zh-TW" altLang="en-US" sz="2400" dirty="0">
              <a:latin typeface="Times New Roman" panose="02020603050405020304" pitchFamily="18" charset="0"/>
              <a:ea typeface="標楷體" panose="03000509000000000000" pitchFamily="65" charset="-120"/>
            </a:endParaRPr>
          </a:p>
        </p:txBody>
      </p:sp>
      <p:sp>
        <p:nvSpPr>
          <p:cNvPr id="108" name="文字方塊 107"/>
          <p:cNvSpPr txBox="1"/>
          <p:nvPr/>
        </p:nvSpPr>
        <p:spPr>
          <a:xfrm>
            <a:off x="2846529" y="4564634"/>
            <a:ext cx="1476958" cy="457200"/>
          </a:xfrm>
          <a:prstGeom prst="rect">
            <a:avLst/>
          </a:prstGeom>
          <a:solidFill>
            <a:srgbClr val="00B0F0"/>
          </a:solidFill>
          <a:ln>
            <a:solidFill>
              <a:srgbClr val="002060"/>
            </a:solidFill>
          </a:ln>
        </p:spPr>
        <p:txBody>
          <a:bodyPr wrap="square" rtlCol="0">
            <a:spAutoFit/>
          </a:bodyPr>
          <a:lstStyle/>
          <a:p>
            <a:pPr algn="ctr"/>
            <a:r>
              <a:rPr lang="zh-TW" altLang="en-US" sz="2400" dirty="0">
                <a:latin typeface="Times New Roman" panose="02020603050405020304" pitchFamily="18" charset="0"/>
                <a:ea typeface="標楷體" panose="03000509000000000000" pitchFamily="65" charset="-120"/>
              </a:rPr>
              <a:t>救護</a:t>
            </a:r>
            <a:r>
              <a:rPr lang="zh-TW" altLang="en-US" sz="2400" dirty="0" smtClean="0">
                <a:latin typeface="Times New Roman" panose="02020603050405020304" pitchFamily="18" charset="0"/>
                <a:ea typeface="標楷體" panose="03000509000000000000" pitchFamily="65" charset="-120"/>
              </a:rPr>
              <a:t>組</a:t>
            </a:r>
            <a:endParaRPr lang="zh-TW" altLang="en-US" sz="2400" dirty="0">
              <a:latin typeface="Times New Roman" panose="02020603050405020304" pitchFamily="18" charset="0"/>
              <a:ea typeface="標楷體" panose="03000509000000000000" pitchFamily="65" charset="-120"/>
            </a:endParaRPr>
          </a:p>
        </p:txBody>
      </p:sp>
      <p:sp>
        <p:nvSpPr>
          <p:cNvPr id="109" name="文字方塊 108"/>
          <p:cNvSpPr txBox="1"/>
          <p:nvPr/>
        </p:nvSpPr>
        <p:spPr>
          <a:xfrm>
            <a:off x="4949645" y="4563048"/>
            <a:ext cx="1710587" cy="461665"/>
          </a:xfrm>
          <a:prstGeom prst="rect">
            <a:avLst/>
          </a:prstGeom>
          <a:solidFill>
            <a:srgbClr val="00B0F0"/>
          </a:solidFill>
          <a:ln>
            <a:solidFill>
              <a:srgbClr val="002060"/>
            </a:solidFill>
          </a:ln>
        </p:spPr>
        <p:txBody>
          <a:bodyPr wrap="square" rtlCol="0">
            <a:spAutoFit/>
          </a:bodyPr>
          <a:lstStyle/>
          <a:p>
            <a:pPr algn="ctr"/>
            <a:r>
              <a:rPr lang="zh-TW" altLang="en-US" sz="2400" dirty="0" smtClean="0">
                <a:latin typeface="Times New Roman" panose="02020603050405020304" pitchFamily="18" charset="0"/>
                <a:ea typeface="標楷體" panose="03000509000000000000" pitchFamily="65" charset="-120"/>
              </a:rPr>
              <a:t>安全防護組</a:t>
            </a:r>
            <a:endParaRPr lang="zh-TW" altLang="en-US" sz="2400" dirty="0">
              <a:latin typeface="Times New Roman" panose="02020603050405020304" pitchFamily="18" charset="0"/>
              <a:ea typeface="標楷體" panose="03000509000000000000" pitchFamily="65" charset="-120"/>
            </a:endParaRPr>
          </a:p>
        </p:txBody>
      </p:sp>
      <p:sp>
        <p:nvSpPr>
          <p:cNvPr id="110" name="文字方塊 109"/>
          <p:cNvSpPr txBox="1"/>
          <p:nvPr/>
        </p:nvSpPr>
        <p:spPr>
          <a:xfrm>
            <a:off x="6876257" y="4562401"/>
            <a:ext cx="1512168" cy="461665"/>
          </a:xfrm>
          <a:prstGeom prst="rect">
            <a:avLst/>
          </a:prstGeom>
          <a:solidFill>
            <a:srgbClr val="00B0F0"/>
          </a:solidFill>
          <a:ln>
            <a:solidFill>
              <a:srgbClr val="002060"/>
            </a:solidFill>
          </a:ln>
        </p:spPr>
        <p:txBody>
          <a:bodyPr wrap="square" rtlCol="0">
            <a:spAutoFit/>
          </a:bodyPr>
          <a:lstStyle/>
          <a:p>
            <a:pPr algn="ctr"/>
            <a:r>
              <a:rPr lang="zh-TW" altLang="en-US" sz="2400" dirty="0" smtClean="0">
                <a:latin typeface="Times New Roman" panose="02020603050405020304" pitchFamily="18" charset="0"/>
                <a:ea typeface="標楷體" panose="03000509000000000000" pitchFamily="65" charset="-120"/>
              </a:rPr>
              <a:t>管制組</a:t>
            </a:r>
            <a:endParaRPr lang="zh-TW" altLang="en-US" sz="2400" dirty="0">
              <a:latin typeface="Times New Roman" panose="02020603050405020304" pitchFamily="18" charset="0"/>
              <a:ea typeface="標楷體" panose="03000509000000000000" pitchFamily="65" charset="-120"/>
            </a:endParaRPr>
          </a:p>
        </p:txBody>
      </p:sp>
      <p:sp>
        <p:nvSpPr>
          <p:cNvPr id="111" name="文字方塊 110"/>
          <p:cNvSpPr txBox="1"/>
          <p:nvPr/>
        </p:nvSpPr>
        <p:spPr>
          <a:xfrm>
            <a:off x="1861658" y="5308911"/>
            <a:ext cx="5563015" cy="461665"/>
          </a:xfrm>
          <a:prstGeom prst="rect">
            <a:avLst/>
          </a:prstGeom>
          <a:solidFill>
            <a:srgbClr val="92D050"/>
          </a:solidFill>
          <a:ln>
            <a:solidFill>
              <a:srgbClr val="002060"/>
            </a:solidFill>
          </a:ln>
        </p:spPr>
        <p:txBody>
          <a:bodyPr wrap="square" rtlCol="0">
            <a:spAutoFit/>
          </a:bodyPr>
          <a:lstStyle/>
          <a:p>
            <a:pPr algn="ctr">
              <a:defRPr/>
            </a:pPr>
            <a:r>
              <a:rPr lang="zh-TW" altLang="en-US" sz="2400" dirty="0">
                <a:latin typeface="Times New Roman" panose="02020603050405020304" pitchFamily="18" charset="0"/>
                <a:ea typeface="標楷體" panose="03000509000000000000" pitchFamily="65" charset="-120"/>
              </a:rPr>
              <a:t>現場應變指揮人員 或 實驗室負責老師</a:t>
            </a:r>
          </a:p>
        </p:txBody>
      </p:sp>
      <p:sp>
        <p:nvSpPr>
          <p:cNvPr id="112" name="文字方塊 111"/>
          <p:cNvSpPr txBox="1"/>
          <p:nvPr/>
        </p:nvSpPr>
        <p:spPr>
          <a:xfrm>
            <a:off x="1869392" y="6067091"/>
            <a:ext cx="5563015" cy="461665"/>
          </a:xfrm>
          <a:prstGeom prst="rect">
            <a:avLst/>
          </a:prstGeom>
          <a:solidFill>
            <a:srgbClr val="92D050"/>
          </a:solidFill>
          <a:ln>
            <a:solidFill>
              <a:srgbClr val="002060"/>
            </a:solidFill>
          </a:ln>
        </p:spPr>
        <p:txBody>
          <a:bodyPr wrap="square" rtlCol="0">
            <a:spAutoFit/>
          </a:bodyPr>
          <a:lstStyle/>
          <a:p>
            <a:pPr algn="ctr">
              <a:defRPr/>
            </a:pPr>
            <a:r>
              <a:rPr lang="zh-TW" altLang="en-US" sz="2400" dirty="0">
                <a:latin typeface="Times New Roman" panose="02020603050405020304" pitchFamily="18" charset="0"/>
                <a:ea typeface="標楷體" panose="03000509000000000000" pitchFamily="65" charset="-120"/>
              </a:rPr>
              <a:t>現場應變人員 或 科系所應變小組</a:t>
            </a:r>
          </a:p>
        </p:txBody>
      </p:sp>
      <p:cxnSp>
        <p:nvCxnSpPr>
          <p:cNvPr id="114" name="直線接點 113"/>
          <p:cNvCxnSpPr>
            <a:stCxn id="101" idx="2"/>
            <a:endCxn id="104" idx="0"/>
          </p:cNvCxnSpPr>
          <p:nvPr/>
        </p:nvCxnSpPr>
        <p:spPr>
          <a:xfrm>
            <a:off x="4641700" y="1581128"/>
            <a:ext cx="0" cy="102683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直線接點 115"/>
          <p:cNvCxnSpPr/>
          <p:nvPr/>
        </p:nvCxnSpPr>
        <p:spPr>
          <a:xfrm>
            <a:off x="4641700" y="3070500"/>
            <a:ext cx="0" cy="104963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8" name="直線接點 117"/>
          <p:cNvCxnSpPr/>
          <p:nvPr/>
        </p:nvCxnSpPr>
        <p:spPr>
          <a:xfrm flipV="1">
            <a:off x="1937859" y="4095750"/>
            <a:ext cx="5720241" cy="2438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0" name="直線接點 119"/>
          <p:cNvCxnSpPr>
            <a:stCxn id="106" idx="3"/>
            <a:endCxn id="105" idx="1"/>
          </p:cNvCxnSpPr>
          <p:nvPr/>
        </p:nvCxnSpPr>
        <p:spPr>
          <a:xfrm flipV="1">
            <a:off x="3813608" y="3571654"/>
            <a:ext cx="1557114"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2" name="直線接點 121"/>
          <p:cNvCxnSpPr/>
          <p:nvPr/>
        </p:nvCxnSpPr>
        <p:spPr>
          <a:xfrm flipV="1">
            <a:off x="1937859" y="4105022"/>
            <a:ext cx="0" cy="4320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4" name="直線接點 123"/>
          <p:cNvCxnSpPr>
            <a:endCxn id="110" idx="0"/>
          </p:cNvCxnSpPr>
          <p:nvPr/>
        </p:nvCxnSpPr>
        <p:spPr>
          <a:xfrm>
            <a:off x="7632341" y="4120135"/>
            <a:ext cx="0" cy="44226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8" name="直線接點 127"/>
          <p:cNvCxnSpPr>
            <a:endCxn id="111" idx="0"/>
          </p:cNvCxnSpPr>
          <p:nvPr/>
        </p:nvCxnSpPr>
        <p:spPr>
          <a:xfrm>
            <a:off x="4641700" y="3796024"/>
            <a:ext cx="1466" cy="151288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4" name="直線接點 133"/>
          <p:cNvCxnSpPr>
            <a:stCxn id="111" idx="2"/>
            <a:endCxn id="112" idx="0"/>
          </p:cNvCxnSpPr>
          <p:nvPr/>
        </p:nvCxnSpPr>
        <p:spPr>
          <a:xfrm>
            <a:off x="4643166" y="5770576"/>
            <a:ext cx="0" cy="29651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6" name="直線接點 135"/>
          <p:cNvCxnSpPr>
            <a:stCxn id="108" idx="0"/>
          </p:cNvCxnSpPr>
          <p:nvPr/>
        </p:nvCxnSpPr>
        <p:spPr>
          <a:xfrm flipV="1">
            <a:off x="3585008" y="4131247"/>
            <a:ext cx="0" cy="433387"/>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8" name="直線接點 137"/>
          <p:cNvCxnSpPr>
            <a:stCxn id="109" idx="0"/>
          </p:cNvCxnSpPr>
          <p:nvPr/>
        </p:nvCxnSpPr>
        <p:spPr>
          <a:xfrm flipH="1" flipV="1">
            <a:off x="5804938" y="4120135"/>
            <a:ext cx="1" cy="442913"/>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5" name="直線接點 144"/>
          <p:cNvCxnSpPr>
            <a:stCxn id="102" idx="1"/>
          </p:cNvCxnSpPr>
          <p:nvPr/>
        </p:nvCxnSpPr>
        <p:spPr>
          <a:xfrm flipH="1" flipV="1">
            <a:off x="4641700" y="2137991"/>
            <a:ext cx="396044" cy="1"/>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0708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760040" y="2708920"/>
            <a:ext cx="7772400" cy="1362075"/>
          </a:xfrm>
        </p:spPr>
        <p:txBody>
          <a:bodyPr>
            <a:normAutofit/>
          </a:bodyPr>
          <a:lstStyle/>
          <a:p>
            <a:r>
              <a:rPr lang="zh-TW" altLang="en-US" dirty="0" smtClean="0"/>
              <a:t>捌、急救</a:t>
            </a:r>
            <a:endParaRPr lang="zh-TW" altLang="en-US" dirty="0"/>
          </a:p>
        </p:txBody>
      </p:sp>
      <p:sp>
        <p:nvSpPr>
          <p:cNvPr id="6" name="文字版面配置區 5"/>
          <p:cNvSpPr>
            <a:spLocks noGrp="1"/>
          </p:cNvSpPr>
          <p:nvPr>
            <p:ph type="body" idx="1"/>
          </p:nvPr>
        </p:nvSpPr>
        <p:spPr>
          <a:xfrm>
            <a:off x="685800" y="1555742"/>
            <a:ext cx="7772400" cy="4104456"/>
          </a:xfrm>
        </p:spPr>
        <p:txBody>
          <a:bodyPr numCol="2">
            <a:normAutofit/>
          </a:bodyPr>
          <a:lstStyle/>
          <a:p>
            <a:pPr>
              <a:lnSpc>
                <a:spcPct val="120000"/>
              </a:lnSpc>
              <a:spcBef>
                <a:spcPts val="600"/>
              </a:spcBef>
            </a:pPr>
            <a:r>
              <a:rPr lang="zh-TW" altLang="en-US" dirty="0" smtClean="0"/>
              <a:t>急救注意事項</a:t>
            </a:r>
            <a:endParaRPr lang="en-US" altLang="zh-TW" dirty="0" smtClean="0"/>
          </a:p>
          <a:p>
            <a:pPr>
              <a:lnSpc>
                <a:spcPct val="120000"/>
              </a:lnSpc>
              <a:spcBef>
                <a:spcPts val="600"/>
              </a:spcBef>
            </a:pPr>
            <a:r>
              <a:rPr lang="zh-TW" altLang="en-US" dirty="0" smtClean="0"/>
              <a:t>基本</a:t>
            </a:r>
            <a:r>
              <a:rPr lang="zh-TW" altLang="en-US" dirty="0"/>
              <a:t>急救</a:t>
            </a:r>
            <a:r>
              <a:rPr lang="zh-TW" altLang="en-US" dirty="0" smtClean="0"/>
              <a:t>術</a:t>
            </a:r>
            <a:endParaRPr lang="en-US" altLang="zh-TW" dirty="0" smtClean="0"/>
          </a:p>
          <a:p>
            <a:pPr>
              <a:lnSpc>
                <a:spcPct val="120000"/>
              </a:lnSpc>
              <a:spcBef>
                <a:spcPts val="600"/>
              </a:spcBef>
            </a:pPr>
            <a:r>
              <a:rPr lang="zh-TW" altLang="en-US" dirty="0"/>
              <a:t>意外處理</a:t>
            </a:r>
            <a:r>
              <a:rPr lang="zh-TW" altLang="en-US" dirty="0" smtClean="0"/>
              <a:t>術</a:t>
            </a:r>
            <a:endParaRPr lang="en-US" altLang="zh-TW" dirty="0" smtClean="0"/>
          </a:p>
        </p:txBody>
      </p:sp>
      <p:sp>
        <p:nvSpPr>
          <p:cNvPr id="4" name="投影片編號版面配置區 3"/>
          <p:cNvSpPr>
            <a:spLocks noGrp="1"/>
          </p:cNvSpPr>
          <p:nvPr>
            <p:ph type="sldNum" sz="quarter" idx="12"/>
          </p:nvPr>
        </p:nvSpPr>
        <p:spPr>
          <a:xfrm>
            <a:off x="7010400" y="6237312"/>
            <a:ext cx="2133600" cy="365125"/>
          </a:xfrm>
        </p:spPr>
        <p:txBody>
          <a:bodyPr/>
          <a:lstStyle/>
          <a:p>
            <a:fld id="{D81384EF-367C-450E-B552-C4A0BE1BD3F8}" type="slidenum">
              <a:rPr lang="zh-TW" altLang="en-US" smtClean="0"/>
              <a:pPr/>
              <a:t>54</a:t>
            </a:fld>
            <a:endParaRPr lang="zh-TW" altLang="en-US" dirty="0"/>
          </a:p>
        </p:txBody>
      </p:sp>
      <p:cxnSp>
        <p:nvCxnSpPr>
          <p:cNvPr id="18" name="直線接點 17"/>
          <p:cNvCxnSpPr/>
          <p:nvPr/>
        </p:nvCxnSpPr>
        <p:spPr>
          <a:xfrm>
            <a:off x="179512" y="2204864"/>
            <a:ext cx="878497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8100392" y="1844824"/>
            <a:ext cx="216024" cy="21602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24" name="矩形 23"/>
          <p:cNvSpPr/>
          <p:nvPr/>
        </p:nvSpPr>
        <p:spPr>
          <a:xfrm>
            <a:off x="8532440" y="1844824"/>
            <a:ext cx="216024" cy="21602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25" name="矩形 24"/>
          <p:cNvSpPr/>
          <p:nvPr/>
        </p:nvSpPr>
        <p:spPr>
          <a:xfrm>
            <a:off x="7668344" y="1844824"/>
            <a:ext cx="216024" cy="21602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pic>
        <p:nvPicPr>
          <p:cNvPr id="17410" name="Picture 2" descr="http://www.aedworld.com.tw/images/img_4.pn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0" b="100000" l="0" r="100000">
                        <a14:foregroundMark x1="66784" y1="35294" x2="66784" y2="35294"/>
                        <a14:foregroundMark x1="64841" y1="47059" x2="64841" y2="47059"/>
                        <a14:foregroundMark x1="65724" y1="48529" x2="65724" y2="48529"/>
                        <a14:foregroundMark x1="47880" y1="43382" x2="47880" y2="43382"/>
                        <a14:foregroundMark x1="50177" y1="44118" x2="50177" y2="44118"/>
                      </a14:backgroundRemoval>
                    </a14:imgEffect>
                  </a14:imgLayer>
                </a14:imgProps>
              </a:ext>
              <a:ext uri="{28A0092B-C50C-407E-A947-70E740481C1C}">
                <a14:useLocalDpi xmlns:a14="http://schemas.microsoft.com/office/drawing/2010/main"/>
              </a:ext>
            </a:extLst>
          </a:blip>
          <a:srcRect/>
          <a:stretch/>
        </p:blipFill>
        <p:spPr bwMode="auto">
          <a:xfrm>
            <a:off x="3419872" y="4149080"/>
            <a:ext cx="6298232" cy="1511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9018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sz="4000" dirty="0"/>
              <a:t>急救注意</a:t>
            </a:r>
            <a:r>
              <a:rPr lang="zh-TW" altLang="en-US" sz="4000" dirty="0" smtClean="0"/>
              <a:t>事項</a:t>
            </a:r>
            <a:endParaRPr kumimoji="1" lang="zh-TW" altLang="en-US" sz="4000" dirty="0"/>
          </a:p>
        </p:txBody>
      </p:sp>
      <p:sp>
        <p:nvSpPr>
          <p:cNvPr id="5" name="內容版面配置區 4"/>
          <p:cNvSpPr>
            <a:spLocks noGrp="1"/>
          </p:cNvSpPr>
          <p:nvPr>
            <p:ph idx="1"/>
          </p:nvPr>
        </p:nvSpPr>
        <p:spPr>
          <a:xfrm>
            <a:off x="467544" y="1340768"/>
            <a:ext cx="8229600" cy="4853136"/>
          </a:xfrm>
        </p:spPr>
        <p:txBody>
          <a:bodyPr>
            <a:normAutofit/>
          </a:bodyPr>
          <a:lstStyle/>
          <a:p>
            <a:pPr>
              <a:lnSpc>
                <a:spcPct val="110000"/>
              </a:lnSpc>
              <a:spcBef>
                <a:spcPct val="10000"/>
              </a:spcBef>
              <a:spcAft>
                <a:spcPct val="10000"/>
              </a:spcAft>
            </a:pPr>
            <a:r>
              <a:rPr lang="zh-TW" altLang="en-US" sz="2600" dirty="0"/>
              <a:t>急救人員應先確認現場狀況，注意</a:t>
            </a:r>
            <a:r>
              <a:rPr lang="zh-TW" altLang="en-US" sz="2600" dirty="0">
                <a:solidFill>
                  <a:srgbClr val="FF0000"/>
                </a:solidFill>
              </a:rPr>
              <a:t>自身安全</a:t>
            </a:r>
            <a:r>
              <a:rPr lang="zh-TW" altLang="en-US" sz="2600" dirty="0"/>
              <a:t>。</a:t>
            </a:r>
          </a:p>
          <a:p>
            <a:pPr>
              <a:lnSpc>
                <a:spcPct val="110000"/>
              </a:lnSpc>
              <a:spcBef>
                <a:spcPct val="10000"/>
              </a:spcBef>
              <a:spcAft>
                <a:spcPct val="10000"/>
              </a:spcAft>
            </a:pPr>
            <a:r>
              <a:rPr lang="zh-TW" altLang="en-US" sz="2600" dirty="0"/>
              <a:t>如危害狀況危急，急救人員應協助傷患立即撤離現場。</a:t>
            </a:r>
          </a:p>
          <a:p>
            <a:pPr>
              <a:lnSpc>
                <a:spcPct val="110000"/>
              </a:lnSpc>
              <a:spcBef>
                <a:spcPct val="10000"/>
              </a:spcBef>
              <a:spcAft>
                <a:spcPct val="10000"/>
              </a:spcAft>
            </a:pPr>
            <a:r>
              <a:rPr lang="zh-TW" altLang="en-US" sz="2600" dirty="0"/>
              <a:t>觀察、確認傷患傷勢，如超過現場處理能力，應立即送醫或撥打</a:t>
            </a:r>
            <a:r>
              <a:rPr lang="en-US" altLang="zh-TW" sz="2600" dirty="0"/>
              <a:t>119</a:t>
            </a:r>
            <a:r>
              <a:rPr lang="zh-TW" altLang="en-US" sz="2600" dirty="0"/>
              <a:t>尋求醫療支援，並執行緊急通報程序。</a:t>
            </a:r>
          </a:p>
          <a:p>
            <a:pPr>
              <a:lnSpc>
                <a:spcPct val="110000"/>
              </a:lnSpc>
              <a:spcBef>
                <a:spcPct val="10000"/>
              </a:spcBef>
              <a:spcAft>
                <a:spcPct val="10000"/>
              </a:spcAft>
            </a:pPr>
            <a:r>
              <a:rPr lang="zh-TW" altLang="en-US" sz="2600" dirty="0"/>
              <a:t>如傷患傷勢輕微，則進行急救程序。</a:t>
            </a:r>
          </a:p>
          <a:p>
            <a:pPr>
              <a:lnSpc>
                <a:spcPct val="110000"/>
              </a:lnSpc>
              <a:spcBef>
                <a:spcPct val="10000"/>
              </a:spcBef>
              <a:spcAft>
                <a:spcPct val="10000"/>
              </a:spcAft>
            </a:pPr>
            <a:r>
              <a:rPr lang="zh-TW" altLang="en-US" sz="2600" dirty="0"/>
              <a:t>即使傷勢輕微，急救中與急救後仍應密切觀察傷患狀況，如出現任何無法確認的狀況</a:t>
            </a:r>
            <a:r>
              <a:rPr lang="en-US" altLang="zh-TW" sz="2600" dirty="0"/>
              <a:t>(</a:t>
            </a:r>
            <a:r>
              <a:rPr lang="zh-TW" altLang="en-US" sz="2600" dirty="0"/>
              <a:t>如突然暈眩，甚至休克</a:t>
            </a:r>
            <a:r>
              <a:rPr lang="en-US" altLang="zh-TW" sz="2600" dirty="0"/>
              <a:t>)</a:t>
            </a:r>
            <a:r>
              <a:rPr lang="zh-TW" altLang="en-US" sz="2600" dirty="0"/>
              <a:t>應立即送醫或尋求醫療支援。</a:t>
            </a:r>
            <a:endParaRPr lang="en-US" altLang="zh-TW" sz="2600" dirty="0"/>
          </a:p>
          <a:p>
            <a:pPr>
              <a:lnSpc>
                <a:spcPct val="110000"/>
              </a:lnSpc>
              <a:spcBef>
                <a:spcPct val="10000"/>
              </a:spcBef>
              <a:spcAft>
                <a:spcPct val="10000"/>
              </a:spcAft>
            </a:pPr>
            <a:r>
              <a:rPr lang="zh-TW" altLang="en-US" sz="2600" dirty="0">
                <a:solidFill>
                  <a:srgbClr val="FF0000"/>
                </a:solidFill>
              </a:rPr>
              <a:t>如因接觸或食入、吸入化學物質而送醫</a:t>
            </a:r>
            <a:r>
              <a:rPr lang="zh-TW" altLang="en-US" sz="2600" dirty="0"/>
              <a:t>，需告知醫療人員曾接觸的毒性化學物質</a:t>
            </a:r>
            <a:r>
              <a:rPr lang="zh-TW" altLang="en-US" sz="2600" dirty="0" smtClean="0"/>
              <a:t>。</a:t>
            </a:r>
            <a:endParaRPr lang="zh-TW" altLang="en-US" sz="2600" dirty="0"/>
          </a:p>
        </p:txBody>
      </p:sp>
      <p:sp>
        <p:nvSpPr>
          <p:cNvPr id="3" name="投影片編號版面配置區 2"/>
          <p:cNvSpPr>
            <a:spLocks noGrp="1"/>
          </p:cNvSpPr>
          <p:nvPr>
            <p:ph type="sldNum" sz="quarter" idx="12"/>
          </p:nvPr>
        </p:nvSpPr>
        <p:spPr>
          <a:xfrm>
            <a:off x="6876256" y="6237312"/>
            <a:ext cx="2133600" cy="365125"/>
          </a:xfrm>
        </p:spPr>
        <p:txBody>
          <a:bodyPr/>
          <a:lstStyle/>
          <a:p>
            <a:fld id="{D81384EF-367C-450E-B552-C4A0BE1BD3F8}" type="slidenum">
              <a:rPr lang="zh-TW" altLang="en-US" smtClean="0"/>
              <a:pPr/>
              <a:t>55</a:t>
            </a:fld>
            <a:endParaRPr lang="zh-TW" altLang="en-US" dirty="0"/>
          </a:p>
        </p:txBody>
      </p:sp>
    </p:spTree>
    <p:extLst>
      <p:ext uri="{BB962C8B-B14F-4D97-AF65-F5344CB8AC3E}">
        <p14:creationId xmlns:p14="http://schemas.microsoft.com/office/powerpoint/2010/main" val="35817876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t>基本急救</a:t>
            </a:r>
            <a:r>
              <a:rPr lang="zh-TW" altLang="en-US" sz="4000" dirty="0"/>
              <a:t>術−基本救命</a:t>
            </a:r>
            <a:r>
              <a:rPr lang="zh-TW" altLang="en-US" sz="4000" dirty="0" smtClean="0"/>
              <a:t>術</a:t>
            </a:r>
            <a:endParaRPr lang="zh-TW" altLang="en-US" sz="4000" dirty="0"/>
          </a:p>
        </p:txBody>
      </p:sp>
      <p:sp>
        <p:nvSpPr>
          <p:cNvPr id="3" name="內容版面配置區 2"/>
          <p:cNvSpPr>
            <a:spLocks noGrp="1"/>
          </p:cNvSpPr>
          <p:nvPr>
            <p:ph idx="1"/>
          </p:nvPr>
        </p:nvSpPr>
        <p:spPr>
          <a:xfrm>
            <a:off x="323528" y="1240160"/>
            <a:ext cx="8363272" cy="5069160"/>
          </a:xfrm>
        </p:spPr>
        <p:txBody>
          <a:bodyPr>
            <a:normAutofit/>
          </a:bodyPr>
          <a:lstStyle/>
          <a:p>
            <a:pPr>
              <a:lnSpc>
                <a:spcPct val="110000"/>
              </a:lnSpc>
              <a:spcBef>
                <a:spcPts val="600"/>
              </a:spcBef>
            </a:pPr>
            <a:r>
              <a:rPr lang="zh-TW" altLang="en-US" sz="2800" dirty="0"/>
              <a:t>基本救命</a:t>
            </a:r>
            <a:r>
              <a:rPr lang="zh-TW" altLang="en-US" sz="2800" dirty="0" smtClean="0"/>
              <a:t>術</a:t>
            </a:r>
            <a:r>
              <a:rPr lang="en-US" altLang="zh-TW" sz="2800" dirty="0"/>
              <a:t>(Basic Life </a:t>
            </a:r>
            <a:r>
              <a:rPr lang="en-US" altLang="zh-TW" sz="2800" dirty="0" smtClean="0"/>
              <a:t>Support, BLS)</a:t>
            </a:r>
            <a:r>
              <a:rPr lang="zh-TW" altLang="en-US" sz="2800" dirty="0" smtClean="0"/>
              <a:t>：</a:t>
            </a:r>
            <a:r>
              <a:rPr lang="zh-TW" altLang="en-US" sz="2800" dirty="0"/>
              <a:t>持續生命。</a:t>
            </a:r>
            <a:endParaRPr lang="en-US" altLang="zh-TW" sz="2800" dirty="0" smtClean="0"/>
          </a:p>
          <a:p>
            <a:pPr lvl="1">
              <a:lnSpc>
                <a:spcPct val="110000"/>
              </a:lnSpc>
              <a:spcBef>
                <a:spcPts val="600"/>
              </a:spcBef>
            </a:pPr>
            <a:r>
              <a:rPr lang="zh-TW" altLang="en-US" sz="2400" dirty="0"/>
              <a:t>亦即心肺復甦術</a:t>
            </a:r>
            <a:r>
              <a:rPr lang="en-US" altLang="zh-TW" sz="2400" dirty="0"/>
              <a:t>(Cardio-Pulmonary </a:t>
            </a:r>
            <a:r>
              <a:rPr lang="en-US" altLang="zh-TW" sz="2400" dirty="0" smtClean="0"/>
              <a:t>Resuscitation, CPR)</a:t>
            </a:r>
          </a:p>
          <a:p>
            <a:pPr lvl="2">
              <a:lnSpc>
                <a:spcPct val="110000"/>
              </a:lnSpc>
              <a:spcBef>
                <a:spcPts val="600"/>
              </a:spcBef>
            </a:pPr>
            <a:r>
              <a:rPr lang="zh-TW" altLang="en-US" dirty="0" smtClean="0"/>
              <a:t>叫：</a:t>
            </a:r>
            <a:r>
              <a:rPr lang="zh-TW" altLang="en-US" dirty="0"/>
              <a:t>檢查</a:t>
            </a:r>
            <a:r>
              <a:rPr lang="zh-TW" altLang="en-US" dirty="0" smtClean="0"/>
              <a:t>意識 </a:t>
            </a:r>
            <a:r>
              <a:rPr lang="en-US" altLang="zh-TW" dirty="0" smtClean="0"/>
              <a:t>(</a:t>
            </a:r>
            <a:r>
              <a:rPr lang="zh-TW" altLang="en-US" dirty="0" smtClean="0"/>
              <a:t>出聲叫、輕拍肩、看呼吸</a:t>
            </a:r>
            <a:r>
              <a:rPr lang="en-US" altLang="zh-TW" dirty="0" smtClean="0"/>
              <a:t>)</a:t>
            </a:r>
            <a:r>
              <a:rPr lang="zh-TW" altLang="en-US" dirty="0" smtClean="0"/>
              <a:t> 。</a:t>
            </a:r>
            <a:endParaRPr lang="en-US" altLang="zh-TW" dirty="0" smtClean="0"/>
          </a:p>
          <a:p>
            <a:pPr lvl="2">
              <a:lnSpc>
                <a:spcPct val="110000"/>
              </a:lnSpc>
              <a:spcBef>
                <a:spcPts val="600"/>
              </a:spcBef>
            </a:pPr>
            <a:r>
              <a:rPr lang="zh-TW" altLang="en-US" dirty="0"/>
              <a:t>叫：緊急求救 </a:t>
            </a:r>
            <a:r>
              <a:rPr lang="en-US" altLang="zh-TW" dirty="0" smtClean="0"/>
              <a:t>(</a:t>
            </a:r>
            <a:r>
              <a:rPr lang="en-US" altLang="zh-TW" dirty="0"/>
              <a:t>119</a:t>
            </a:r>
            <a:r>
              <a:rPr lang="en-US" altLang="zh-TW" dirty="0" smtClean="0"/>
              <a:t>)</a:t>
            </a:r>
            <a:r>
              <a:rPr lang="zh-TW" altLang="en-US" dirty="0" smtClean="0"/>
              <a:t>。</a:t>
            </a:r>
            <a:endParaRPr lang="en-US" altLang="zh-TW" dirty="0" smtClean="0"/>
          </a:p>
          <a:p>
            <a:pPr lvl="2">
              <a:lnSpc>
                <a:spcPct val="110000"/>
              </a:lnSpc>
              <a:spcBef>
                <a:spcPts val="600"/>
              </a:spcBef>
            </a:pPr>
            <a:r>
              <a:rPr lang="en-US" altLang="zh-TW" dirty="0" smtClean="0"/>
              <a:t>C</a:t>
            </a:r>
            <a:r>
              <a:rPr lang="zh-TW" altLang="en-US" dirty="0" smtClean="0"/>
              <a:t>：立即壓胸。</a:t>
            </a:r>
            <a:endParaRPr lang="en-US" altLang="zh-TW" dirty="0" smtClean="0"/>
          </a:p>
          <a:p>
            <a:pPr lvl="2">
              <a:lnSpc>
                <a:spcPct val="110000"/>
              </a:lnSpc>
              <a:spcBef>
                <a:spcPts val="600"/>
              </a:spcBef>
            </a:pPr>
            <a:r>
              <a:rPr lang="en-US" altLang="zh-TW" dirty="0" smtClean="0"/>
              <a:t>A</a:t>
            </a:r>
            <a:r>
              <a:rPr lang="zh-TW" altLang="en-US" dirty="0"/>
              <a:t>：打開</a:t>
            </a:r>
            <a:r>
              <a:rPr lang="zh-TW" altLang="en-US" dirty="0" smtClean="0"/>
              <a:t>呼吸道暢通</a:t>
            </a:r>
            <a:r>
              <a:rPr lang="zh-TW" altLang="en-US" dirty="0"/>
              <a:t>氣道。</a:t>
            </a:r>
            <a:endParaRPr lang="en-US" altLang="zh-TW" dirty="0" smtClean="0"/>
          </a:p>
          <a:p>
            <a:pPr lvl="2">
              <a:lnSpc>
                <a:spcPct val="110000"/>
              </a:lnSpc>
              <a:spcBef>
                <a:spcPts val="600"/>
              </a:spcBef>
            </a:pPr>
            <a:r>
              <a:rPr lang="en-US" altLang="zh-TW" dirty="0" smtClean="0"/>
              <a:t>B</a:t>
            </a:r>
            <a:r>
              <a:rPr lang="zh-TW" altLang="en-US" dirty="0"/>
              <a:t>：</a:t>
            </a:r>
            <a:r>
              <a:rPr lang="zh-TW" altLang="en-US" dirty="0" smtClean="0"/>
              <a:t>吹氣維持</a:t>
            </a:r>
            <a:r>
              <a:rPr lang="zh-TW" altLang="en-US" dirty="0"/>
              <a:t>呼吸。</a:t>
            </a:r>
            <a:endParaRPr lang="en-US" altLang="zh-TW" dirty="0" smtClean="0"/>
          </a:p>
          <a:p>
            <a:pPr lvl="1">
              <a:lnSpc>
                <a:spcPct val="110000"/>
              </a:lnSpc>
              <a:spcBef>
                <a:spcPts val="600"/>
              </a:spcBef>
            </a:pPr>
            <a:r>
              <a:rPr lang="zh-TW" altLang="en-US" sz="2400" dirty="0" smtClean="0"/>
              <a:t>急救口訣</a:t>
            </a:r>
            <a:endParaRPr lang="en-US" altLang="zh-TW" sz="2400" dirty="0" smtClean="0"/>
          </a:p>
          <a:p>
            <a:pPr lvl="2">
              <a:lnSpc>
                <a:spcPct val="110000"/>
              </a:lnSpc>
              <a:spcBef>
                <a:spcPts val="600"/>
              </a:spcBef>
            </a:pPr>
            <a:r>
              <a:rPr lang="zh-TW" altLang="en-US" dirty="0"/>
              <a:t>未經訓練施救</a:t>
            </a:r>
            <a:r>
              <a:rPr lang="zh-TW" altLang="en-US" dirty="0" smtClean="0"/>
              <a:t>者：叫</a:t>
            </a:r>
            <a:r>
              <a:rPr lang="zh-TW" altLang="en-US" dirty="0"/>
              <a:t>叫</a:t>
            </a:r>
            <a:r>
              <a:rPr lang="en-US" altLang="zh-TW" dirty="0" smtClean="0"/>
              <a:t>CCC</a:t>
            </a:r>
            <a:r>
              <a:rPr lang="zh-TW" altLang="en-US" dirty="0" smtClean="0"/>
              <a:t>。</a:t>
            </a:r>
            <a:endParaRPr lang="en-US" altLang="zh-TW" dirty="0" smtClean="0"/>
          </a:p>
          <a:p>
            <a:pPr lvl="2">
              <a:lnSpc>
                <a:spcPct val="110000"/>
              </a:lnSpc>
              <a:spcBef>
                <a:spcPts val="600"/>
              </a:spcBef>
            </a:pPr>
            <a:r>
              <a:rPr lang="zh-TW" altLang="en-US" dirty="0"/>
              <a:t>醫護專業人員：叫叫</a:t>
            </a:r>
            <a:r>
              <a:rPr lang="en-US" altLang="zh-TW" dirty="0" smtClean="0"/>
              <a:t>CAB</a:t>
            </a:r>
            <a:r>
              <a:rPr lang="zh-TW" altLang="en-US" dirty="0" smtClean="0"/>
              <a:t>。</a:t>
            </a:r>
            <a:endParaRPr lang="en-US" altLang="zh-TW" dirty="0" smtClean="0"/>
          </a:p>
        </p:txBody>
      </p:sp>
      <p:sp>
        <p:nvSpPr>
          <p:cNvPr id="4" name="投影片編號版面配置區 3"/>
          <p:cNvSpPr>
            <a:spLocks noGrp="1"/>
          </p:cNvSpPr>
          <p:nvPr>
            <p:ph type="sldNum" sz="quarter" idx="12"/>
          </p:nvPr>
        </p:nvSpPr>
        <p:spPr>
          <a:xfrm>
            <a:off x="7010400" y="6309320"/>
            <a:ext cx="2133600" cy="365125"/>
          </a:xfrm>
        </p:spPr>
        <p:txBody>
          <a:bodyPr/>
          <a:lstStyle/>
          <a:p>
            <a:fld id="{D81384EF-367C-450E-B552-C4A0BE1BD3F8}" type="slidenum">
              <a:rPr lang="zh-TW" altLang="en-US" smtClean="0"/>
              <a:pPr/>
              <a:t>56</a:t>
            </a:fld>
            <a:endParaRPr lang="zh-TW" altLang="en-US" dirty="0"/>
          </a:p>
        </p:txBody>
      </p:sp>
      <p:pic>
        <p:nvPicPr>
          <p:cNvPr id="13314" name="Picture 2" descr="https://raw.githubusercontent.com/davglass/cpr/master/cpr.jpg?raw=tru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0152" y="4031705"/>
            <a:ext cx="2520280" cy="1991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7987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基本急救</a:t>
            </a:r>
            <a:r>
              <a:rPr lang="zh-TW" altLang="en-US" sz="4000" dirty="0" smtClean="0"/>
              <a:t>術−</a:t>
            </a:r>
            <a:r>
              <a:rPr lang="zh-TW" altLang="en-US" sz="4000" dirty="0"/>
              <a:t>哈姆立克法</a:t>
            </a:r>
          </a:p>
        </p:txBody>
      </p:sp>
      <p:sp>
        <p:nvSpPr>
          <p:cNvPr id="3" name="內容版面配置區 2"/>
          <p:cNvSpPr>
            <a:spLocks noGrp="1"/>
          </p:cNvSpPr>
          <p:nvPr>
            <p:ph idx="1"/>
          </p:nvPr>
        </p:nvSpPr>
        <p:spPr>
          <a:xfrm>
            <a:off x="457200" y="1340768"/>
            <a:ext cx="8229600" cy="5069160"/>
          </a:xfrm>
        </p:spPr>
        <p:txBody>
          <a:bodyPr>
            <a:normAutofit/>
          </a:bodyPr>
          <a:lstStyle/>
          <a:p>
            <a:pPr>
              <a:spcBef>
                <a:spcPts val="600"/>
              </a:spcBef>
              <a:spcAft>
                <a:spcPts val="600"/>
              </a:spcAft>
            </a:pPr>
            <a:r>
              <a:rPr lang="zh-TW" altLang="en-US" sz="2800" dirty="0"/>
              <a:t>哈姆立克</a:t>
            </a:r>
            <a:r>
              <a:rPr lang="zh-TW" altLang="en-US" sz="2800" dirty="0" smtClean="0"/>
              <a:t>法</a:t>
            </a:r>
            <a:r>
              <a:rPr lang="en-US" altLang="zh-TW" sz="2800" dirty="0"/>
              <a:t>(Heimlich maneuver)</a:t>
            </a:r>
            <a:r>
              <a:rPr lang="zh-TW" altLang="en-US" sz="2800" dirty="0" smtClean="0"/>
              <a:t>：</a:t>
            </a:r>
            <a:r>
              <a:rPr lang="zh-TW" altLang="en-US" sz="2800" dirty="0"/>
              <a:t>解除呼吸道</a:t>
            </a:r>
            <a:r>
              <a:rPr lang="zh-TW" altLang="en-US" sz="2800" dirty="0" smtClean="0"/>
              <a:t>阻塞</a:t>
            </a:r>
            <a:endParaRPr lang="en-US" altLang="zh-TW" sz="2800" dirty="0" smtClean="0"/>
          </a:p>
          <a:p>
            <a:pPr lvl="1">
              <a:spcBef>
                <a:spcPts val="600"/>
              </a:spcBef>
              <a:spcAft>
                <a:spcPts val="600"/>
              </a:spcAft>
            </a:pPr>
            <a:r>
              <a:rPr lang="zh-TW" altLang="en-US" sz="2400" dirty="0" smtClean="0"/>
              <a:t>亦即立姿</a:t>
            </a:r>
            <a:r>
              <a:rPr lang="en-US" altLang="zh-TW" sz="2400" dirty="0" smtClean="0"/>
              <a:t>/</a:t>
            </a:r>
            <a:r>
              <a:rPr lang="zh-TW" altLang="en-US" sz="2400" dirty="0"/>
              <a:t>腹部壓腹</a:t>
            </a:r>
            <a:r>
              <a:rPr lang="zh-TW" altLang="en-US" sz="2400" dirty="0" smtClean="0"/>
              <a:t>法</a:t>
            </a:r>
            <a:endParaRPr lang="en-US" altLang="zh-TW" sz="2400" dirty="0" smtClean="0"/>
          </a:p>
          <a:p>
            <a:pPr marL="1371600" lvl="2" indent="-457200">
              <a:spcBef>
                <a:spcPts val="600"/>
              </a:spcBef>
              <a:spcAft>
                <a:spcPts val="600"/>
              </a:spcAft>
              <a:buFont typeface="+mj-lt"/>
              <a:buAutoNum type="arabicPeriod"/>
            </a:pPr>
            <a:r>
              <a:rPr lang="zh-TW" altLang="en-US" dirty="0"/>
              <a:t>施救者站在患者背後成箭步。</a:t>
            </a:r>
          </a:p>
          <a:p>
            <a:pPr marL="1371600" lvl="2" indent="-457200">
              <a:spcBef>
                <a:spcPts val="600"/>
              </a:spcBef>
              <a:spcAft>
                <a:spcPts val="600"/>
              </a:spcAft>
              <a:buFont typeface="+mj-lt"/>
              <a:buAutoNum type="arabicPeriod"/>
            </a:pPr>
            <a:r>
              <a:rPr lang="zh-TW" altLang="en-US" dirty="0"/>
              <a:t>左手摸到肚臍，右手握拳，虎口向內。</a:t>
            </a:r>
          </a:p>
          <a:p>
            <a:pPr marL="1371600" lvl="2" indent="-457200">
              <a:spcBef>
                <a:spcPts val="600"/>
              </a:spcBef>
              <a:spcAft>
                <a:spcPts val="600"/>
              </a:spcAft>
              <a:buFont typeface="+mj-lt"/>
              <a:buAutoNum type="arabicPeriod"/>
            </a:pPr>
            <a:r>
              <a:rPr lang="zh-TW" altLang="en-US" dirty="0"/>
              <a:t>右手置於肚臍上方，左手握於右手成環抱姿勢。</a:t>
            </a:r>
          </a:p>
          <a:p>
            <a:pPr marL="1371600" lvl="2" indent="-457200">
              <a:spcBef>
                <a:spcPts val="600"/>
              </a:spcBef>
              <a:spcAft>
                <a:spcPts val="600"/>
              </a:spcAft>
              <a:buFont typeface="+mj-lt"/>
              <a:buAutoNum type="arabicPeriod"/>
            </a:pPr>
            <a:r>
              <a:rPr lang="zh-TW" altLang="en-US" dirty="0"/>
              <a:t>施救者向內、向後、向上擠壓</a:t>
            </a:r>
            <a:r>
              <a:rPr lang="zh-TW" altLang="en-US" dirty="0" smtClean="0"/>
              <a:t>。</a:t>
            </a:r>
            <a:endParaRPr lang="zh-TW" altLang="en-US" dirty="0"/>
          </a:p>
        </p:txBody>
      </p:sp>
      <p:sp>
        <p:nvSpPr>
          <p:cNvPr id="4" name="投影片編號版面配置區 3"/>
          <p:cNvSpPr>
            <a:spLocks noGrp="1"/>
          </p:cNvSpPr>
          <p:nvPr>
            <p:ph type="sldNum" sz="quarter" idx="12"/>
          </p:nvPr>
        </p:nvSpPr>
        <p:spPr>
          <a:xfrm>
            <a:off x="6804248" y="6237312"/>
            <a:ext cx="2133600" cy="365125"/>
          </a:xfrm>
        </p:spPr>
        <p:txBody>
          <a:bodyPr/>
          <a:lstStyle/>
          <a:p>
            <a:fld id="{D81384EF-367C-450E-B552-C4A0BE1BD3F8}" type="slidenum">
              <a:rPr lang="zh-TW" altLang="en-US" smtClean="0"/>
              <a:pPr/>
              <a:t>57</a:t>
            </a:fld>
            <a:endParaRPr lang="zh-TW" altLang="en-US" dirty="0"/>
          </a:p>
        </p:txBody>
      </p:sp>
      <p:pic>
        <p:nvPicPr>
          <p:cNvPr id="14338" name="Picture 2" descr="http://www.urmc.rochester.edu/Encyclopedia/GetImage.aspx?ImageID=29499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35696" y="4668051"/>
            <a:ext cx="5472608" cy="2093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3639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基本急救術</a:t>
            </a:r>
            <a:r>
              <a:rPr lang="zh-TW" altLang="en-US" sz="4000" dirty="0" smtClean="0"/>
              <a:t>−</a:t>
            </a:r>
            <a:r>
              <a:rPr lang="zh-TW" altLang="en-US" sz="4000" dirty="0"/>
              <a:t>去顫電擊</a:t>
            </a:r>
            <a:r>
              <a:rPr lang="zh-TW" altLang="en-US" sz="4000" dirty="0" smtClean="0"/>
              <a:t>術</a:t>
            </a:r>
            <a:endParaRPr lang="zh-TW" altLang="en-US" sz="4000" dirty="0"/>
          </a:p>
        </p:txBody>
      </p:sp>
      <p:sp>
        <p:nvSpPr>
          <p:cNvPr id="3" name="內容版面配置區 2"/>
          <p:cNvSpPr>
            <a:spLocks noGrp="1"/>
          </p:cNvSpPr>
          <p:nvPr>
            <p:ph idx="1"/>
          </p:nvPr>
        </p:nvSpPr>
        <p:spPr>
          <a:xfrm>
            <a:off x="395536" y="1484784"/>
            <a:ext cx="8229600" cy="5014123"/>
          </a:xfrm>
        </p:spPr>
        <p:txBody>
          <a:bodyPr>
            <a:normAutofit/>
          </a:bodyPr>
          <a:lstStyle/>
          <a:p>
            <a:pPr>
              <a:spcBef>
                <a:spcPts val="600"/>
              </a:spcBef>
              <a:spcAft>
                <a:spcPts val="600"/>
              </a:spcAft>
            </a:pPr>
            <a:r>
              <a:rPr lang="zh-TW" altLang="en-US" sz="2800" dirty="0"/>
              <a:t>去顫電擊術：終止致命性心率</a:t>
            </a:r>
            <a:endParaRPr lang="en-US" altLang="zh-TW" sz="2800" dirty="0"/>
          </a:p>
          <a:p>
            <a:pPr lvl="1">
              <a:spcBef>
                <a:spcPts val="600"/>
              </a:spcBef>
              <a:spcAft>
                <a:spcPts val="600"/>
              </a:spcAft>
            </a:pPr>
            <a:r>
              <a:rPr lang="zh-TW" altLang="en-US" sz="2400" dirty="0" smtClean="0"/>
              <a:t>自動</a:t>
            </a:r>
            <a:r>
              <a:rPr lang="zh-TW" altLang="en-US" sz="2400" dirty="0"/>
              <a:t>體外去顫</a:t>
            </a:r>
            <a:r>
              <a:rPr lang="zh-TW" altLang="en-US" sz="2400" dirty="0" smtClean="0"/>
              <a:t>器</a:t>
            </a:r>
            <a:r>
              <a:rPr lang="en-US" altLang="zh-TW" sz="2400" dirty="0"/>
              <a:t>(Automatic External </a:t>
            </a:r>
            <a:r>
              <a:rPr lang="en-US" altLang="zh-TW" sz="2400" dirty="0" smtClean="0"/>
              <a:t>Defibrillator, AED)</a:t>
            </a:r>
            <a:r>
              <a:rPr lang="zh-TW" altLang="en-US" sz="2400" dirty="0" smtClean="0"/>
              <a:t> 。</a:t>
            </a:r>
            <a:endParaRPr lang="en-US" altLang="zh-TW" sz="2400" dirty="0" smtClean="0"/>
          </a:p>
          <a:p>
            <a:pPr lvl="1">
              <a:spcBef>
                <a:spcPts val="600"/>
              </a:spcBef>
              <a:spcAft>
                <a:spcPts val="600"/>
              </a:spcAft>
            </a:pPr>
            <a:r>
              <a:rPr lang="zh-TW" altLang="en-US" sz="2400" dirty="0" smtClean="0"/>
              <a:t>先進行</a:t>
            </a:r>
            <a:r>
              <a:rPr lang="en-US" altLang="zh-TW" sz="2400" dirty="0" smtClean="0"/>
              <a:t>BLS</a:t>
            </a:r>
            <a:r>
              <a:rPr lang="zh-TW" altLang="en-US" sz="2400" dirty="0" smtClean="0"/>
              <a:t>兩分鐘，若無成效則可進行去顫電擊。</a:t>
            </a:r>
            <a:endParaRPr lang="en-US" altLang="zh-TW" sz="2400" dirty="0" smtClean="0"/>
          </a:p>
          <a:p>
            <a:pPr marL="1371600" lvl="2" indent="-457200">
              <a:spcBef>
                <a:spcPts val="600"/>
              </a:spcBef>
              <a:spcAft>
                <a:spcPts val="600"/>
              </a:spcAft>
              <a:buFont typeface="+mj-lt"/>
              <a:buAutoNum type="arabicPeriod"/>
            </a:pPr>
            <a:r>
              <a:rPr lang="zh-TW" altLang="en-US" dirty="0" smtClean="0"/>
              <a:t>開</a:t>
            </a:r>
            <a:r>
              <a:rPr lang="zh-TW" altLang="en-US" dirty="0"/>
              <a:t>：打開開關。</a:t>
            </a:r>
          </a:p>
          <a:p>
            <a:pPr marL="1371600" lvl="2" indent="-457200">
              <a:spcBef>
                <a:spcPts val="600"/>
              </a:spcBef>
              <a:spcAft>
                <a:spcPts val="600"/>
              </a:spcAft>
              <a:buFont typeface="+mj-lt"/>
              <a:buAutoNum type="arabicPeriod"/>
            </a:pPr>
            <a:r>
              <a:rPr lang="zh-TW" altLang="en-US" dirty="0" smtClean="0"/>
              <a:t>貼</a:t>
            </a:r>
            <a:r>
              <a:rPr lang="zh-TW" altLang="en-US" dirty="0"/>
              <a:t>：依照語音與貼片圖示，貼好貼片與插頭</a:t>
            </a:r>
            <a:r>
              <a:rPr lang="zh-TW" altLang="en-US" dirty="0" smtClean="0"/>
              <a:t>。</a:t>
            </a:r>
            <a:endParaRPr lang="zh-TW" altLang="en-US" dirty="0"/>
          </a:p>
          <a:p>
            <a:pPr marL="1371600" lvl="2" indent="-457200">
              <a:spcBef>
                <a:spcPts val="600"/>
              </a:spcBef>
              <a:spcAft>
                <a:spcPts val="600"/>
              </a:spcAft>
              <a:buFont typeface="+mj-lt"/>
              <a:buAutoNum type="arabicPeriod"/>
            </a:pPr>
            <a:r>
              <a:rPr lang="zh-TW" altLang="en-US" dirty="0" smtClean="0"/>
              <a:t>電</a:t>
            </a:r>
            <a:r>
              <a:rPr lang="zh-TW" altLang="en-US" dirty="0"/>
              <a:t>：若需電擊，機器自動充電後，按電擊鈕</a:t>
            </a:r>
            <a:r>
              <a:rPr lang="zh-TW" altLang="en-US" dirty="0" smtClean="0"/>
              <a:t>。</a:t>
            </a:r>
            <a:endParaRPr lang="en-US" altLang="zh-TW" dirty="0" smtClean="0"/>
          </a:p>
          <a:p>
            <a:pPr lvl="3">
              <a:spcBef>
                <a:spcPts val="600"/>
              </a:spcBef>
              <a:spcAft>
                <a:spcPts val="600"/>
              </a:spcAft>
              <a:buFont typeface="Arial" panose="020B0604020202020204" pitchFamily="34" charset="0"/>
              <a:buChar char="•"/>
            </a:pPr>
            <a:r>
              <a:rPr lang="zh-TW" altLang="en-US" sz="2400" dirty="0"/>
              <a:t>電擊時不要碰</a:t>
            </a:r>
            <a:r>
              <a:rPr lang="zh-TW" altLang="en-US" sz="2400" dirty="0" smtClean="0"/>
              <a:t>觸患者。</a:t>
            </a:r>
            <a:endParaRPr lang="en-US" altLang="zh-TW" sz="2400" dirty="0" smtClean="0"/>
          </a:p>
          <a:p>
            <a:pPr lvl="1">
              <a:spcBef>
                <a:spcPts val="600"/>
              </a:spcBef>
              <a:spcAft>
                <a:spcPts val="600"/>
              </a:spcAft>
            </a:pPr>
            <a:r>
              <a:rPr lang="zh-TW" altLang="en-US" sz="2400" dirty="0" smtClean="0"/>
              <a:t>在</a:t>
            </a:r>
            <a:r>
              <a:rPr lang="en-US" altLang="zh-TW" sz="2400" dirty="0" smtClean="0"/>
              <a:t>CPR+AED</a:t>
            </a:r>
            <a:r>
              <a:rPr lang="zh-TW" altLang="en-US" sz="2400" dirty="0" smtClean="0"/>
              <a:t>的過程中，仍要遵守「儘量不中斷</a:t>
            </a:r>
            <a:r>
              <a:rPr lang="en-US" altLang="zh-TW" sz="2400" dirty="0" smtClean="0"/>
              <a:t>CPR</a:t>
            </a:r>
            <a:r>
              <a:rPr lang="zh-TW" altLang="en-US" sz="2400" dirty="0" smtClean="0"/>
              <a:t>的原則」。</a:t>
            </a:r>
            <a:endParaRPr lang="en-US" altLang="zh-TW" sz="2400" dirty="0"/>
          </a:p>
        </p:txBody>
      </p:sp>
      <p:sp>
        <p:nvSpPr>
          <p:cNvPr id="4" name="投影片編號版面配置區 3"/>
          <p:cNvSpPr>
            <a:spLocks noGrp="1"/>
          </p:cNvSpPr>
          <p:nvPr>
            <p:ph type="sldNum" sz="quarter" idx="12"/>
          </p:nvPr>
        </p:nvSpPr>
        <p:spPr>
          <a:xfrm>
            <a:off x="6902896" y="6309320"/>
            <a:ext cx="2133600" cy="365125"/>
          </a:xfrm>
        </p:spPr>
        <p:txBody>
          <a:bodyPr/>
          <a:lstStyle/>
          <a:p>
            <a:fld id="{D81384EF-367C-450E-B552-C4A0BE1BD3F8}" type="slidenum">
              <a:rPr lang="zh-TW" altLang="en-US" smtClean="0"/>
              <a:pPr/>
              <a:t>58</a:t>
            </a:fld>
            <a:endParaRPr lang="zh-TW" altLang="en-US" dirty="0"/>
          </a:p>
        </p:txBody>
      </p:sp>
      <p:pic>
        <p:nvPicPr>
          <p:cNvPr id="12292" name="Picture 4" descr="http://www.pace.com.tw/img/old/bi/AED_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657026" y="755612"/>
            <a:ext cx="1233493" cy="126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2596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000" dirty="0"/>
              <a:t>意外處理</a:t>
            </a:r>
            <a:r>
              <a:rPr lang="zh-TW" altLang="en-US" sz="4000" dirty="0" smtClean="0"/>
              <a:t>術−接觸</a:t>
            </a:r>
            <a:r>
              <a:rPr lang="zh-TW" altLang="en-US" sz="4000" dirty="0"/>
              <a:t>化學品之急救 </a:t>
            </a:r>
            <a:endParaRPr kumimoji="1" lang="zh-TW" altLang="en-US" sz="4000" dirty="0"/>
          </a:p>
        </p:txBody>
      </p:sp>
      <p:sp>
        <p:nvSpPr>
          <p:cNvPr id="3" name="內容版面配置區 2"/>
          <p:cNvSpPr>
            <a:spLocks noGrp="1"/>
          </p:cNvSpPr>
          <p:nvPr>
            <p:ph idx="1"/>
          </p:nvPr>
        </p:nvSpPr>
        <p:spPr>
          <a:xfrm>
            <a:off x="457200" y="1412776"/>
            <a:ext cx="8229600" cy="5256584"/>
          </a:xfrm>
        </p:spPr>
        <p:txBody>
          <a:bodyPr>
            <a:normAutofit/>
          </a:bodyPr>
          <a:lstStyle/>
          <a:p>
            <a:pPr>
              <a:spcBef>
                <a:spcPts val="600"/>
              </a:spcBef>
            </a:pPr>
            <a:r>
              <a:rPr kumimoji="1" lang="zh-TW" altLang="en-US" sz="2400" dirty="0" smtClean="0"/>
              <a:t>現場處理</a:t>
            </a:r>
            <a:r>
              <a:rPr kumimoji="1" lang="zh-TW" altLang="en-US" sz="2400" dirty="0"/>
              <a:t>：</a:t>
            </a:r>
            <a:endParaRPr kumimoji="1" lang="en-US" altLang="zh-TW" sz="2400" dirty="0" smtClean="0"/>
          </a:p>
          <a:p>
            <a:pPr lvl="1">
              <a:spcBef>
                <a:spcPts val="600"/>
              </a:spcBef>
            </a:pPr>
            <a:r>
              <a:rPr kumimoji="1" lang="zh-TW" altLang="en-US" sz="2000" dirty="0" smtClean="0"/>
              <a:t>立即</a:t>
            </a:r>
            <a:r>
              <a:rPr kumimoji="1" lang="zh-TW" altLang="en-US" sz="2000" dirty="0"/>
              <a:t>以清水沖洗患部 </a:t>
            </a:r>
            <a:r>
              <a:rPr kumimoji="1" lang="en-US" altLang="zh-TW" sz="2000" dirty="0"/>
              <a:t>15 </a:t>
            </a:r>
            <a:r>
              <a:rPr kumimoji="1" lang="zh-TW" altLang="en-US" sz="2000" dirty="0"/>
              <a:t>至 </a:t>
            </a:r>
            <a:r>
              <a:rPr kumimoji="1" lang="en-US" altLang="zh-TW" sz="2000" dirty="0"/>
              <a:t>20 </a:t>
            </a:r>
            <a:r>
              <a:rPr kumimoji="1" lang="zh-TW" altLang="en-US" sz="2000" dirty="0"/>
              <a:t>分鐘。</a:t>
            </a:r>
          </a:p>
          <a:p>
            <a:pPr lvl="2">
              <a:spcBef>
                <a:spcPts val="600"/>
              </a:spcBef>
            </a:pPr>
            <a:r>
              <a:rPr kumimoji="1" lang="zh-TW" altLang="en-US" sz="2000" dirty="0"/>
              <a:t>眼部接觸：沖洗時應張開眼皮以水自眼角內向外沖洗眼球及眼皮各處，但水壓不可太大，以免傷及眼球</a:t>
            </a:r>
            <a:r>
              <a:rPr kumimoji="1" lang="zh-TW" altLang="en-US" sz="2000" dirty="0" smtClean="0"/>
              <a:t>。此外慢慢的且</a:t>
            </a:r>
            <a:r>
              <a:rPr kumimoji="1" lang="zh-TW" altLang="en-US" sz="2000" dirty="0"/>
              <a:t>持續</a:t>
            </a:r>
            <a:r>
              <a:rPr kumimoji="1" lang="zh-TW" altLang="en-US" sz="2000" dirty="0" smtClean="0"/>
              <a:t>的轉動</a:t>
            </a:r>
            <a:r>
              <a:rPr kumimoji="1" lang="zh-TW" altLang="en-US" sz="2000" dirty="0"/>
              <a:t>眼球使化學物能洗</a:t>
            </a:r>
            <a:r>
              <a:rPr kumimoji="1" lang="zh-TW" altLang="en-US" sz="2000" dirty="0" smtClean="0"/>
              <a:t>出。</a:t>
            </a:r>
            <a:endParaRPr kumimoji="1" lang="zh-TW" altLang="en-US" sz="2000" dirty="0"/>
          </a:p>
          <a:p>
            <a:pPr lvl="2">
              <a:spcBef>
                <a:spcPts val="600"/>
              </a:spcBef>
            </a:pPr>
            <a:r>
              <a:rPr kumimoji="1" lang="zh-TW" altLang="en-US" sz="2000" dirty="0" smtClean="0"/>
              <a:t>皮膚</a:t>
            </a:r>
            <a:r>
              <a:rPr kumimoji="1" lang="zh-TW" altLang="en-US" sz="2000" dirty="0"/>
              <a:t>接觸：立即脫掉被污染的衣物，以清水沖洗被污染部份。</a:t>
            </a:r>
          </a:p>
          <a:p>
            <a:pPr>
              <a:spcBef>
                <a:spcPts val="600"/>
              </a:spcBef>
            </a:pPr>
            <a:r>
              <a:rPr kumimoji="1" lang="zh-TW" altLang="en-US" sz="2400" dirty="0"/>
              <a:t>注意事項：</a:t>
            </a:r>
          </a:p>
          <a:p>
            <a:pPr lvl="1">
              <a:spcBef>
                <a:spcPts val="600"/>
              </a:spcBef>
            </a:pPr>
            <a:r>
              <a:rPr kumimoji="1" lang="zh-TW" altLang="en-US" sz="2000" dirty="0" smtClean="0"/>
              <a:t>參閱安全資料表</a:t>
            </a:r>
            <a:r>
              <a:rPr kumimoji="1" lang="en-US" altLang="zh-TW" sz="2000" dirty="0" smtClean="0"/>
              <a:t>(SDS)</a:t>
            </a:r>
            <a:r>
              <a:rPr kumimoji="1" lang="zh-TW" altLang="en-US" sz="2000" dirty="0" smtClean="0"/>
              <a:t>的急救資料</a:t>
            </a:r>
            <a:r>
              <a:rPr lang="zh-TW" altLang="en-US" sz="2000" dirty="0"/>
              <a:t>。</a:t>
            </a:r>
            <a:endParaRPr kumimoji="1" lang="en-US" altLang="zh-TW" sz="2000" dirty="0" smtClean="0"/>
          </a:p>
          <a:p>
            <a:pPr lvl="2">
              <a:lnSpc>
                <a:spcPct val="110000"/>
              </a:lnSpc>
              <a:spcBef>
                <a:spcPct val="10000"/>
              </a:spcBef>
              <a:spcAft>
                <a:spcPct val="10000"/>
              </a:spcAft>
            </a:pPr>
            <a:r>
              <a:rPr lang="zh-TW" altLang="en-US" sz="2000" dirty="0" smtClean="0"/>
              <a:t>是否</a:t>
            </a:r>
            <a:r>
              <a:rPr lang="zh-TW" altLang="en-US" sz="2000" dirty="0"/>
              <a:t>需在患部塗抹</a:t>
            </a:r>
            <a:r>
              <a:rPr lang="zh-TW" altLang="en-US" sz="2000" dirty="0" smtClean="0"/>
              <a:t>特殊的藥品</a:t>
            </a:r>
            <a:r>
              <a:rPr lang="en-US" altLang="zh-TW" sz="2000" dirty="0" smtClean="0"/>
              <a:t>(ex</a:t>
            </a:r>
            <a:r>
              <a:rPr lang="en-US" altLang="zh-TW" sz="2000" dirty="0"/>
              <a:t>. HF-</a:t>
            </a:r>
            <a:r>
              <a:rPr lang="zh-TW" altLang="en-US" sz="2000" dirty="0"/>
              <a:t>葡萄糖酸鈣</a:t>
            </a:r>
            <a:r>
              <a:rPr lang="zh-TW" altLang="en-US" sz="2000" dirty="0" smtClean="0"/>
              <a:t>軟膏</a:t>
            </a:r>
            <a:r>
              <a:rPr lang="en-US" altLang="zh-TW" sz="2000" dirty="0" smtClean="0"/>
              <a:t>)</a:t>
            </a:r>
            <a:r>
              <a:rPr lang="zh-TW" altLang="en-US" sz="2000" dirty="0"/>
              <a:t>以及</a:t>
            </a:r>
            <a:r>
              <a:rPr lang="zh-TW" altLang="en-US" sz="2000" dirty="0" smtClean="0"/>
              <a:t>塗抹</a:t>
            </a:r>
            <a:r>
              <a:rPr lang="zh-TW" altLang="en-US" sz="2000" dirty="0"/>
              <a:t>的方式。</a:t>
            </a:r>
            <a:endParaRPr kumimoji="1" lang="zh-TW" altLang="en-US" sz="2000" dirty="0"/>
          </a:p>
          <a:p>
            <a:pPr lvl="1">
              <a:spcBef>
                <a:spcPts val="600"/>
              </a:spcBef>
            </a:pPr>
            <a:r>
              <a:rPr kumimoji="1" lang="zh-TW" altLang="en-US" sz="2000" dirty="0" smtClean="0"/>
              <a:t>如需送醫</a:t>
            </a:r>
            <a:r>
              <a:rPr kumimoji="1" lang="zh-TW" altLang="en-US" sz="2000" dirty="0"/>
              <a:t>，將化學品與相關資料帶給醫療人員。</a:t>
            </a:r>
          </a:p>
          <a:p>
            <a:pPr>
              <a:spcBef>
                <a:spcPts val="600"/>
              </a:spcBef>
            </a:pPr>
            <a:endParaRPr kumimoji="1" lang="zh-TW" altLang="en-US" dirty="0"/>
          </a:p>
        </p:txBody>
      </p:sp>
      <p:sp>
        <p:nvSpPr>
          <p:cNvPr id="4" name="投影片編號版面配置區 3"/>
          <p:cNvSpPr>
            <a:spLocks noGrp="1"/>
          </p:cNvSpPr>
          <p:nvPr>
            <p:ph type="sldNum" sz="quarter" idx="12"/>
          </p:nvPr>
        </p:nvSpPr>
        <p:spPr>
          <a:xfrm>
            <a:off x="7010400" y="6237312"/>
            <a:ext cx="2133600" cy="365125"/>
          </a:xfrm>
        </p:spPr>
        <p:txBody>
          <a:bodyPr/>
          <a:lstStyle/>
          <a:p>
            <a:fld id="{D81384EF-367C-450E-B552-C4A0BE1BD3F8}" type="slidenum">
              <a:rPr lang="zh-TW" altLang="en-US" smtClean="0"/>
              <a:pPr/>
              <a:t>59</a:t>
            </a:fld>
            <a:endParaRPr lang="zh-TW" altLang="en-US" dirty="0"/>
          </a:p>
        </p:txBody>
      </p:sp>
      <p:pic>
        <p:nvPicPr>
          <p:cNvPr id="5" name="Picture 5" descr="pe02672_"/>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956376" y="844094"/>
            <a:ext cx="1152128" cy="1432778"/>
          </a:xfrm>
          <a:prstGeom prst="rect">
            <a:avLst/>
          </a:prstGeom>
          <a:noFill/>
          <a:ln w="9525">
            <a:noFill/>
            <a:miter lim="800000"/>
            <a:headEnd/>
            <a:tailEnd/>
          </a:ln>
        </p:spPr>
      </p:pic>
    </p:spTree>
    <p:extLst>
      <p:ext uri="{BB962C8B-B14F-4D97-AF65-F5344CB8AC3E}">
        <p14:creationId xmlns:p14="http://schemas.microsoft.com/office/powerpoint/2010/main" val="839633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學校災害之特性</a:t>
            </a:r>
          </a:p>
        </p:txBody>
      </p:sp>
      <p:sp>
        <p:nvSpPr>
          <p:cNvPr id="6" name="內容版面配置區 5"/>
          <p:cNvSpPr>
            <a:spLocks noGrp="1"/>
          </p:cNvSpPr>
          <p:nvPr>
            <p:ph idx="1"/>
          </p:nvPr>
        </p:nvSpPr>
        <p:spPr/>
        <p:txBody>
          <a:bodyPr>
            <a:normAutofit/>
          </a:bodyPr>
          <a:lstStyle/>
          <a:p>
            <a:r>
              <a:rPr lang="zh-TW" altLang="en-US" sz="2800" dirty="0"/>
              <a:t>發生原因常為學校教職員工及學生之不安全之動作與</a:t>
            </a:r>
            <a:r>
              <a:rPr lang="zh-TW" altLang="en-US" sz="2800" dirty="0" smtClean="0"/>
              <a:t>行為</a:t>
            </a:r>
            <a:r>
              <a:rPr lang="zh-TW" altLang="en-US" sz="2800" dirty="0"/>
              <a:t>。</a:t>
            </a:r>
          </a:p>
          <a:p>
            <a:r>
              <a:rPr lang="zh-TW" altLang="en-US" sz="2800" dirty="0"/>
              <a:t>易發生在實驗室、試驗室或實習</a:t>
            </a:r>
            <a:r>
              <a:rPr lang="zh-TW" altLang="en-US" sz="2800" dirty="0" smtClean="0"/>
              <a:t>工場</a:t>
            </a:r>
            <a:r>
              <a:rPr lang="zh-TW" altLang="en-US" sz="2800" dirty="0"/>
              <a:t>。</a:t>
            </a:r>
          </a:p>
          <a:p>
            <a:r>
              <a:rPr lang="zh-TW" altLang="en-US" sz="2800" dirty="0"/>
              <a:t>實驗室以學生及助教為主，流動性較大，應變</a:t>
            </a:r>
            <a:r>
              <a:rPr lang="zh-TW" altLang="en-US" sz="2800" dirty="0" smtClean="0"/>
              <a:t>知識</a:t>
            </a:r>
            <a:r>
              <a:rPr lang="zh-TW" altLang="en-US" sz="2800" dirty="0"/>
              <a:t>及經驗不易累積</a:t>
            </a:r>
            <a:r>
              <a:rPr lang="zh-TW" altLang="en-US" sz="2800" dirty="0" smtClean="0"/>
              <a:t>。</a:t>
            </a:r>
            <a:endParaRPr lang="en-US" altLang="zh-TW" sz="2800" dirty="0" smtClean="0"/>
          </a:p>
          <a:p>
            <a:r>
              <a:rPr lang="zh-TW" altLang="en-US" sz="2800" dirty="0" smtClean="0">
                <a:solidFill>
                  <a:srgbClr val="FF0000"/>
                </a:solidFill>
              </a:rPr>
              <a:t>危害性</a:t>
            </a:r>
            <a:r>
              <a:rPr lang="zh-TW" altLang="en-US" sz="2800" dirty="0" smtClean="0"/>
              <a:t>化學品</a:t>
            </a:r>
            <a:r>
              <a:rPr lang="zh-TW" altLang="en-US" sz="2800" dirty="0"/>
              <a:t>數量少，但種類多，如無詳細調查管控</a:t>
            </a:r>
            <a:r>
              <a:rPr lang="zh-TW" altLang="en-US" sz="2800" dirty="0" smtClean="0"/>
              <a:t>，外界</a:t>
            </a:r>
            <a:r>
              <a:rPr lang="zh-TW" altLang="en-US" sz="2800" dirty="0"/>
              <a:t>支援單位不易充分了解</a:t>
            </a:r>
            <a:r>
              <a:rPr lang="zh-TW" altLang="en-US" sz="2800" dirty="0" smtClean="0"/>
              <a:t>。</a:t>
            </a:r>
            <a:endParaRPr lang="en-US" altLang="zh-TW" sz="2800" dirty="0" smtClean="0"/>
          </a:p>
          <a:p>
            <a:r>
              <a:rPr lang="zh-TW" altLang="en-US" sz="2800" dirty="0" smtClean="0"/>
              <a:t>應變</a:t>
            </a:r>
            <a:r>
              <a:rPr lang="zh-TW" altLang="en-US" sz="2800" dirty="0"/>
              <a:t>重點為逃生疏散、初步控制及通報支援，</a:t>
            </a:r>
            <a:r>
              <a:rPr lang="zh-TW" altLang="en-US" sz="2800" dirty="0" smtClean="0"/>
              <a:t>著重</a:t>
            </a:r>
            <a:r>
              <a:rPr lang="zh-TW" altLang="en-US" sz="2800" dirty="0"/>
              <a:t>事前預防及事後調查檢討</a:t>
            </a:r>
            <a:r>
              <a:rPr lang="zh-TW" altLang="en-US" sz="2800" dirty="0" smtClean="0"/>
              <a:t>。</a:t>
            </a:r>
            <a:endParaRPr lang="zh-TW" altLang="en-US" sz="2800" dirty="0"/>
          </a:p>
        </p:txBody>
      </p:sp>
      <p:sp>
        <p:nvSpPr>
          <p:cNvPr id="4" name="投影片編號版面配置區 3"/>
          <p:cNvSpPr>
            <a:spLocks noGrp="1"/>
          </p:cNvSpPr>
          <p:nvPr>
            <p:ph type="sldNum" sz="quarter" idx="12"/>
          </p:nvPr>
        </p:nvSpPr>
        <p:spPr>
          <a:xfrm>
            <a:off x="6974904" y="6304235"/>
            <a:ext cx="2133600" cy="365125"/>
          </a:xfrm>
        </p:spPr>
        <p:txBody>
          <a:bodyPr/>
          <a:lstStyle/>
          <a:p>
            <a:fld id="{D81384EF-367C-450E-B552-C4A0BE1BD3F8}" type="slidenum">
              <a:rPr lang="zh-TW" altLang="en-US" smtClean="0"/>
              <a:pPr/>
              <a:t>6</a:t>
            </a:fld>
            <a:endParaRPr lang="zh-TW" altLang="en-US" dirty="0"/>
          </a:p>
        </p:txBody>
      </p:sp>
    </p:spTree>
    <p:extLst>
      <p:ext uri="{BB962C8B-B14F-4D97-AF65-F5344CB8AC3E}">
        <p14:creationId xmlns:p14="http://schemas.microsoft.com/office/powerpoint/2010/main" val="32794371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kumimoji="1" lang="zh-TW" altLang="en-US" sz="4000" dirty="0"/>
              <a:t>意外處理術−吸入、食入中毒之急救</a:t>
            </a:r>
          </a:p>
        </p:txBody>
      </p:sp>
      <p:sp>
        <p:nvSpPr>
          <p:cNvPr id="3" name="內容版面配置區 2"/>
          <p:cNvSpPr>
            <a:spLocks noGrp="1"/>
          </p:cNvSpPr>
          <p:nvPr>
            <p:ph idx="1"/>
          </p:nvPr>
        </p:nvSpPr>
        <p:spPr>
          <a:xfrm>
            <a:off x="457200" y="1268760"/>
            <a:ext cx="8291264" cy="5256584"/>
          </a:xfrm>
        </p:spPr>
        <p:txBody>
          <a:bodyPr>
            <a:normAutofit/>
          </a:bodyPr>
          <a:lstStyle/>
          <a:p>
            <a:pPr>
              <a:lnSpc>
                <a:spcPct val="110000"/>
              </a:lnSpc>
              <a:spcBef>
                <a:spcPts val="600"/>
              </a:spcBef>
            </a:pPr>
            <a:r>
              <a:rPr kumimoji="1" lang="zh-TW" altLang="en-US" sz="2800" dirty="0"/>
              <a:t>現場</a:t>
            </a:r>
            <a:r>
              <a:rPr kumimoji="1" lang="zh-TW" altLang="en-US" sz="2800" dirty="0" smtClean="0"/>
              <a:t>處理：</a:t>
            </a:r>
            <a:endParaRPr kumimoji="1" lang="en-US" altLang="zh-TW" sz="2800" dirty="0" smtClean="0"/>
          </a:p>
          <a:p>
            <a:pPr lvl="1">
              <a:lnSpc>
                <a:spcPct val="110000"/>
              </a:lnSpc>
              <a:spcBef>
                <a:spcPts val="600"/>
              </a:spcBef>
            </a:pPr>
            <a:r>
              <a:rPr kumimoji="1" lang="zh-TW" altLang="en-US" sz="2400" dirty="0" smtClean="0"/>
              <a:t>確定</a:t>
            </a:r>
            <a:r>
              <a:rPr kumimoji="1" lang="zh-TW" altLang="en-US" sz="2400" dirty="0"/>
              <a:t>患者意識狀態，維持生命</a:t>
            </a:r>
            <a:r>
              <a:rPr kumimoji="1" lang="zh-TW" altLang="en-US" sz="2400" dirty="0" smtClean="0"/>
              <a:t>徵象。</a:t>
            </a:r>
          </a:p>
          <a:p>
            <a:pPr lvl="1">
              <a:lnSpc>
                <a:spcPct val="110000"/>
              </a:lnSpc>
              <a:spcBef>
                <a:spcPts val="600"/>
              </a:spcBef>
            </a:pPr>
            <a:r>
              <a:rPr kumimoji="1" lang="zh-TW" altLang="en-US" sz="2400" dirty="0" smtClean="0"/>
              <a:t>食</a:t>
            </a:r>
            <a:r>
              <a:rPr kumimoji="1" lang="zh-TW" altLang="en-US" sz="2400" dirty="0"/>
              <a:t>入性中毒時，勿任意催吐；不可酸鹼中和</a:t>
            </a:r>
            <a:r>
              <a:rPr kumimoji="1" lang="zh-TW" altLang="en-US" sz="2400" dirty="0" smtClean="0"/>
              <a:t>。</a:t>
            </a:r>
            <a:endParaRPr kumimoji="1" lang="en-US" altLang="zh-TW" sz="2400" dirty="0" smtClean="0"/>
          </a:p>
          <a:p>
            <a:pPr lvl="2">
              <a:lnSpc>
                <a:spcPct val="110000"/>
              </a:lnSpc>
              <a:spcBef>
                <a:spcPts val="600"/>
              </a:spcBef>
            </a:pPr>
            <a:r>
              <a:rPr kumimoji="1" lang="zh-TW" altLang="en-US" dirty="0"/>
              <a:t>不能催</a:t>
            </a:r>
            <a:r>
              <a:rPr kumimoji="1" lang="zh-TW" altLang="en-US" dirty="0" smtClean="0"/>
              <a:t>吐−腐蝕性</a:t>
            </a:r>
            <a:r>
              <a:rPr kumimoji="1" lang="en-US" altLang="zh-TW" dirty="0" smtClean="0"/>
              <a:t>(</a:t>
            </a:r>
            <a:r>
              <a:rPr kumimoji="1" lang="zh-TW" altLang="en-US" dirty="0"/>
              <a:t>硫酸、鹽酸</a:t>
            </a:r>
            <a:r>
              <a:rPr kumimoji="1" lang="en-US" altLang="zh-TW" dirty="0" smtClean="0"/>
              <a:t>)</a:t>
            </a:r>
            <a:r>
              <a:rPr kumimoji="1" lang="zh-TW" altLang="en-US" dirty="0" smtClean="0"/>
              <a:t>與石油類</a:t>
            </a:r>
            <a:r>
              <a:rPr kumimoji="1" lang="en-US" altLang="zh-TW" dirty="0" smtClean="0"/>
              <a:t>(</a:t>
            </a:r>
            <a:r>
              <a:rPr kumimoji="1" lang="zh-TW" altLang="en-US" dirty="0" smtClean="0"/>
              <a:t>如汽</a:t>
            </a:r>
            <a:r>
              <a:rPr kumimoji="1" lang="en-US" altLang="zh-TW" dirty="0" smtClean="0"/>
              <a:t>/</a:t>
            </a:r>
            <a:r>
              <a:rPr kumimoji="1" lang="zh-TW" altLang="en-US" dirty="0" smtClean="0"/>
              <a:t>機油</a:t>
            </a:r>
            <a:r>
              <a:rPr kumimoji="1" lang="en-US" altLang="zh-TW" dirty="0"/>
              <a:t>) </a:t>
            </a:r>
            <a:r>
              <a:rPr kumimoji="1" lang="zh-TW" altLang="en-US" dirty="0"/>
              <a:t>。</a:t>
            </a:r>
            <a:endParaRPr kumimoji="1" lang="zh-TW" altLang="en-US" dirty="0" smtClean="0"/>
          </a:p>
          <a:p>
            <a:pPr lvl="1">
              <a:lnSpc>
                <a:spcPct val="110000"/>
              </a:lnSpc>
              <a:spcBef>
                <a:spcPts val="600"/>
              </a:spcBef>
            </a:pPr>
            <a:r>
              <a:rPr kumimoji="1" lang="zh-TW" altLang="en-US" sz="2400" dirty="0" smtClean="0"/>
              <a:t>吸入</a:t>
            </a:r>
            <a:r>
              <a:rPr kumimoji="1" lang="zh-TW" altLang="en-US" sz="2400" dirty="0"/>
              <a:t>中毒時，將患者置空氣流通處</a:t>
            </a:r>
            <a:r>
              <a:rPr kumimoji="1" lang="zh-TW" altLang="en-US" sz="2400" dirty="0" smtClean="0"/>
              <a:t>。</a:t>
            </a:r>
            <a:endParaRPr kumimoji="1" lang="en-US" altLang="zh-TW" sz="2400" dirty="0" smtClean="0"/>
          </a:p>
          <a:p>
            <a:pPr>
              <a:lnSpc>
                <a:spcPct val="110000"/>
              </a:lnSpc>
              <a:spcBef>
                <a:spcPts val="600"/>
              </a:spcBef>
            </a:pPr>
            <a:r>
              <a:rPr kumimoji="1" lang="zh-TW" altLang="en-US" sz="2800" dirty="0" smtClean="0"/>
              <a:t>注意事項：</a:t>
            </a:r>
            <a:endParaRPr kumimoji="1" lang="en-US" altLang="zh-TW" sz="2800" dirty="0" smtClean="0"/>
          </a:p>
          <a:p>
            <a:pPr lvl="1">
              <a:lnSpc>
                <a:spcPct val="110000"/>
              </a:lnSpc>
              <a:spcBef>
                <a:spcPts val="600"/>
              </a:spcBef>
            </a:pPr>
            <a:r>
              <a:rPr kumimoji="1" lang="zh-TW" altLang="en-US" sz="2400" dirty="0" smtClean="0"/>
              <a:t>求救</a:t>
            </a:r>
            <a:r>
              <a:rPr kumimoji="1" lang="zh-TW" altLang="en-US" sz="2400" dirty="0"/>
              <a:t>並聽從醫療人員指導。</a:t>
            </a:r>
          </a:p>
          <a:p>
            <a:pPr lvl="1">
              <a:lnSpc>
                <a:spcPct val="110000"/>
              </a:lnSpc>
              <a:spcBef>
                <a:spcPts val="600"/>
              </a:spcBef>
            </a:pPr>
            <a:r>
              <a:rPr kumimoji="1" lang="zh-TW" altLang="en-US" sz="2400" dirty="0" smtClean="0"/>
              <a:t>設法</a:t>
            </a:r>
            <a:r>
              <a:rPr kumimoji="1" lang="zh-TW" altLang="en-US" sz="2400" dirty="0"/>
              <a:t>移離病患或有毒</a:t>
            </a:r>
            <a:r>
              <a:rPr kumimoji="1" lang="zh-TW" altLang="en-US" sz="2400" dirty="0" smtClean="0"/>
              <a:t>物質</a:t>
            </a:r>
            <a:r>
              <a:rPr kumimoji="1" lang="zh-TW" altLang="en-US" sz="2400" dirty="0"/>
              <a:t>。</a:t>
            </a:r>
          </a:p>
          <a:p>
            <a:pPr lvl="1">
              <a:lnSpc>
                <a:spcPct val="110000"/>
              </a:lnSpc>
              <a:spcBef>
                <a:spcPts val="600"/>
              </a:spcBef>
            </a:pPr>
            <a:r>
              <a:rPr kumimoji="1" lang="zh-TW" altLang="en-US" sz="2400" dirty="0"/>
              <a:t>確認</a:t>
            </a:r>
            <a:r>
              <a:rPr kumimoji="1" lang="zh-TW" altLang="en-US" sz="2400" dirty="0" smtClean="0"/>
              <a:t>毒物資料</a:t>
            </a:r>
            <a:r>
              <a:rPr kumimoji="1" lang="en-US" altLang="zh-TW" sz="2400" dirty="0" smtClean="0"/>
              <a:t>(</a:t>
            </a:r>
            <a:r>
              <a:rPr kumimoji="1" lang="zh-TW" altLang="en-US" sz="2400" dirty="0" smtClean="0"/>
              <a:t>如毒物名稱、使用劑量</a:t>
            </a:r>
            <a:r>
              <a:rPr kumimoji="1" lang="zh-TW" altLang="en-US" sz="2400" dirty="0"/>
              <a:t>、發生時間</a:t>
            </a:r>
            <a:r>
              <a:rPr kumimoji="1" lang="zh-TW" altLang="en-US" sz="2400" dirty="0" smtClean="0"/>
              <a:t>、暴露途徑、患者反應等</a:t>
            </a:r>
            <a:r>
              <a:rPr kumimoji="1" lang="en-US" altLang="zh-TW" sz="2400" dirty="0" smtClean="0"/>
              <a:t>)</a:t>
            </a:r>
            <a:r>
              <a:rPr kumimoji="1" lang="zh-TW" altLang="en-US" sz="2400" dirty="0" smtClean="0"/>
              <a:t>告訴醫療人員。</a:t>
            </a:r>
            <a:endParaRPr kumimoji="1" lang="zh-TW" altLang="en-US" sz="2400" dirty="0"/>
          </a:p>
        </p:txBody>
      </p:sp>
      <p:sp>
        <p:nvSpPr>
          <p:cNvPr id="4" name="投影片編號版面配置區 3"/>
          <p:cNvSpPr>
            <a:spLocks noGrp="1"/>
          </p:cNvSpPr>
          <p:nvPr>
            <p:ph type="sldNum" sz="quarter" idx="12"/>
          </p:nvPr>
        </p:nvSpPr>
        <p:spPr>
          <a:xfrm>
            <a:off x="6902896" y="6304235"/>
            <a:ext cx="2133600" cy="365125"/>
          </a:xfrm>
        </p:spPr>
        <p:txBody>
          <a:bodyPr/>
          <a:lstStyle/>
          <a:p>
            <a:fld id="{D81384EF-367C-450E-B552-C4A0BE1BD3F8}" type="slidenum">
              <a:rPr lang="zh-TW" altLang="en-US" smtClean="0"/>
              <a:pPr/>
              <a:t>60</a:t>
            </a:fld>
            <a:endParaRPr lang="zh-TW" altLang="en-US" dirty="0"/>
          </a:p>
        </p:txBody>
      </p:sp>
    </p:spTree>
    <p:extLst>
      <p:ext uri="{BB962C8B-B14F-4D97-AF65-F5344CB8AC3E}">
        <p14:creationId xmlns:p14="http://schemas.microsoft.com/office/powerpoint/2010/main" val="34278695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000" dirty="0"/>
              <a:t>意外處理術−燒燙灼傷之急救 </a:t>
            </a:r>
          </a:p>
        </p:txBody>
      </p:sp>
      <p:sp>
        <p:nvSpPr>
          <p:cNvPr id="3" name="內容版面配置區 2"/>
          <p:cNvSpPr>
            <a:spLocks noGrp="1"/>
          </p:cNvSpPr>
          <p:nvPr>
            <p:ph idx="1"/>
          </p:nvPr>
        </p:nvSpPr>
        <p:spPr>
          <a:xfrm>
            <a:off x="457200" y="1196752"/>
            <a:ext cx="8229600" cy="5040560"/>
          </a:xfrm>
        </p:spPr>
        <p:txBody>
          <a:bodyPr>
            <a:normAutofit/>
          </a:bodyPr>
          <a:lstStyle/>
          <a:p>
            <a:pPr>
              <a:spcBef>
                <a:spcPts val="600"/>
              </a:spcBef>
            </a:pPr>
            <a:r>
              <a:rPr kumimoji="1" lang="zh-TW" altLang="en-US" sz="2800" dirty="0" smtClean="0"/>
              <a:t>現場處理</a:t>
            </a:r>
            <a:r>
              <a:rPr kumimoji="1" lang="zh-TW" altLang="en-US" sz="2800" dirty="0"/>
              <a:t>：</a:t>
            </a:r>
            <a:endParaRPr lang="zh-TW" altLang="en-US" sz="2800" dirty="0">
              <a:latin typeface="Times New Roman" pitchFamily="18" charset="0"/>
              <a:cs typeface="Times New Roman" pitchFamily="18" charset="0"/>
            </a:endParaRPr>
          </a:p>
          <a:p>
            <a:pPr lvl="1">
              <a:spcBef>
                <a:spcPts val="600"/>
              </a:spcBef>
            </a:pPr>
            <a:r>
              <a:rPr lang="zh-TW" altLang="en-US" sz="2400" dirty="0" smtClean="0">
                <a:solidFill>
                  <a:srgbClr val="FF0000"/>
                </a:solidFill>
              </a:rPr>
              <a:t>沖</a:t>
            </a:r>
            <a:r>
              <a:rPr lang="zh-TW" altLang="en-US" sz="2400" dirty="0" smtClean="0"/>
              <a:t>：清水</a:t>
            </a:r>
            <a:r>
              <a:rPr lang="zh-TW" altLang="en-US" sz="2400" dirty="0"/>
              <a:t>沖洗至少 </a:t>
            </a:r>
            <a:r>
              <a:rPr lang="en-US" altLang="zh-TW" sz="2400" dirty="0"/>
              <a:t>30 </a:t>
            </a:r>
            <a:r>
              <a:rPr lang="zh-TW" altLang="en-US" sz="2400" dirty="0" smtClean="0"/>
              <a:t>分</a:t>
            </a:r>
            <a:r>
              <a:rPr lang="zh-TW" altLang="en-US" sz="2400" dirty="0"/>
              <a:t>。</a:t>
            </a:r>
          </a:p>
          <a:p>
            <a:pPr lvl="1">
              <a:spcBef>
                <a:spcPts val="600"/>
              </a:spcBef>
            </a:pPr>
            <a:r>
              <a:rPr lang="zh-TW" altLang="en-US" sz="2400" dirty="0" smtClean="0">
                <a:solidFill>
                  <a:srgbClr val="FF0000"/>
                </a:solidFill>
              </a:rPr>
              <a:t>脫</a:t>
            </a:r>
            <a:r>
              <a:rPr lang="zh-TW" altLang="en-US" sz="2400" dirty="0"/>
              <a:t>：</a:t>
            </a:r>
            <a:r>
              <a:rPr lang="zh-TW" altLang="en-US" sz="2400" dirty="0" smtClean="0"/>
              <a:t>以</a:t>
            </a:r>
            <a:r>
              <a:rPr lang="zh-TW" altLang="en-US" sz="2400" dirty="0"/>
              <a:t>剪刀除去束縛</a:t>
            </a:r>
            <a:r>
              <a:rPr lang="zh-TW" altLang="en-US" sz="2400" dirty="0" smtClean="0"/>
              <a:t>衣物</a:t>
            </a:r>
            <a:r>
              <a:rPr lang="zh-TW" altLang="en-US" sz="2400" dirty="0"/>
              <a:t>。</a:t>
            </a:r>
          </a:p>
          <a:p>
            <a:pPr lvl="1">
              <a:spcBef>
                <a:spcPts val="600"/>
              </a:spcBef>
            </a:pPr>
            <a:r>
              <a:rPr lang="zh-TW" altLang="en-US" sz="2400" dirty="0" smtClean="0">
                <a:solidFill>
                  <a:srgbClr val="FF0000"/>
                </a:solidFill>
              </a:rPr>
              <a:t>泡</a:t>
            </a:r>
            <a:r>
              <a:rPr lang="zh-TW" altLang="en-US" sz="2400" dirty="0"/>
              <a:t>：</a:t>
            </a:r>
            <a:r>
              <a:rPr lang="zh-TW" altLang="en-US" sz="2400" dirty="0" smtClean="0"/>
              <a:t>等待</a:t>
            </a:r>
            <a:r>
              <a:rPr lang="zh-TW" altLang="en-US" sz="2400" dirty="0"/>
              <a:t>送醫前繼續泡</a:t>
            </a:r>
            <a:r>
              <a:rPr lang="zh-TW" altLang="en-US" sz="2400" dirty="0" smtClean="0"/>
              <a:t>水</a:t>
            </a:r>
            <a:r>
              <a:rPr lang="zh-TW" altLang="en-US" sz="2400" dirty="0"/>
              <a:t>。</a:t>
            </a:r>
          </a:p>
          <a:p>
            <a:pPr lvl="1">
              <a:spcBef>
                <a:spcPts val="600"/>
              </a:spcBef>
            </a:pPr>
            <a:r>
              <a:rPr lang="zh-TW" altLang="en-US" sz="2400" dirty="0" smtClean="0">
                <a:solidFill>
                  <a:srgbClr val="FF0000"/>
                </a:solidFill>
              </a:rPr>
              <a:t>蓋</a:t>
            </a:r>
            <a:r>
              <a:rPr lang="zh-TW" altLang="en-US" sz="2400" dirty="0"/>
              <a:t>：</a:t>
            </a:r>
            <a:r>
              <a:rPr lang="zh-TW" altLang="en-US" sz="2400" dirty="0" smtClean="0"/>
              <a:t>蓋</a:t>
            </a:r>
            <a:r>
              <a:rPr lang="zh-TW" altLang="en-US" sz="2400" dirty="0"/>
              <a:t>上清潔布料或</a:t>
            </a:r>
            <a:r>
              <a:rPr lang="zh-TW" altLang="en-US" sz="2400" dirty="0" smtClean="0"/>
              <a:t>紗布</a:t>
            </a:r>
            <a:r>
              <a:rPr lang="zh-TW" altLang="en-US" sz="2400" dirty="0"/>
              <a:t>。</a:t>
            </a:r>
          </a:p>
          <a:p>
            <a:pPr lvl="1">
              <a:spcBef>
                <a:spcPts val="600"/>
              </a:spcBef>
            </a:pPr>
            <a:r>
              <a:rPr lang="zh-TW" altLang="en-US" sz="2400" dirty="0" smtClean="0">
                <a:solidFill>
                  <a:srgbClr val="FF0000"/>
                </a:solidFill>
              </a:rPr>
              <a:t>送</a:t>
            </a:r>
            <a:r>
              <a:rPr lang="zh-TW" altLang="en-US" sz="2400" dirty="0"/>
              <a:t>：</a:t>
            </a:r>
            <a:r>
              <a:rPr lang="zh-TW" altLang="en-US" sz="2400" dirty="0" smtClean="0"/>
              <a:t>立即</a:t>
            </a:r>
            <a:r>
              <a:rPr lang="zh-TW" altLang="en-US" sz="2400" dirty="0"/>
              <a:t>送急診緊急</a:t>
            </a:r>
            <a:r>
              <a:rPr lang="zh-TW" altLang="en-US" sz="2400" dirty="0" smtClean="0"/>
              <a:t>處置</a:t>
            </a:r>
            <a:r>
              <a:rPr lang="zh-TW" altLang="en-US" sz="2400" dirty="0"/>
              <a:t>。</a:t>
            </a:r>
            <a:endParaRPr lang="en-US" altLang="zh-TW" sz="2400" dirty="0" smtClean="0"/>
          </a:p>
          <a:p>
            <a:pPr>
              <a:spcBef>
                <a:spcPts val="600"/>
              </a:spcBef>
            </a:pPr>
            <a:r>
              <a:rPr kumimoji="1" lang="zh-TW" altLang="en-US" sz="2800" dirty="0"/>
              <a:t>注意事項</a:t>
            </a:r>
            <a:r>
              <a:rPr kumimoji="1" lang="zh-TW" altLang="en-US" sz="2800" dirty="0" smtClean="0"/>
              <a:t>：</a:t>
            </a:r>
            <a:endParaRPr kumimoji="1" lang="en-US" altLang="zh-TW" sz="2800" dirty="0" smtClean="0"/>
          </a:p>
          <a:p>
            <a:pPr lvl="1">
              <a:spcBef>
                <a:spcPts val="600"/>
              </a:spcBef>
            </a:pPr>
            <a:r>
              <a:rPr kumimoji="1" lang="zh-TW" altLang="en-US" sz="2400" dirty="0"/>
              <a:t>若為化學性灼傷，應查看化學藥物容器上是否有急救指示</a:t>
            </a:r>
            <a:r>
              <a:rPr kumimoji="1" lang="zh-TW" altLang="en-US" sz="2400" dirty="0" smtClean="0"/>
              <a:t>，並立即送</a:t>
            </a:r>
            <a:r>
              <a:rPr kumimoji="1" lang="zh-TW" altLang="en-US" sz="2400" dirty="0"/>
              <a:t>醫由醫師</a:t>
            </a:r>
            <a:r>
              <a:rPr kumimoji="1" lang="zh-TW" altLang="en-US" sz="2400" dirty="0" smtClean="0"/>
              <a:t>處置。</a:t>
            </a:r>
            <a:endParaRPr kumimoji="1" lang="en-US" altLang="zh-TW" sz="2400" dirty="0" smtClean="0"/>
          </a:p>
          <a:p>
            <a:pPr lvl="1">
              <a:spcBef>
                <a:spcPts val="600"/>
              </a:spcBef>
            </a:pPr>
            <a:r>
              <a:rPr kumimoji="1" lang="zh-TW" altLang="en-US" sz="2400" dirty="0" smtClean="0"/>
              <a:t>若為石灰</a:t>
            </a:r>
            <a:r>
              <a:rPr kumimoji="1" lang="zh-TW" altLang="en-US" sz="2400" dirty="0"/>
              <a:t>或鎂時，用水洗時反而會生熱，因此要將粉末彈</a:t>
            </a:r>
            <a:r>
              <a:rPr kumimoji="1" lang="zh-TW" altLang="en-US" sz="2400" dirty="0" smtClean="0"/>
              <a:t>落。</a:t>
            </a:r>
            <a:endParaRPr kumimoji="1" lang="en-US" altLang="zh-TW" sz="2400" dirty="0"/>
          </a:p>
        </p:txBody>
      </p:sp>
      <p:sp>
        <p:nvSpPr>
          <p:cNvPr id="4" name="投影片編號版面配置區 3"/>
          <p:cNvSpPr>
            <a:spLocks noGrp="1"/>
          </p:cNvSpPr>
          <p:nvPr>
            <p:ph type="sldNum" sz="quarter" idx="12"/>
          </p:nvPr>
        </p:nvSpPr>
        <p:spPr>
          <a:xfrm>
            <a:off x="6974904" y="6304235"/>
            <a:ext cx="2133600" cy="365125"/>
          </a:xfrm>
        </p:spPr>
        <p:txBody>
          <a:bodyPr/>
          <a:lstStyle/>
          <a:p>
            <a:fld id="{D81384EF-367C-450E-B552-C4A0BE1BD3F8}" type="slidenum">
              <a:rPr lang="zh-TW" altLang="en-US" smtClean="0"/>
              <a:pPr/>
              <a:t>61</a:t>
            </a:fld>
            <a:endParaRPr lang="zh-TW" altLang="en-US" dirty="0"/>
          </a:p>
        </p:txBody>
      </p:sp>
      <p:pic>
        <p:nvPicPr>
          <p:cNvPr id="5" name="Picture 4" descr="未命名-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4797" y="1196752"/>
            <a:ext cx="2301619" cy="3096344"/>
          </a:xfrm>
          <a:prstGeom prst="rect">
            <a:avLst/>
          </a:prstGeom>
          <a:noFill/>
          <a:ln w="9525">
            <a:noFill/>
            <a:miter lim="800000"/>
            <a:headEnd/>
            <a:tailEnd/>
          </a:ln>
        </p:spPr>
      </p:pic>
    </p:spTree>
    <p:extLst>
      <p:ext uri="{BB962C8B-B14F-4D97-AF65-F5344CB8AC3E}">
        <p14:creationId xmlns:p14="http://schemas.microsoft.com/office/powerpoint/2010/main" val="793069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000" dirty="0"/>
              <a:t>意外處理術−感電之</a:t>
            </a:r>
            <a:r>
              <a:rPr lang="zh-TW" altLang="en-US" sz="4000" dirty="0" smtClean="0"/>
              <a:t>急救</a:t>
            </a:r>
            <a:endParaRPr lang="zh-TW" altLang="en-US" sz="4000" dirty="0"/>
          </a:p>
        </p:txBody>
      </p:sp>
      <p:sp>
        <p:nvSpPr>
          <p:cNvPr id="3" name="內容版面配置區 2"/>
          <p:cNvSpPr>
            <a:spLocks noGrp="1"/>
          </p:cNvSpPr>
          <p:nvPr>
            <p:ph idx="1"/>
          </p:nvPr>
        </p:nvSpPr>
        <p:spPr>
          <a:xfrm>
            <a:off x="457200" y="1412776"/>
            <a:ext cx="8229600" cy="5256584"/>
          </a:xfrm>
        </p:spPr>
        <p:txBody>
          <a:bodyPr>
            <a:normAutofit/>
          </a:bodyPr>
          <a:lstStyle/>
          <a:p>
            <a:r>
              <a:rPr lang="zh-TW" altLang="en-US" sz="2400" dirty="0" smtClean="0"/>
              <a:t>現場處理：</a:t>
            </a:r>
            <a:endParaRPr lang="en-US" altLang="zh-TW" sz="2400" dirty="0" smtClean="0"/>
          </a:p>
          <a:p>
            <a:pPr marL="809625" lvl="1" indent="-352425">
              <a:buFont typeface="+mj-lt"/>
              <a:buAutoNum type="arabicPeriod"/>
            </a:pPr>
            <a:r>
              <a:rPr lang="zh-TW" altLang="zh-TW" sz="2000" dirty="0" smtClean="0">
                <a:solidFill>
                  <a:srgbClr val="FF0000"/>
                </a:solidFill>
              </a:rPr>
              <a:t>切斷電源或以絕緣物推開</a:t>
            </a:r>
            <a:r>
              <a:rPr lang="zh-TW" altLang="en-US" sz="2000" dirty="0" smtClean="0">
                <a:solidFill>
                  <a:srgbClr val="FF0000"/>
                </a:solidFill>
              </a:rPr>
              <a:t>傷患</a:t>
            </a:r>
            <a:r>
              <a:rPr lang="zh-TW" altLang="zh-TW" sz="2000" dirty="0" smtClean="0">
                <a:solidFill>
                  <a:srgbClr val="FF0000"/>
                </a:solidFill>
              </a:rPr>
              <a:t>肢體與帶電體接觸部位</a:t>
            </a:r>
            <a:r>
              <a:rPr lang="zh-TW" altLang="en-US" sz="2000" dirty="0" smtClean="0">
                <a:solidFill>
                  <a:srgbClr val="FF0000"/>
                </a:solidFill>
              </a:rPr>
              <a:t>。</a:t>
            </a:r>
            <a:endParaRPr lang="en-US" altLang="zh-TW" sz="2000" dirty="0" smtClean="0">
              <a:solidFill>
                <a:srgbClr val="FF0000"/>
              </a:solidFill>
            </a:endParaRPr>
          </a:p>
          <a:p>
            <a:pPr marL="809625" lvl="1" indent="-352425">
              <a:buFont typeface="+mj-lt"/>
              <a:buAutoNum type="arabicPeriod"/>
            </a:pPr>
            <a:r>
              <a:rPr lang="zh-TW" altLang="en-US" sz="2000" dirty="0" smtClean="0">
                <a:solidFill>
                  <a:srgbClr val="FF0000"/>
                </a:solidFill>
              </a:rPr>
              <a:t>傷患</a:t>
            </a:r>
            <a:r>
              <a:rPr lang="zh-TW" altLang="en-US" sz="2000" dirty="0" smtClean="0"/>
              <a:t>如</a:t>
            </a:r>
            <a:r>
              <a:rPr lang="zh-TW" altLang="en-US" sz="2000" dirty="0"/>
              <a:t>仍有呼吸，則以復原姿勢躺著。 </a:t>
            </a:r>
            <a:endParaRPr lang="en-US" altLang="zh-TW" sz="2000" dirty="0"/>
          </a:p>
          <a:p>
            <a:pPr marL="809625" lvl="1" indent="-352425">
              <a:buFont typeface="+mj-lt"/>
              <a:buAutoNum type="arabicPeriod"/>
            </a:pPr>
            <a:r>
              <a:rPr lang="zh-TW" altLang="en-US" sz="2000" dirty="0" smtClean="0">
                <a:solidFill>
                  <a:srgbClr val="FF0000"/>
                </a:solidFill>
              </a:rPr>
              <a:t>傷患</a:t>
            </a:r>
            <a:r>
              <a:rPr lang="zh-TW" altLang="en-US" sz="2000" dirty="0"/>
              <a:t>呼吸或心跳停止時</a:t>
            </a:r>
            <a:r>
              <a:rPr lang="zh-TW" altLang="en-US" sz="2000" dirty="0" smtClean="0"/>
              <a:t>，立即施行</a:t>
            </a:r>
            <a:r>
              <a:rPr lang="zh-TW" altLang="en-US" sz="2000" dirty="0"/>
              <a:t>心肺復甦</a:t>
            </a:r>
            <a:r>
              <a:rPr lang="zh-TW" altLang="en-US" sz="2000" dirty="0" smtClean="0"/>
              <a:t>術。</a:t>
            </a:r>
            <a:endParaRPr lang="en-US" altLang="zh-TW" sz="2000" dirty="0" smtClean="0"/>
          </a:p>
          <a:p>
            <a:pPr marL="809625" lvl="1" indent="-352425">
              <a:buFont typeface="+mj-lt"/>
              <a:buAutoNum type="arabicPeriod"/>
            </a:pPr>
            <a:r>
              <a:rPr lang="zh-TW" altLang="en-US" sz="2000" dirty="0" smtClean="0"/>
              <a:t>在</a:t>
            </a:r>
            <a:r>
              <a:rPr lang="zh-TW" altLang="en-US" sz="2000" dirty="0" smtClean="0">
                <a:solidFill>
                  <a:srgbClr val="FF0000"/>
                </a:solidFill>
              </a:rPr>
              <a:t>傷患</a:t>
            </a:r>
            <a:r>
              <a:rPr lang="zh-TW" altLang="en-US" sz="2000" dirty="0" smtClean="0"/>
              <a:t>恢復</a:t>
            </a:r>
            <a:r>
              <a:rPr lang="zh-TW" altLang="en-US" sz="2000" dirty="0"/>
              <a:t>心跳、呼吸後</a:t>
            </a:r>
            <a:r>
              <a:rPr lang="zh-TW" altLang="en-US" sz="2000" dirty="0" smtClean="0"/>
              <a:t>，解開</a:t>
            </a:r>
            <a:r>
              <a:rPr lang="zh-TW" altLang="en-US" sz="2000" dirty="0" smtClean="0">
                <a:solidFill>
                  <a:srgbClr val="FF0000"/>
                </a:solidFill>
              </a:rPr>
              <a:t>傷患</a:t>
            </a:r>
            <a:r>
              <a:rPr lang="zh-TW" altLang="en-US" sz="2000" dirty="0" smtClean="0"/>
              <a:t>衣服</a:t>
            </a:r>
            <a:r>
              <a:rPr lang="zh-TW" altLang="en-US" sz="2000" dirty="0"/>
              <a:t>及除去一切束帶，以乾毛巾或毛刷摩擦全身皮膚，使毛細管</a:t>
            </a:r>
            <a:r>
              <a:rPr lang="zh-TW" altLang="en-US" sz="2000" dirty="0" smtClean="0"/>
              <a:t>恢復</a:t>
            </a:r>
            <a:r>
              <a:rPr lang="zh-TW" altLang="en-US" sz="2000" dirty="0"/>
              <a:t>功能。</a:t>
            </a:r>
            <a:endParaRPr lang="en-US" altLang="zh-TW" sz="2000" dirty="0" smtClean="0"/>
          </a:p>
          <a:p>
            <a:pPr marL="809625" lvl="1" indent="-352425">
              <a:buFont typeface="+mj-lt"/>
              <a:buAutoNum type="arabicPeriod"/>
            </a:pPr>
            <a:r>
              <a:rPr lang="zh-TW" altLang="en-US" sz="2000" dirty="0" smtClean="0"/>
              <a:t>儘速</a:t>
            </a:r>
            <a:r>
              <a:rPr lang="zh-TW" altLang="en-US" sz="2000" dirty="0"/>
              <a:t>送醫。</a:t>
            </a:r>
            <a:endParaRPr lang="en-US" altLang="zh-TW" sz="2000" dirty="0" smtClean="0"/>
          </a:p>
          <a:p>
            <a:r>
              <a:rPr lang="zh-TW" altLang="en-US" sz="2400" dirty="0" smtClean="0"/>
              <a:t>注意事項：</a:t>
            </a:r>
            <a:endParaRPr lang="en-US" altLang="zh-TW" sz="2400" dirty="0" smtClean="0"/>
          </a:p>
          <a:p>
            <a:pPr lvl="1"/>
            <a:r>
              <a:rPr lang="zh-TW" altLang="en-US" sz="2000" dirty="0"/>
              <a:t>若為高壓電，不可以用絕緣體觸</a:t>
            </a:r>
            <a:r>
              <a:rPr lang="zh-TW" altLang="en-US" sz="2000" dirty="0" smtClean="0"/>
              <a:t>碰</a:t>
            </a:r>
            <a:r>
              <a:rPr lang="zh-TW" altLang="en-US" sz="2000" dirty="0" smtClean="0">
                <a:solidFill>
                  <a:srgbClr val="FF0000"/>
                </a:solidFill>
              </a:rPr>
              <a:t>傷患</a:t>
            </a:r>
            <a:r>
              <a:rPr lang="zh-TW" altLang="en-US" sz="2000" dirty="0" smtClean="0"/>
              <a:t>，</a:t>
            </a:r>
            <a:r>
              <a:rPr lang="zh-TW" altLang="en-US" sz="2000" dirty="0"/>
              <a:t>應立即切斷</a:t>
            </a:r>
            <a:r>
              <a:rPr lang="zh-TW" altLang="en-US" sz="2000" dirty="0" smtClean="0"/>
              <a:t>電源。</a:t>
            </a:r>
            <a:endParaRPr lang="en-US" altLang="zh-TW" sz="2000" dirty="0" smtClean="0"/>
          </a:p>
          <a:p>
            <a:pPr lvl="1"/>
            <a:r>
              <a:rPr lang="zh-TW" altLang="en-US" sz="2000" dirty="0" smtClean="0"/>
              <a:t>在未將電源切斷前，絕不</a:t>
            </a:r>
            <a:r>
              <a:rPr lang="zh-TW" altLang="en-US" sz="2000" dirty="0"/>
              <a:t>可赤手</a:t>
            </a:r>
            <a:r>
              <a:rPr lang="zh-TW" altLang="en-US" sz="2000" dirty="0" smtClean="0"/>
              <a:t>拉</a:t>
            </a:r>
            <a:r>
              <a:rPr lang="zh-TW" altLang="en-US" sz="2000" dirty="0" smtClean="0">
                <a:solidFill>
                  <a:srgbClr val="FF0000"/>
                </a:solidFill>
              </a:rPr>
              <a:t>傷患</a:t>
            </a:r>
            <a:r>
              <a:rPr lang="zh-TW" altLang="en-US" sz="2000" dirty="0" smtClean="0"/>
              <a:t>。</a:t>
            </a:r>
            <a:endParaRPr lang="en-US" altLang="zh-TW" sz="2000" dirty="0" smtClean="0"/>
          </a:p>
          <a:p>
            <a:pPr lvl="1"/>
            <a:r>
              <a:rPr lang="zh-TW" altLang="en-US" sz="2000" dirty="0" smtClean="0"/>
              <a:t>若</a:t>
            </a:r>
            <a:r>
              <a:rPr lang="zh-TW" altLang="en-US" sz="2000" dirty="0" smtClean="0">
                <a:solidFill>
                  <a:srgbClr val="FF0000"/>
                </a:solidFill>
              </a:rPr>
              <a:t>傷患</a:t>
            </a:r>
            <a:r>
              <a:rPr lang="zh-TW" altLang="en-US" sz="2000" dirty="0" smtClean="0"/>
              <a:t>有</a:t>
            </a:r>
            <a:r>
              <a:rPr lang="zh-TW" altLang="en-US" sz="2000" dirty="0"/>
              <a:t>灼傷的現象，處理方法同燒燙傷</a:t>
            </a:r>
            <a:r>
              <a:rPr lang="zh-TW" altLang="en-US" sz="2000" dirty="0" smtClean="0"/>
              <a:t>。</a:t>
            </a:r>
            <a:endParaRPr lang="zh-TW" altLang="en-US" sz="2000" dirty="0"/>
          </a:p>
        </p:txBody>
      </p:sp>
      <p:sp>
        <p:nvSpPr>
          <p:cNvPr id="4" name="投影片編號版面配置區 3"/>
          <p:cNvSpPr>
            <a:spLocks noGrp="1"/>
          </p:cNvSpPr>
          <p:nvPr>
            <p:ph type="sldNum" sz="quarter" idx="12"/>
          </p:nvPr>
        </p:nvSpPr>
        <p:spPr>
          <a:xfrm>
            <a:off x="7010400" y="6309320"/>
            <a:ext cx="2133600" cy="365125"/>
          </a:xfrm>
        </p:spPr>
        <p:txBody>
          <a:bodyPr/>
          <a:lstStyle/>
          <a:p>
            <a:fld id="{D81384EF-367C-450E-B552-C4A0BE1BD3F8}" type="slidenum">
              <a:rPr lang="zh-TW" altLang="en-US" smtClean="0"/>
              <a:pPr/>
              <a:t>62</a:t>
            </a:fld>
            <a:endParaRPr lang="zh-TW" altLang="en-US" dirty="0"/>
          </a:p>
        </p:txBody>
      </p:sp>
    </p:spTree>
    <p:extLst>
      <p:ext uri="{BB962C8B-B14F-4D97-AF65-F5344CB8AC3E}">
        <p14:creationId xmlns:p14="http://schemas.microsoft.com/office/powerpoint/2010/main" val="16919359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000" dirty="0">
                <a:latin typeface="Times New Roman" panose="02020603050405020304" pitchFamily="18" charset="0"/>
              </a:rPr>
              <a:t>意外處理術−凍傷之急救</a:t>
            </a:r>
          </a:p>
        </p:txBody>
      </p:sp>
      <p:sp>
        <p:nvSpPr>
          <p:cNvPr id="3" name="內容版面配置區 2"/>
          <p:cNvSpPr>
            <a:spLocks noGrp="1"/>
          </p:cNvSpPr>
          <p:nvPr>
            <p:ph idx="1"/>
          </p:nvPr>
        </p:nvSpPr>
        <p:spPr>
          <a:xfrm>
            <a:off x="539552" y="1196752"/>
            <a:ext cx="8229600" cy="4968552"/>
          </a:xfrm>
        </p:spPr>
        <p:txBody>
          <a:bodyPr>
            <a:normAutofit fontScale="92500"/>
          </a:bodyPr>
          <a:lstStyle/>
          <a:p>
            <a:r>
              <a:rPr lang="zh-TW" altLang="en-US" sz="2800" dirty="0" smtClean="0"/>
              <a:t>現場處理</a:t>
            </a:r>
            <a:r>
              <a:rPr lang="zh-TW" altLang="en-US" sz="2800" dirty="0"/>
              <a:t>：</a:t>
            </a:r>
            <a:endParaRPr lang="en-US" altLang="zh-TW" sz="2800" dirty="0" smtClean="0"/>
          </a:p>
          <a:p>
            <a:pPr marL="714375" lvl="1" indent="-257175">
              <a:buFont typeface="+mj-lt"/>
              <a:buAutoNum type="arabicPeriod"/>
            </a:pPr>
            <a:r>
              <a:rPr lang="zh-TW" altLang="en-US" sz="2400" dirty="0" smtClean="0"/>
              <a:t>將</a:t>
            </a:r>
            <a:r>
              <a:rPr lang="zh-TW" altLang="en-US" sz="2400" dirty="0" smtClean="0">
                <a:solidFill>
                  <a:srgbClr val="FF0000"/>
                </a:solidFill>
              </a:rPr>
              <a:t>傷患</a:t>
            </a:r>
            <a:r>
              <a:rPr lang="zh-TW" altLang="en-US" sz="2400" dirty="0" smtClean="0"/>
              <a:t>移</a:t>
            </a:r>
            <a:r>
              <a:rPr lang="zh-TW" altLang="en-US" sz="2400" dirty="0"/>
              <a:t>至溫暖處。 </a:t>
            </a:r>
          </a:p>
          <a:p>
            <a:pPr marL="714375" lvl="1" indent="-257175">
              <a:buFont typeface="+mj-lt"/>
              <a:buAutoNum type="arabicPeriod"/>
            </a:pPr>
            <a:r>
              <a:rPr lang="zh-TW" altLang="en-US" sz="2400" dirty="0" smtClean="0"/>
              <a:t>立即</a:t>
            </a:r>
            <a:r>
              <a:rPr lang="zh-TW" altLang="en-US" sz="2400" dirty="0"/>
              <a:t>移除傷處及遠心端所有的束縳物。 </a:t>
            </a:r>
          </a:p>
          <a:p>
            <a:pPr marL="714375" lvl="1" indent="-257175">
              <a:buFont typeface="+mj-lt"/>
              <a:buAutoNum type="arabicPeriod"/>
            </a:pPr>
            <a:r>
              <a:rPr lang="zh-TW" altLang="en-US" sz="2400" dirty="0" smtClean="0">
                <a:solidFill>
                  <a:srgbClr val="FF0000"/>
                </a:solidFill>
              </a:rPr>
              <a:t>傷患</a:t>
            </a:r>
            <a:r>
              <a:rPr lang="zh-TW" altLang="en-US" sz="2400" dirty="0" smtClean="0"/>
              <a:t>應</a:t>
            </a:r>
            <a:r>
              <a:rPr lang="zh-TW" altLang="en-US" sz="2400" dirty="0"/>
              <a:t>立刻、持續沖泡</a:t>
            </a:r>
            <a:r>
              <a:rPr lang="zh-TW" altLang="en-US" sz="2400" dirty="0" smtClean="0"/>
              <a:t>溫水</a:t>
            </a:r>
            <a:r>
              <a:rPr lang="zh-TW" altLang="en-US" sz="2400" dirty="0"/>
              <a:t>，</a:t>
            </a:r>
            <a:r>
              <a:rPr lang="zh-TW" altLang="en-US" sz="2400" dirty="0" smtClean="0"/>
              <a:t>溫暖</a:t>
            </a:r>
            <a:r>
              <a:rPr lang="zh-TW" altLang="en-US" sz="2400" dirty="0"/>
              <a:t>凍傷</a:t>
            </a:r>
            <a:r>
              <a:rPr lang="zh-TW" altLang="en-US" sz="2400" dirty="0" smtClean="0"/>
              <a:t>處直到患部</a:t>
            </a:r>
            <a:r>
              <a:rPr lang="zh-TW" altLang="en-US" sz="2400" dirty="0"/>
              <a:t>恢復血色</a:t>
            </a:r>
            <a:r>
              <a:rPr lang="zh-TW" altLang="en-US" sz="2400" dirty="0" smtClean="0"/>
              <a:t>為止。 </a:t>
            </a:r>
            <a:endParaRPr lang="zh-TW" altLang="en-US" sz="2400" dirty="0"/>
          </a:p>
          <a:p>
            <a:pPr marL="714375" lvl="1" indent="-257175">
              <a:buFont typeface="+mj-lt"/>
              <a:buAutoNum type="arabicPeriod"/>
            </a:pPr>
            <a:r>
              <a:rPr lang="zh-TW" altLang="en-US" sz="2400" dirty="0" smtClean="0"/>
              <a:t>抬高患部以減輕腫痛。 </a:t>
            </a:r>
          </a:p>
          <a:p>
            <a:pPr marL="714375" lvl="1" indent="-257175">
              <a:buFont typeface="+mj-lt"/>
              <a:buAutoNum type="arabicPeriod"/>
            </a:pPr>
            <a:r>
              <a:rPr lang="zh-TW" altLang="en-US" sz="2400" dirty="0" smtClean="0"/>
              <a:t>以</a:t>
            </a:r>
            <a:r>
              <a:rPr lang="zh-TW" altLang="en-US" sz="2400" dirty="0"/>
              <a:t>柔軟敷料包紮</a:t>
            </a:r>
            <a:r>
              <a:rPr lang="zh-TW" altLang="en-US" sz="2400" dirty="0" smtClean="0"/>
              <a:t>患部</a:t>
            </a:r>
            <a:r>
              <a:rPr lang="zh-TW" altLang="en-US" sz="2400" dirty="0"/>
              <a:t>，注意避免感染，避免水泡破裂</a:t>
            </a:r>
            <a:r>
              <a:rPr lang="zh-TW" altLang="en-US" sz="2400" dirty="0" smtClean="0"/>
              <a:t>。</a:t>
            </a:r>
            <a:endParaRPr lang="zh-TW" altLang="en-US" sz="2400" dirty="0"/>
          </a:p>
          <a:p>
            <a:pPr marL="714375" lvl="1" indent="-257175">
              <a:buFont typeface="+mj-lt"/>
              <a:buAutoNum type="arabicPeriod"/>
            </a:pPr>
            <a:r>
              <a:rPr lang="zh-TW" altLang="en-US" sz="2400" dirty="0" smtClean="0"/>
              <a:t>視</a:t>
            </a:r>
            <a:r>
              <a:rPr lang="zh-TW" altLang="en-US" sz="2400" dirty="0"/>
              <a:t>情況需求送</a:t>
            </a:r>
            <a:r>
              <a:rPr lang="zh-TW" altLang="en-US" sz="2400" dirty="0" smtClean="0"/>
              <a:t>醫</a:t>
            </a:r>
            <a:r>
              <a:rPr lang="zh-TW" altLang="en-US" sz="2400" dirty="0"/>
              <a:t>。</a:t>
            </a:r>
          </a:p>
          <a:p>
            <a:r>
              <a:rPr lang="zh-TW" altLang="en-US" sz="2800" dirty="0" smtClean="0"/>
              <a:t>注意事項</a:t>
            </a:r>
            <a:r>
              <a:rPr lang="zh-TW" altLang="en-US" sz="2800" dirty="0"/>
              <a:t>：</a:t>
            </a:r>
            <a:endParaRPr lang="en-US" altLang="zh-TW" sz="2800" dirty="0" smtClean="0"/>
          </a:p>
          <a:p>
            <a:pPr lvl="1"/>
            <a:r>
              <a:rPr lang="zh-TW" altLang="en-US" sz="2400" dirty="0" smtClean="0"/>
              <a:t>如</a:t>
            </a:r>
            <a:r>
              <a:rPr lang="zh-TW" altLang="en-US" sz="2400" u="sng" dirty="0"/>
              <a:t>皮膚沾黏</a:t>
            </a:r>
            <a:r>
              <a:rPr lang="zh-TW" altLang="en-US" sz="2400" dirty="0"/>
              <a:t>在極低溫的器具上，勿強行拉開，使用溫水沖洗讓器具解凍</a:t>
            </a:r>
            <a:r>
              <a:rPr lang="zh-TW" altLang="en-US" sz="2400" dirty="0" smtClean="0"/>
              <a:t>。</a:t>
            </a:r>
            <a:endParaRPr lang="en-US" altLang="zh-TW" sz="2400" dirty="0" smtClean="0"/>
          </a:p>
          <a:p>
            <a:pPr lvl="1"/>
            <a:r>
              <a:rPr lang="zh-TW" altLang="en-US" sz="2400" dirty="0" smtClean="0"/>
              <a:t>切</a:t>
            </a:r>
            <a:r>
              <a:rPr lang="zh-TW" altLang="en-US" sz="2400" dirty="0"/>
              <a:t>勿</a:t>
            </a:r>
            <a:r>
              <a:rPr lang="zh-TW" altLang="en-US" sz="2400" dirty="0" smtClean="0"/>
              <a:t>再暴露</a:t>
            </a:r>
            <a:r>
              <a:rPr lang="zh-TW" altLang="en-US" sz="2400" dirty="0"/>
              <a:t>於寒冷</a:t>
            </a:r>
            <a:r>
              <a:rPr lang="zh-TW" altLang="en-US" sz="2400" dirty="0" smtClean="0"/>
              <a:t>中，並避免</a:t>
            </a:r>
            <a:r>
              <a:rPr lang="zh-TW" altLang="en-US" sz="2400" dirty="0"/>
              <a:t>使凍傷處與硬物摩擦或運動</a:t>
            </a:r>
            <a:r>
              <a:rPr lang="zh-TW" altLang="en-US" sz="2400" dirty="0" smtClean="0"/>
              <a:t>。</a:t>
            </a:r>
            <a:endParaRPr lang="zh-TW" altLang="en-US" dirty="0"/>
          </a:p>
        </p:txBody>
      </p:sp>
      <p:sp>
        <p:nvSpPr>
          <p:cNvPr id="4" name="投影片編號版面配置區 3"/>
          <p:cNvSpPr>
            <a:spLocks noGrp="1"/>
          </p:cNvSpPr>
          <p:nvPr>
            <p:ph type="sldNum" sz="quarter" idx="12"/>
          </p:nvPr>
        </p:nvSpPr>
        <p:spPr>
          <a:xfrm>
            <a:off x="6902896" y="6309320"/>
            <a:ext cx="2133600" cy="365125"/>
          </a:xfrm>
        </p:spPr>
        <p:txBody>
          <a:bodyPr/>
          <a:lstStyle/>
          <a:p>
            <a:fld id="{D81384EF-367C-450E-B552-C4A0BE1BD3F8}" type="slidenum">
              <a:rPr lang="zh-TW" altLang="en-US" smtClean="0"/>
              <a:pPr/>
              <a:t>63</a:t>
            </a:fld>
            <a:endParaRPr lang="zh-TW" altLang="en-US" dirty="0"/>
          </a:p>
        </p:txBody>
      </p:sp>
    </p:spTree>
    <p:extLst>
      <p:ext uri="{BB962C8B-B14F-4D97-AF65-F5344CB8AC3E}">
        <p14:creationId xmlns:p14="http://schemas.microsoft.com/office/powerpoint/2010/main" val="3682810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000" dirty="0">
                <a:latin typeface="Times New Roman" panose="02020603050405020304" pitchFamily="18" charset="0"/>
              </a:rPr>
              <a:t>意外處理術−切割、穿刺傷之急救</a:t>
            </a:r>
          </a:p>
        </p:txBody>
      </p:sp>
      <p:sp>
        <p:nvSpPr>
          <p:cNvPr id="3" name="內容版面配置區 2"/>
          <p:cNvSpPr>
            <a:spLocks noGrp="1"/>
          </p:cNvSpPr>
          <p:nvPr>
            <p:ph idx="1"/>
          </p:nvPr>
        </p:nvSpPr>
        <p:spPr>
          <a:xfrm>
            <a:off x="457200" y="1196752"/>
            <a:ext cx="8229600" cy="4968552"/>
          </a:xfrm>
        </p:spPr>
        <p:txBody>
          <a:bodyPr>
            <a:normAutofit/>
          </a:bodyPr>
          <a:lstStyle/>
          <a:p>
            <a:r>
              <a:rPr lang="zh-TW" altLang="en-US" sz="2800" dirty="0" smtClean="0"/>
              <a:t>現場處理</a:t>
            </a:r>
            <a:r>
              <a:rPr lang="zh-TW" altLang="en-US" sz="2800" dirty="0"/>
              <a:t>：</a:t>
            </a:r>
          </a:p>
          <a:p>
            <a:pPr lvl="1"/>
            <a:r>
              <a:rPr lang="zh-TW" altLang="en-US" sz="2400" dirty="0"/>
              <a:t>以生理食鹽水或冷開水</a:t>
            </a:r>
            <a:r>
              <a:rPr lang="zh-TW" altLang="en-US" sz="2400" u="sng" dirty="0"/>
              <a:t>洗淨</a:t>
            </a:r>
            <a:r>
              <a:rPr lang="zh-TW" altLang="en-US" sz="2400" u="sng" dirty="0" smtClean="0"/>
              <a:t>傷口</a:t>
            </a:r>
            <a:r>
              <a:rPr lang="zh-TW" altLang="en-US" sz="2400" dirty="0" smtClean="0"/>
              <a:t>，再以</a:t>
            </a:r>
            <a:r>
              <a:rPr lang="zh-TW" altLang="en-US" sz="2400" u="sng" dirty="0"/>
              <a:t>優碘</a:t>
            </a:r>
            <a:r>
              <a:rPr lang="zh-TW" altLang="en-US" sz="2400" u="sng" dirty="0" smtClean="0"/>
              <a:t>消毒</a:t>
            </a:r>
            <a:r>
              <a:rPr lang="zh-TW" altLang="en-US" sz="2400" dirty="0" smtClean="0"/>
              <a:t>。</a:t>
            </a:r>
            <a:endParaRPr lang="zh-TW" altLang="en-US" sz="2400" dirty="0"/>
          </a:p>
          <a:p>
            <a:pPr lvl="2"/>
            <a:r>
              <a:rPr lang="zh-TW" altLang="en-US" dirty="0"/>
              <a:t>傷口有異物無法清除</a:t>
            </a:r>
            <a:r>
              <a:rPr lang="zh-TW" altLang="en-US" dirty="0" smtClean="0"/>
              <a:t>時保持乾燥、透氣，立即就醫</a:t>
            </a:r>
            <a:r>
              <a:rPr lang="zh-TW" altLang="en-US" dirty="0"/>
              <a:t>。</a:t>
            </a:r>
          </a:p>
          <a:p>
            <a:r>
              <a:rPr lang="zh-TW" altLang="en-US" sz="2800" dirty="0" smtClean="0"/>
              <a:t>出血方法：</a:t>
            </a:r>
            <a:endParaRPr lang="zh-TW" altLang="en-US" sz="2800" dirty="0"/>
          </a:p>
          <a:p>
            <a:pPr lvl="1"/>
            <a:r>
              <a:rPr lang="zh-TW" altLang="en-US" sz="2400" u="sng" dirty="0"/>
              <a:t>直接</a:t>
            </a:r>
            <a:r>
              <a:rPr lang="zh-TW" altLang="en-US" sz="2400" u="sng" dirty="0" smtClean="0"/>
              <a:t>加壓</a:t>
            </a:r>
            <a:r>
              <a:rPr lang="zh-TW" altLang="en-US" sz="2400" dirty="0" smtClean="0"/>
              <a:t>：</a:t>
            </a:r>
            <a:r>
              <a:rPr lang="zh-TW" altLang="en-US" sz="2400" dirty="0"/>
              <a:t>使用手指、手或覆蓋上乾淨衣物，直接壓迫在出血中的傷口。 </a:t>
            </a:r>
            <a:endParaRPr lang="zh-TW" altLang="en-US" sz="2400" dirty="0" smtClean="0"/>
          </a:p>
          <a:p>
            <a:pPr lvl="1"/>
            <a:r>
              <a:rPr lang="zh-TW" altLang="en-US" sz="2400" u="sng" dirty="0" smtClean="0"/>
              <a:t>抬高</a:t>
            </a:r>
            <a:r>
              <a:rPr lang="zh-TW" altLang="en-US" sz="2400" u="sng" dirty="0"/>
              <a:t>患</a:t>
            </a:r>
            <a:r>
              <a:rPr lang="zh-TW" altLang="en-US" sz="2400" u="sng" dirty="0" smtClean="0"/>
              <a:t>肢</a:t>
            </a:r>
            <a:r>
              <a:rPr lang="zh-TW" altLang="en-US" sz="2400" dirty="0" smtClean="0"/>
              <a:t>：</a:t>
            </a:r>
            <a:r>
              <a:rPr lang="zh-TW" altLang="en-US" sz="2400" dirty="0"/>
              <a:t>使用手指、手掌及敷料直接壓在傷口上，並將受傷出血之肢體部位抬高</a:t>
            </a:r>
            <a:r>
              <a:rPr lang="en-US" altLang="zh-TW" sz="2400" dirty="0"/>
              <a:t>(</a:t>
            </a:r>
            <a:r>
              <a:rPr lang="zh-TW" altLang="en-US" sz="2400" dirty="0"/>
              <a:t>高於心臟</a:t>
            </a:r>
            <a:r>
              <a:rPr lang="en-US" altLang="zh-TW" sz="2400" dirty="0"/>
              <a:t>25</a:t>
            </a:r>
            <a:r>
              <a:rPr lang="zh-TW" altLang="en-US" sz="2400" dirty="0"/>
              <a:t>公分以上</a:t>
            </a:r>
            <a:r>
              <a:rPr lang="en-US" altLang="zh-TW" sz="2400" dirty="0" smtClean="0"/>
              <a:t>)</a:t>
            </a:r>
            <a:r>
              <a:rPr lang="zh-TW" altLang="en-US" sz="2400" dirty="0"/>
              <a:t> 。</a:t>
            </a:r>
            <a:endParaRPr lang="en-US" altLang="zh-TW" sz="2400" dirty="0"/>
          </a:p>
          <a:p>
            <a:pPr lvl="1"/>
            <a:r>
              <a:rPr lang="zh-TW" altLang="en-US" sz="2400" u="sng" dirty="0"/>
              <a:t>止血點</a:t>
            </a:r>
            <a:r>
              <a:rPr lang="zh-TW" altLang="en-US" sz="2400" dirty="0"/>
              <a:t>：於患肢之近心端之脈動點，用拇指或手掌根壓迫以減低出血量。</a:t>
            </a:r>
          </a:p>
          <a:p>
            <a:pPr lvl="1"/>
            <a:r>
              <a:rPr lang="zh-TW" altLang="en-US" sz="2400" u="sng" dirty="0" smtClean="0"/>
              <a:t>止血帶</a:t>
            </a:r>
            <a:r>
              <a:rPr lang="en-US" altLang="zh-TW" sz="2400" dirty="0" smtClean="0"/>
              <a:t>(</a:t>
            </a:r>
            <a:r>
              <a:rPr lang="zh-TW" altLang="en-US" sz="2400" dirty="0" smtClean="0"/>
              <a:t>危及</a:t>
            </a:r>
            <a:r>
              <a:rPr lang="zh-TW" altLang="en-US" sz="2400" dirty="0"/>
              <a:t>生命時</a:t>
            </a:r>
            <a:r>
              <a:rPr lang="zh-TW" altLang="en-US" sz="2400" dirty="0" smtClean="0"/>
              <a:t>使用</a:t>
            </a:r>
            <a:r>
              <a:rPr lang="en-US" altLang="zh-TW" sz="2400" dirty="0" smtClean="0"/>
              <a:t>)</a:t>
            </a:r>
            <a:r>
              <a:rPr lang="zh-TW" altLang="en-US" sz="2400" dirty="0"/>
              <a:t> 。</a:t>
            </a:r>
          </a:p>
        </p:txBody>
      </p:sp>
      <p:sp>
        <p:nvSpPr>
          <p:cNvPr id="4" name="投影片編號版面配置區 3"/>
          <p:cNvSpPr>
            <a:spLocks noGrp="1"/>
          </p:cNvSpPr>
          <p:nvPr>
            <p:ph type="sldNum" sz="quarter" idx="12"/>
          </p:nvPr>
        </p:nvSpPr>
        <p:spPr>
          <a:xfrm>
            <a:off x="6764284" y="6309320"/>
            <a:ext cx="2344220" cy="365125"/>
          </a:xfrm>
        </p:spPr>
        <p:txBody>
          <a:bodyPr/>
          <a:lstStyle/>
          <a:p>
            <a:fld id="{D81384EF-367C-450E-B552-C4A0BE1BD3F8}" type="slidenum">
              <a:rPr lang="zh-TW" altLang="en-US" smtClean="0"/>
              <a:pPr/>
              <a:t>64</a:t>
            </a:fld>
            <a:endParaRPr lang="zh-TW" altLang="en-US" dirty="0"/>
          </a:p>
        </p:txBody>
      </p:sp>
    </p:spTree>
    <p:extLst>
      <p:ext uri="{BB962C8B-B14F-4D97-AF65-F5344CB8AC3E}">
        <p14:creationId xmlns:p14="http://schemas.microsoft.com/office/powerpoint/2010/main" val="38855889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4000" dirty="0">
                <a:latin typeface="Times New Roman" panose="02020603050405020304" pitchFamily="18" charset="0"/>
              </a:rPr>
              <a:t>意外處理術−暴露感染性物質之急救</a:t>
            </a:r>
          </a:p>
        </p:txBody>
      </p:sp>
      <p:sp>
        <p:nvSpPr>
          <p:cNvPr id="3" name="內容版面配置區 2"/>
          <p:cNvSpPr>
            <a:spLocks noGrp="1"/>
          </p:cNvSpPr>
          <p:nvPr>
            <p:ph idx="1"/>
          </p:nvPr>
        </p:nvSpPr>
        <p:spPr>
          <a:xfrm>
            <a:off x="457200" y="1268760"/>
            <a:ext cx="8229600" cy="5184576"/>
          </a:xfrm>
        </p:spPr>
        <p:txBody>
          <a:bodyPr>
            <a:normAutofit/>
          </a:bodyPr>
          <a:lstStyle/>
          <a:p>
            <a:r>
              <a:rPr lang="zh-TW" altLang="en-US" sz="2400" dirty="0"/>
              <a:t>暴露感染性物質</a:t>
            </a:r>
            <a:r>
              <a:rPr lang="zh-TW" altLang="en-US" sz="2400" dirty="0" smtClean="0"/>
              <a:t>狀況</a:t>
            </a:r>
            <a:r>
              <a:rPr lang="zh-TW" altLang="en-US" sz="2400" dirty="0"/>
              <a:t>：</a:t>
            </a:r>
          </a:p>
          <a:p>
            <a:pPr lvl="1"/>
            <a:r>
              <a:rPr lang="zh-TW" altLang="en-US" sz="2000" dirty="0"/>
              <a:t>沾有感染性液體的針、刀具刺、切割</a:t>
            </a:r>
            <a:r>
              <a:rPr lang="zh-TW" altLang="en-US" sz="2000" dirty="0" smtClean="0"/>
              <a:t>傷。</a:t>
            </a:r>
            <a:endParaRPr lang="zh-TW" altLang="en-US" sz="2000" dirty="0"/>
          </a:p>
          <a:p>
            <a:pPr lvl="1"/>
            <a:r>
              <a:rPr lang="zh-TW" altLang="en-US" sz="2000" dirty="0"/>
              <a:t>感染性液體接觸粘膜或非完整皮膚，或完整皮膚但接觸時間很</a:t>
            </a:r>
            <a:r>
              <a:rPr lang="zh-TW" altLang="en-US" sz="2000" dirty="0" smtClean="0"/>
              <a:t>長</a:t>
            </a:r>
            <a:r>
              <a:rPr lang="zh-TW" altLang="en-US" sz="2000" dirty="0"/>
              <a:t>。</a:t>
            </a:r>
          </a:p>
          <a:p>
            <a:pPr lvl="1"/>
            <a:r>
              <a:rPr lang="zh-TW" altLang="en-US" sz="2000" dirty="0"/>
              <a:t>細菌、病毒實驗動物咬、抓</a:t>
            </a:r>
            <a:r>
              <a:rPr lang="zh-TW" altLang="en-US" sz="2000" dirty="0" smtClean="0"/>
              <a:t>傷</a:t>
            </a:r>
            <a:r>
              <a:rPr lang="zh-TW" altLang="en-US" sz="2000" dirty="0"/>
              <a:t>。</a:t>
            </a:r>
          </a:p>
          <a:p>
            <a:r>
              <a:rPr lang="zh-TW" altLang="en-US" sz="2400" dirty="0"/>
              <a:t>實驗前應根據生物材料、實驗流程，評估可能危害風險，建立預防措施與急救處理</a:t>
            </a:r>
            <a:r>
              <a:rPr lang="zh-TW" altLang="en-US" sz="2400" dirty="0" smtClean="0"/>
              <a:t>流程</a:t>
            </a:r>
            <a:r>
              <a:rPr lang="zh-TW" altLang="en-US" sz="2400" dirty="0"/>
              <a:t>。</a:t>
            </a:r>
          </a:p>
          <a:p>
            <a:r>
              <a:rPr lang="zh-TW" altLang="en-US" sz="2400" dirty="0" smtClean="0"/>
              <a:t>現場處理</a:t>
            </a:r>
            <a:r>
              <a:rPr lang="zh-TW" altLang="en-US" sz="2400" dirty="0"/>
              <a:t>：</a:t>
            </a:r>
          </a:p>
          <a:p>
            <a:pPr lvl="1"/>
            <a:r>
              <a:rPr lang="zh-TW" altLang="en-US" sz="2400" dirty="0"/>
              <a:t>由近心端向遠心端擠出傷口</a:t>
            </a:r>
            <a:r>
              <a:rPr lang="zh-TW" altLang="en-US" sz="2400" dirty="0" smtClean="0"/>
              <a:t>血液</a:t>
            </a:r>
            <a:r>
              <a:rPr lang="zh-TW" altLang="en-US" sz="2400" dirty="0"/>
              <a:t>。</a:t>
            </a:r>
          </a:p>
          <a:p>
            <a:pPr lvl="1"/>
            <a:r>
              <a:rPr lang="zh-TW" altLang="en-US" sz="2400" dirty="0"/>
              <a:t>清洗傷口或接觸</a:t>
            </a:r>
            <a:r>
              <a:rPr lang="zh-TW" altLang="en-US" sz="2400" dirty="0" smtClean="0"/>
              <a:t>部位</a:t>
            </a:r>
            <a:r>
              <a:rPr lang="zh-TW" altLang="en-US" sz="2400" dirty="0"/>
              <a:t>。</a:t>
            </a:r>
          </a:p>
          <a:p>
            <a:pPr lvl="1"/>
            <a:r>
              <a:rPr lang="zh-TW" altLang="en-US" sz="2400" dirty="0"/>
              <a:t>通報實驗室管理人，依據急救流程進行後續</a:t>
            </a:r>
            <a:r>
              <a:rPr lang="zh-TW" altLang="en-US" sz="2400" dirty="0" smtClean="0"/>
              <a:t>處理</a:t>
            </a:r>
            <a:r>
              <a:rPr lang="zh-TW" altLang="en-US" sz="2400" dirty="0"/>
              <a:t>。</a:t>
            </a:r>
          </a:p>
        </p:txBody>
      </p:sp>
      <p:sp>
        <p:nvSpPr>
          <p:cNvPr id="4" name="投影片編號版面配置區 3"/>
          <p:cNvSpPr>
            <a:spLocks noGrp="1"/>
          </p:cNvSpPr>
          <p:nvPr>
            <p:ph type="sldNum" sz="quarter" idx="12"/>
          </p:nvPr>
        </p:nvSpPr>
        <p:spPr>
          <a:xfrm>
            <a:off x="6948264" y="6237312"/>
            <a:ext cx="2133600" cy="365125"/>
          </a:xfrm>
        </p:spPr>
        <p:txBody>
          <a:bodyPr/>
          <a:lstStyle/>
          <a:p>
            <a:fld id="{D81384EF-367C-450E-B552-C4A0BE1BD3F8}" type="slidenum">
              <a:rPr lang="zh-TW" altLang="en-US" smtClean="0"/>
              <a:pPr/>
              <a:t>65</a:t>
            </a:fld>
            <a:endParaRPr lang="zh-TW" altLang="en-US" dirty="0"/>
          </a:p>
        </p:txBody>
      </p:sp>
    </p:spTree>
    <p:extLst>
      <p:ext uri="{BB962C8B-B14F-4D97-AF65-F5344CB8AC3E}">
        <p14:creationId xmlns:p14="http://schemas.microsoft.com/office/powerpoint/2010/main" val="22482147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資料來源</a:t>
            </a:r>
            <a:endParaRPr lang="zh-TW" altLang="en-US" dirty="0"/>
          </a:p>
        </p:txBody>
      </p:sp>
      <p:sp>
        <p:nvSpPr>
          <p:cNvPr id="3" name="內容版面配置區 2"/>
          <p:cNvSpPr>
            <a:spLocks noGrp="1"/>
          </p:cNvSpPr>
          <p:nvPr>
            <p:ph idx="1"/>
          </p:nvPr>
        </p:nvSpPr>
        <p:spPr>
          <a:xfrm>
            <a:off x="457200" y="1600200"/>
            <a:ext cx="8435280" cy="4525963"/>
          </a:xfrm>
        </p:spPr>
        <p:txBody>
          <a:bodyPr>
            <a:normAutofit fontScale="92500" lnSpcReduction="20000"/>
          </a:bodyPr>
          <a:lstStyle/>
          <a:p>
            <a:r>
              <a:rPr lang="zh-TW" altLang="en-US" sz="3300" dirty="0" smtClean="0"/>
              <a:t>編修者：中國醫藥大學職業安全與衛生學系</a:t>
            </a:r>
            <a:endParaRPr lang="en-US" altLang="zh-TW" sz="3300" dirty="0" smtClean="0"/>
          </a:p>
          <a:p>
            <a:pPr marL="1797050" indent="0">
              <a:buNone/>
            </a:pPr>
            <a:r>
              <a:rPr lang="zh-TW" altLang="en-US" sz="3300" dirty="0" smtClean="0"/>
              <a:t>陳振菶副教授</a:t>
            </a:r>
            <a:endParaRPr lang="en-US" altLang="zh-TW" sz="3300" dirty="0" smtClean="0"/>
          </a:p>
          <a:p>
            <a:r>
              <a:rPr lang="zh-TW" altLang="en-US" sz="3300" dirty="0"/>
              <a:t>編修</a:t>
            </a:r>
            <a:r>
              <a:rPr lang="zh-TW" altLang="en-US" sz="3300" dirty="0" smtClean="0"/>
              <a:t>者</a:t>
            </a:r>
            <a:r>
              <a:rPr lang="en-US" altLang="zh-TW" sz="3300" dirty="0" smtClean="0"/>
              <a:t>:</a:t>
            </a:r>
            <a:r>
              <a:rPr lang="zh-TW" altLang="en-US" sz="3300" dirty="0" smtClean="0"/>
              <a:t>長榮大學團隊</a:t>
            </a:r>
            <a:r>
              <a:rPr lang="en-US" altLang="zh-TW" sz="3300" dirty="0" smtClean="0"/>
              <a:t>-</a:t>
            </a:r>
            <a:r>
              <a:rPr lang="zh-TW" altLang="en-US" sz="3300" dirty="0" smtClean="0"/>
              <a:t>莊</a:t>
            </a:r>
            <a:r>
              <a:rPr lang="zh-TW" altLang="en-US" sz="3300" dirty="0"/>
              <a:t>侑哲</a:t>
            </a:r>
          </a:p>
          <a:p>
            <a:pPr marL="0" indent="0">
              <a:buNone/>
            </a:pPr>
            <a:endParaRPr lang="en-US" altLang="zh-TW" sz="3000" dirty="0" smtClean="0"/>
          </a:p>
          <a:p>
            <a:pPr marL="0" indent="0">
              <a:buNone/>
            </a:pPr>
            <a:endParaRPr lang="en-US" altLang="zh-TW" sz="3000" dirty="0"/>
          </a:p>
          <a:p>
            <a:r>
              <a:rPr lang="zh-TW" altLang="en-US" sz="3000" dirty="0" smtClean="0"/>
              <a:t>參考資料：</a:t>
            </a:r>
            <a:endParaRPr lang="en-US" altLang="zh-TW" sz="3000" dirty="0" smtClean="0"/>
          </a:p>
          <a:p>
            <a:pPr marL="0" indent="0">
              <a:buNone/>
            </a:pPr>
            <a:r>
              <a:rPr lang="en-US" altLang="zh-TW" sz="3000" dirty="0" smtClean="0"/>
              <a:t>1.</a:t>
            </a:r>
            <a:r>
              <a:rPr lang="zh-TW" altLang="en-US" sz="3000" dirty="0" smtClean="0"/>
              <a:t>災害應變計畫撰寫、演練</a:t>
            </a:r>
            <a:r>
              <a:rPr lang="en-US" altLang="zh-TW" sz="3000" dirty="0" smtClean="0"/>
              <a:t>(</a:t>
            </a:r>
            <a:r>
              <a:rPr lang="zh-TW" altLang="en-US" sz="3000" dirty="0" smtClean="0"/>
              <a:t>推演</a:t>
            </a:r>
            <a:r>
              <a:rPr lang="en-US" altLang="zh-TW" sz="3000" dirty="0" smtClean="0"/>
              <a:t>)</a:t>
            </a:r>
            <a:r>
              <a:rPr lang="zh-TW" altLang="en-US" sz="3000" dirty="0" smtClean="0"/>
              <a:t>及確效</a:t>
            </a:r>
            <a:endParaRPr lang="en-US" altLang="zh-TW" sz="3000" dirty="0" smtClean="0"/>
          </a:p>
          <a:p>
            <a:pPr marL="0" indent="0">
              <a:buNone/>
            </a:pPr>
            <a:r>
              <a:rPr lang="zh-TW" altLang="en-US" sz="3000" dirty="0" smtClean="0"/>
              <a:t>     ─衛生福利部疾病管制署 張振平  編</a:t>
            </a:r>
            <a:endParaRPr lang="en-US" altLang="zh-TW" sz="3000" dirty="0"/>
          </a:p>
          <a:p>
            <a:pPr marL="0" indent="0">
              <a:buNone/>
            </a:pPr>
            <a:r>
              <a:rPr lang="en-US" altLang="zh-TW" sz="3000" dirty="0" smtClean="0"/>
              <a:t>2.</a:t>
            </a:r>
            <a:r>
              <a:rPr lang="zh-TW" altLang="en-US" sz="3000" dirty="0" smtClean="0"/>
              <a:t>基本救命術</a:t>
            </a:r>
            <a:endParaRPr lang="en-US" altLang="zh-TW" sz="3000" dirty="0" smtClean="0"/>
          </a:p>
          <a:p>
            <a:pPr marL="0" indent="0">
              <a:buNone/>
            </a:pPr>
            <a:r>
              <a:rPr lang="zh-TW" altLang="en-US" sz="3000" dirty="0" smtClean="0"/>
              <a:t>     ─國立台灣大學  陳韋廷 編</a:t>
            </a:r>
            <a:endParaRPr lang="zh-TW" altLang="en-US" sz="3000" dirty="0"/>
          </a:p>
          <a:p>
            <a:pPr marL="0" indent="0">
              <a:buNone/>
            </a:pPr>
            <a:endParaRPr lang="zh-TW" altLang="en-US" dirty="0"/>
          </a:p>
        </p:txBody>
      </p:sp>
      <p:sp>
        <p:nvSpPr>
          <p:cNvPr id="4" name="投影片編號版面配置區 3"/>
          <p:cNvSpPr>
            <a:spLocks noGrp="1"/>
          </p:cNvSpPr>
          <p:nvPr>
            <p:ph type="sldNum" sz="quarter" idx="12"/>
          </p:nvPr>
        </p:nvSpPr>
        <p:spPr>
          <a:xfrm>
            <a:off x="7025741" y="6165304"/>
            <a:ext cx="2133600" cy="365125"/>
          </a:xfrm>
        </p:spPr>
        <p:txBody>
          <a:bodyPr/>
          <a:lstStyle/>
          <a:p>
            <a:pPr>
              <a:defRPr/>
            </a:pPr>
            <a:fld id="{2C463222-3884-42D2-8A9D-F71189E9DF7D}" type="slidenum">
              <a:rPr lang="en-US" altLang="zh-TW" smtClean="0">
                <a:solidFill>
                  <a:prstClr val="black">
                    <a:tint val="75000"/>
                  </a:prstClr>
                </a:solidFill>
              </a:rPr>
              <a:pPr>
                <a:defRPr/>
              </a:pPr>
              <a:t>66</a:t>
            </a:fld>
            <a:endParaRPr lang="en-US" altLang="zh-TW" dirty="0">
              <a:solidFill>
                <a:prstClr val="black">
                  <a:tint val="75000"/>
                </a:prstClr>
              </a:solidFill>
            </a:endParaRPr>
          </a:p>
        </p:txBody>
      </p:sp>
    </p:spTree>
    <p:extLst>
      <p:ext uri="{BB962C8B-B14F-4D97-AF65-F5344CB8AC3E}">
        <p14:creationId xmlns:p14="http://schemas.microsoft.com/office/powerpoint/2010/main" val="1461763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資料來源</a:t>
            </a:r>
            <a:r>
              <a:rPr lang="en-US" altLang="zh-TW" dirty="0" smtClean="0"/>
              <a:t>(</a:t>
            </a:r>
            <a:r>
              <a:rPr lang="zh-TW" altLang="en-US" dirty="0" smtClean="0"/>
              <a:t>續</a:t>
            </a:r>
            <a:r>
              <a:rPr lang="en-US" altLang="zh-TW" dirty="0" smtClean="0"/>
              <a:t>)</a:t>
            </a:r>
            <a:endParaRPr lang="zh-TW" altLang="en-US" dirty="0"/>
          </a:p>
        </p:txBody>
      </p:sp>
      <p:sp>
        <p:nvSpPr>
          <p:cNvPr id="3" name="內容版面配置區 2"/>
          <p:cNvSpPr>
            <a:spLocks noGrp="1"/>
          </p:cNvSpPr>
          <p:nvPr>
            <p:ph idx="1"/>
          </p:nvPr>
        </p:nvSpPr>
        <p:spPr>
          <a:xfrm>
            <a:off x="457200" y="1600200"/>
            <a:ext cx="8435280" cy="4525963"/>
          </a:xfrm>
        </p:spPr>
        <p:txBody>
          <a:bodyPr/>
          <a:lstStyle/>
          <a:p>
            <a:pPr marL="449263" indent="-449263">
              <a:spcBef>
                <a:spcPts val="2400"/>
              </a:spcBef>
              <a:buNone/>
            </a:pPr>
            <a:r>
              <a:rPr lang="en-US" altLang="zh-TW" sz="3000" dirty="0"/>
              <a:t>3</a:t>
            </a:r>
            <a:r>
              <a:rPr lang="en-US" altLang="zh-TW" sz="3000" dirty="0" smtClean="0"/>
              <a:t>.</a:t>
            </a:r>
            <a:r>
              <a:rPr lang="zh-TW" altLang="en-US" sz="3000" dirty="0" smtClean="0"/>
              <a:t>「實驗室安全衛生管理」、「危害通識」、「物理性危害」、「火災爆炸」、「個人防護具」</a:t>
            </a:r>
            <a:r>
              <a:rPr lang="en-US" altLang="zh-TW" sz="3000" dirty="0" smtClean="0"/>
              <a:t>(102</a:t>
            </a:r>
            <a:r>
              <a:rPr lang="zh-TW" altLang="en-US" sz="3000" dirty="0" smtClean="0"/>
              <a:t>年編修</a:t>
            </a:r>
            <a:r>
              <a:rPr lang="en-US" altLang="zh-TW" sz="3000" dirty="0" smtClean="0"/>
              <a:t>)</a:t>
            </a:r>
          </a:p>
          <a:p>
            <a:pPr marL="0" indent="0">
              <a:buNone/>
            </a:pPr>
            <a:r>
              <a:rPr lang="zh-TW" altLang="en-US" sz="3000" dirty="0" smtClean="0"/>
              <a:t>     ─</a:t>
            </a:r>
            <a:r>
              <a:rPr lang="zh-TW" altLang="en-US" sz="3000" dirty="0" smtClean="0">
                <a:solidFill>
                  <a:srgbClr val="000000"/>
                </a:solidFill>
              </a:rPr>
              <a:t>大專校院實驗室安全衛生考試中心  </a:t>
            </a:r>
            <a:endParaRPr lang="en-US" altLang="zh-TW" sz="3000" dirty="0" smtClean="0"/>
          </a:p>
          <a:p>
            <a:pPr marL="0" indent="0">
              <a:buNone/>
            </a:pPr>
            <a:endParaRPr lang="zh-TW" altLang="en-US" dirty="0" smtClean="0"/>
          </a:p>
          <a:p>
            <a:pPr marL="0" indent="0">
              <a:buNone/>
            </a:pPr>
            <a:endParaRPr lang="zh-TW" altLang="en-US" dirty="0"/>
          </a:p>
        </p:txBody>
      </p:sp>
      <p:sp>
        <p:nvSpPr>
          <p:cNvPr id="4" name="投影片編號版面配置區 3"/>
          <p:cNvSpPr>
            <a:spLocks noGrp="1"/>
          </p:cNvSpPr>
          <p:nvPr>
            <p:ph type="sldNum" sz="quarter" idx="12"/>
          </p:nvPr>
        </p:nvSpPr>
        <p:spPr>
          <a:xfrm>
            <a:off x="6876256" y="6237312"/>
            <a:ext cx="2133600" cy="365125"/>
          </a:xfrm>
        </p:spPr>
        <p:txBody>
          <a:bodyPr/>
          <a:lstStyle/>
          <a:p>
            <a:pPr>
              <a:defRPr/>
            </a:pPr>
            <a:fld id="{2C463222-3884-42D2-8A9D-F71189E9DF7D}" type="slidenum">
              <a:rPr lang="en-US" altLang="zh-TW" smtClean="0">
                <a:solidFill>
                  <a:prstClr val="black">
                    <a:tint val="75000"/>
                  </a:prstClr>
                </a:solidFill>
              </a:rPr>
              <a:pPr>
                <a:defRPr/>
              </a:pPr>
              <a:t>67</a:t>
            </a:fld>
            <a:endParaRPr lang="en-US" altLang="zh-TW" dirty="0">
              <a:solidFill>
                <a:prstClr val="black">
                  <a:tint val="75000"/>
                </a:prstClr>
              </a:solidFill>
            </a:endParaRPr>
          </a:p>
        </p:txBody>
      </p:sp>
    </p:spTree>
    <p:extLst>
      <p:ext uri="{BB962C8B-B14F-4D97-AF65-F5344CB8AC3E}">
        <p14:creationId xmlns:p14="http://schemas.microsoft.com/office/powerpoint/2010/main" val="4235064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資料來源</a:t>
            </a:r>
            <a:r>
              <a:rPr lang="en-US" altLang="zh-TW" dirty="0" smtClean="0"/>
              <a:t>(</a:t>
            </a:r>
            <a:r>
              <a:rPr lang="zh-TW" altLang="en-US" dirty="0" smtClean="0"/>
              <a:t>續</a:t>
            </a:r>
            <a:r>
              <a:rPr lang="en-US" altLang="zh-TW" dirty="0" smtClean="0"/>
              <a:t>)</a:t>
            </a:r>
            <a:endParaRPr lang="zh-TW" altLang="en-US" dirty="0"/>
          </a:p>
        </p:txBody>
      </p:sp>
      <p:sp>
        <p:nvSpPr>
          <p:cNvPr id="3" name="內容版面配置區 2"/>
          <p:cNvSpPr>
            <a:spLocks noGrp="1"/>
          </p:cNvSpPr>
          <p:nvPr>
            <p:ph idx="1"/>
          </p:nvPr>
        </p:nvSpPr>
        <p:spPr>
          <a:xfrm>
            <a:off x="457200" y="1484784"/>
            <a:ext cx="8435280" cy="4525963"/>
          </a:xfrm>
        </p:spPr>
        <p:txBody>
          <a:bodyPr>
            <a:normAutofit lnSpcReduction="10000"/>
          </a:bodyPr>
          <a:lstStyle/>
          <a:p>
            <a:pPr marL="449263" indent="-449263">
              <a:buNone/>
            </a:pPr>
            <a:r>
              <a:rPr lang="en-US" altLang="zh-TW" dirty="0" smtClean="0"/>
              <a:t>5.</a:t>
            </a:r>
            <a:r>
              <a:rPr lang="zh-TW" altLang="en-US" dirty="0" smtClean="0"/>
              <a:t> </a:t>
            </a:r>
            <a:r>
              <a:rPr lang="zh-TW" altLang="en-US" sz="3000" dirty="0" smtClean="0"/>
              <a:t>「實驗室安全衛生管理」、「物理性危害」、「個人防護具」、「中毒」、「基本急救術」、「意外處理術」 、 「火災爆炸」 、 「緊急應變」 「呼吸防護具」 、 「危害通識」</a:t>
            </a:r>
            <a:r>
              <a:rPr lang="en-US" altLang="zh-TW" sz="3000" dirty="0" smtClean="0"/>
              <a:t>(100</a:t>
            </a:r>
            <a:r>
              <a:rPr lang="zh-TW" altLang="en-US" sz="3000" dirty="0" smtClean="0"/>
              <a:t>年編修</a:t>
            </a:r>
            <a:r>
              <a:rPr lang="en-US" altLang="zh-TW" sz="3000" dirty="0" smtClean="0"/>
              <a:t>)</a:t>
            </a:r>
          </a:p>
          <a:p>
            <a:pPr marL="0" indent="0">
              <a:buNone/>
            </a:pPr>
            <a:r>
              <a:rPr lang="zh-TW" altLang="en-US" sz="3000" dirty="0" smtClean="0"/>
              <a:t>    ─</a:t>
            </a:r>
            <a:r>
              <a:rPr lang="zh-TW" altLang="en-US" sz="3000" dirty="0" smtClean="0">
                <a:solidFill>
                  <a:srgbClr val="000000"/>
                </a:solidFill>
              </a:rPr>
              <a:t>大專校院實驗室安全衛生考試中心</a:t>
            </a:r>
            <a:endParaRPr lang="en-US" altLang="zh-TW" sz="3000" dirty="0" smtClean="0">
              <a:solidFill>
                <a:srgbClr val="000000"/>
              </a:solidFill>
            </a:endParaRPr>
          </a:p>
          <a:p>
            <a:pPr marL="449263" indent="-449263">
              <a:spcBef>
                <a:spcPts val="2400"/>
              </a:spcBef>
              <a:buNone/>
            </a:pPr>
            <a:r>
              <a:rPr lang="en-US" altLang="zh-TW" sz="3000" dirty="0" smtClean="0">
                <a:solidFill>
                  <a:srgbClr val="000000"/>
                </a:solidFill>
              </a:rPr>
              <a:t>6. </a:t>
            </a:r>
            <a:r>
              <a:rPr lang="zh-TW" altLang="en-US" sz="3000" dirty="0" smtClean="0">
                <a:solidFill>
                  <a:srgbClr val="000000"/>
                </a:solidFill>
              </a:rPr>
              <a:t>「</a:t>
            </a:r>
            <a:r>
              <a:rPr lang="zh-TW" altLang="en-US" sz="3000" dirty="0" smtClean="0"/>
              <a:t>基本急救術</a:t>
            </a:r>
            <a:r>
              <a:rPr lang="zh-TW" altLang="en-US" sz="3000" dirty="0" smtClean="0">
                <a:solidFill>
                  <a:srgbClr val="000000"/>
                </a:solidFill>
              </a:rPr>
              <a:t>」 、 「</a:t>
            </a:r>
            <a:r>
              <a:rPr lang="zh-TW" altLang="en-US" sz="3000" dirty="0" smtClean="0"/>
              <a:t>意外處理術</a:t>
            </a:r>
            <a:r>
              <a:rPr lang="zh-TW" altLang="en-US" sz="3000" dirty="0" smtClean="0">
                <a:solidFill>
                  <a:srgbClr val="000000"/>
                </a:solidFill>
              </a:rPr>
              <a:t>」 、 「</a:t>
            </a:r>
            <a:r>
              <a:rPr lang="zh-TW" altLang="en-US" sz="3000" dirty="0" smtClean="0"/>
              <a:t>呼吸防護</a:t>
            </a:r>
            <a:r>
              <a:rPr lang="zh-TW" altLang="en-US" sz="3000" dirty="0" smtClean="0">
                <a:solidFill>
                  <a:srgbClr val="000000"/>
                </a:solidFill>
              </a:rPr>
              <a:t>」</a:t>
            </a:r>
            <a:r>
              <a:rPr lang="en-US" altLang="zh-TW" sz="3000" dirty="0" smtClean="0">
                <a:solidFill>
                  <a:srgbClr val="000000"/>
                </a:solidFill>
              </a:rPr>
              <a:t>(99</a:t>
            </a:r>
            <a:r>
              <a:rPr lang="zh-TW" altLang="en-US" sz="3000" dirty="0" smtClean="0">
                <a:solidFill>
                  <a:srgbClr val="000000"/>
                </a:solidFill>
              </a:rPr>
              <a:t>年編修</a:t>
            </a:r>
            <a:r>
              <a:rPr lang="en-US" altLang="zh-TW" sz="3000" dirty="0" smtClean="0">
                <a:solidFill>
                  <a:srgbClr val="000000"/>
                </a:solidFill>
              </a:rPr>
              <a:t>)</a:t>
            </a:r>
          </a:p>
          <a:p>
            <a:pPr marL="0" indent="0">
              <a:buNone/>
            </a:pPr>
            <a:r>
              <a:rPr lang="zh-TW" altLang="en-US" sz="3000" dirty="0" smtClean="0"/>
              <a:t>     ─</a:t>
            </a:r>
            <a:r>
              <a:rPr lang="zh-TW" altLang="en-US" sz="3000" dirty="0" smtClean="0">
                <a:solidFill>
                  <a:srgbClr val="000000"/>
                </a:solidFill>
              </a:rPr>
              <a:t>大專校院實驗室安全衛生考試中心</a:t>
            </a:r>
            <a:endParaRPr lang="en-US" altLang="zh-TW" sz="3000" dirty="0" smtClean="0"/>
          </a:p>
          <a:p>
            <a:pPr marL="0" indent="0">
              <a:buNone/>
            </a:pPr>
            <a:endParaRPr lang="zh-TW" altLang="en-US" sz="3000" dirty="0"/>
          </a:p>
          <a:p>
            <a:pPr marL="0" indent="0">
              <a:buNone/>
            </a:pPr>
            <a:endParaRPr lang="zh-TW" altLang="en-US" sz="3000" dirty="0"/>
          </a:p>
        </p:txBody>
      </p:sp>
      <p:sp>
        <p:nvSpPr>
          <p:cNvPr id="4" name="投影片編號版面配置區 3"/>
          <p:cNvSpPr>
            <a:spLocks noGrp="1"/>
          </p:cNvSpPr>
          <p:nvPr>
            <p:ph type="sldNum" sz="quarter" idx="12"/>
          </p:nvPr>
        </p:nvSpPr>
        <p:spPr>
          <a:xfrm>
            <a:off x="7010400" y="6309320"/>
            <a:ext cx="2133600" cy="365125"/>
          </a:xfrm>
        </p:spPr>
        <p:txBody>
          <a:bodyPr/>
          <a:lstStyle/>
          <a:p>
            <a:pPr>
              <a:defRPr/>
            </a:pPr>
            <a:fld id="{2C463222-3884-42D2-8A9D-F71189E9DF7D}" type="slidenum">
              <a:rPr lang="en-US" altLang="zh-TW" smtClean="0">
                <a:solidFill>
                  <a:prstClr val="black">
                    <a:tint val="75000"/>
                  </a:prstClr>
                </a:solidFill>
              </a:rPr>
              <a:pPr>
                <a:defRPr/>
              </a:pPr>
              <a:t>68</a:t>
            </a:fld>
            <a:endParaRPr lang="en-US" altLang="zh-TW" dirty="0">
              <a:solidFill>
                <a:prstClr val="black">
                  <a:tint val="75000"/>
                </a:prstClr>
              </a:solidFill>
            </a:endParaRPr>
          </a:p>
        </p:txBody>
      </p:sp>
    </p:spTree>
    <p:extLst>
      <p:ext uri="{BB962C8B-B14F-4D97-AF65-F5344CB8AC3E}">
        <p14:creationId xmlns:p14="http://schemas.microsoft.com/office/powerpoint/2010/main" val="3894981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544016" y="2323143"/>
            <a:ext cx="7772400" cy="1362075"/>
          </a:xfrm>
        </p:spPr>
        <p:txBody>
          <a:bodyPr>
            <a:normAutofit/>
          </a:bodyPr>
          <a:lstStyle/>
          <a:p>
            <a:r>
              <a:rPr lang="zh-TW" altLang="en-US" dirty="0" smtClean="0"/>
              <a:t>貳、物理性危害</a:t>
            </a:r>
            <a:endParaRPr lang="zh-TW" altLang="en-US" dirty="0"/>
          </a:p>
        </p:txBody>
      </p:sp>
      <p:sp>
        <p:nvSpPr>
          <p:cNvPr id="6" name="文字版面配置區 5"/>
          <p:cNvSpPr>
            <a:spLocks noGrp="1"/>
          </p:cNvSpPr>
          <p:nvPr>
            <p:ph type="body" idx="1"/>
          </p:nvPr>
        </p:nvSpPr>
        <p:spPr>
          <a:xfrm>
            <a:off x="722313" y="1988840"/>
            <a:ext cx="7772400" cy="3960440"/>
          </a:xfrm>
        </p:spPr>
        <p:txBody>
          <a:bodyPr>
            <a:normAutofit/>
          </a:bodyPr>
          <a:lstStyle/>
          <a:p>
            <a:pPr>
              <a:lnSpc>
                <a:spcPct val="125000"/>
              </a:lnSpc>
              <a:spcBef>
                <a:spcPts val="600"/>
              </a:spcBef>
            </a:pPr>
            <a:r>
              <a:rPr lang="zh-TW" altLang="en-US" dirty="0" smtClean="0">
                <a:solidFill>
                  <a:schemeClr val="tx1"/>
                </a:solidFill>
              </a:rPr>
              <a:t>噪音</a:t>
            </a:r>
            <a:endParaRPr lang="en-US" altLang="zh-TW" dirty="0" smtClean="0">
              <a:solidFill>
                <a:schemeClr val="tx1"/>
              </a:solidFill>
            </a:endParaRPr>
          </a:p>
          <a:p>
            <a:pPr>
              <a:lnSpc>
                <a:spcPct val="125000"/>
              </a:lnSpc>
              <a:spcBef>
                <a:spcPts val="600"/>
              </a:spcBef>
            </a:pPr>
            <a:r>
              <a:rPr lang="zh-TW" altLang="en-US" dirty="0" smtClean="0">
                <a:solidFill>
                  <a:schemeClr val="tx1"/>
                </a:solidFill>
              </a:rPr>
              <a:t>振動</a:t>
            </a:r>
            <a:endParaRPr lang="en-US" altLang="zh-TW" dirty="0" smtClean="0">
              <a:solidFill>
                <a:schemeClr val="tx1"/>
              </a:solidFill>
            </a:endParaRPr>
          </a:p>
          <a:p>
            <a:pPr>
              <a:lnSpc>
                <a:spcPct val="125000"/>
              </a:lnSpc>
              <a:spcBef>
                <a:spcPts val="600"/>
              </a:spcBef>
            </a:pPr>
            <a:r>
              <a:rPr lang="zh-TW" altLang="en-US" dirty="0">
                <a:solidFill>
                  <a:schemeClr val="tx1"/>
                </a:solidFill>
              </a:rPr>
              <a:t>高溫</a:t>
            </a:r>
          </a:p>
          <a:p>
            <a:pPr>
              <a:lnSpc>
                <a:spcPct val="125000"/>
              </a:lnSpc>
              <a:spcBef>
                <a:spcPts val="600"/>
              </a:spcBef>
            </a:pPr>
            <a:r>
              <a:rPr lang="zh-TW" altLang="en-US" dirty="0" smtClean="0">
                <a:solidFill>
                  <a:schemeClr val="tx1"/>
                </a:solidFill>
              </a:rPr>
              <a:t>游離輻射</a:t>
            </a:r>
            <a:endParaRPr lang="en-US" altLang="zh-TW" dirty="0" smtClean="0">
              <a:solidFill>
                <a:schemeClr val="tx1"/>
              </a:solidFill>
            </a:endParaRPr>
          </a:p>
          <a:p>
            <a:pPr>
              <a:lnSpc>
                <a:spcPct val="125000"/>
              </a:lnSpc>
              <a:spcBef>
                <a:spcPts val="600"/>
              </a:spcBef>
            </a:pPr>
            <a:r>
              <a:rPr lang="zh-TW" altLang="en-US" dirty="0">
                <a:solidFill>
                  <a:schemeClr val="tx1"/>
                </a:solidFill>
              </a:rPr>
              <a:t>非游離</a:t>
            </a:r>
            <a:r>
              <a:rPr lang="zh-TW" altLang="en-US" dirty="0" smtClean="0">
                <a:solidFill>
                  <a:schemeClr val="tx1"/>
                </a:solidFill>
              </a:rPr>
              <a:t>輻射</a:t>
            </a:r>
            <a:endParaRPr lang="en-US" altLang="zh-TW" dirty="0" smtClean="0">
              <a:solidFill>
                <a:schemeClr val="tx1"/>
              </a:solidFill>
            </a:endParaRPr>
          </a:p>
          <a:p>
            <a:pPr>
              <a:lnSpc>
                <a:spcPct val="125000"/>
              </a:lnSpc>
              <a:spcBef>
                <a:spcPts val="600"/>
              </a:spcBef>
            </a:pPr>
            <a:r>
              <a:rPr lang="zh-TW" altLang="en-US" dirty="0" smtClean="0">
                <a:solidFill>
                  <a:schemeClr val="tx1"/>
                </a:solidFill>
              </a:rPr>
              <a:t>異常</a:t>
            </a:r>
            <a:r>
              <a:rPr lang="zh-TW" altLang="en-US" dirty="0">
                <a:solidFill>
                  <a:schemeClr val="tx1"/>
                </a:solidFill>
              </a:rPr>
              <a:t>氣壓</a:t>
            </a:r>
            <a:endParaRPr lang="en-US" altLang="zh-TW" dirty="0" smtClean="0">
              <a:solidFill>
                <a:schemeClr val="tx1"/>
              </a:solidFill>
            </a:endParaRPr>
          </a:p>
        </p:txBody>
      </p:sp>
      <p:sp>
        <p:nvSpPr>
          <p:cNvPr id="4" name="投影片編號版面配置區 3"/>
          <p:cNvSpPr>
            <a:spLocks noGrp="1"/>
          </p:cNvSpPr>
          <p:nvPr>
            <p:ph type="sldNum" sz="quarter" idx="12"/>
          </p:nvPr>
        </p:nvSpPr>
        <p:spPr>
          <a:xfrm>
            <a:off x="6902896" y="6237312"/>
            <a:ext cx="2133600" cy="365125"/>
          </a:xfrm>
        </p:spPr>
        <p:txBody>
          <a:bodyPr/>
          <a:lstStyle/>
          <a:p>
            <a:fld id="{D81384EF-367C-450E-B552-C4A0BE1BD3F8}" type="slidenum">
              <a:rPr lang="zh-TW" altLang="en-US" smtClean="0"/>
              <a:pPr/>
              <a:t>7</a:t>
            </a:fld>
            <a:endParaRPr lang="zh-TW" altLang="en-US" dirty="0"/>
          </a:p>
        </p:txBody>
      </p:sp>
      <p:cxnSp>
        <p:nvCxnSpPr>
          <p:cNvPr id="8" name="直線接點 7"/>
          <p:cNvCxnSpPr/>
          <p:nvPr/>
        </p:nvCxnSpPr>
        <p:spPr>
          <a:xfrm>
            <a:off x="179512" y="1484784"/>
            <a:ext cx="878497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8100392" y="1124744"/>
            <a:ext cx="216024" cy="21602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10" name="矩形 9"/>
          <p:cNvSpPr/>
          <p:nvPr/>
        </p:nvSpPr>
        <p:spPr>
          <a:xfrm>
            <a:off x="8532440" y="1124744"/>
            <a:ext cx="216024" cy="21602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sp>
        <p:nvSpPr>
          <p:cNvPr id="11" name="矩形 10"/>
          <p:cNvSpPr/>
          <p:nvPr/>
        </p:nvSpPr>
        <p:spPr>
          <a:xfrm>
            <a:off x="7668344" y="1124744"/>
            <a:ext cx="216024" cy="21602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Times New Roman" panose="02020603050405020304" pitchFamily="18" charset="0"/>
              <a:ea typeface="標楷體" panose="03000509000000000000" pitchFamily="65" charset="-120"/>
            </a:endParaRPr>
          </a:p>
        </p:txBody>
      </p:sp>
      <p:grpSp>
        <p:nvGrpSpPr>
          <p:cNvPr id="2" name="群組 1"/>
          <p:cNvGrpSpPr/>
          <p:nvPr/>
        </p:nvGrpSpPr>
        <p:grpSpPr>
          <a:xfrm>
            <a:off x="4774320" y="2132856"/>
            <a:ext cx="3866132" cy="3394415"/>
            <a:chOff x="4184851" y="2700082"/>
            <a:chExt cx="3866132" cy="3394415"/>
          </a:xfrm>
        </p:grpSpPr>
        <p:pic>
          <p:nvPicPr>
            <p:cNvPr id="21506" name="Picture 2" descr="http://www.lalizasimosigns.com/product-photos/12/3854.jpg"/>
            <p:cNvPicPr>
              <a:picLocks noChangeAspect="1" noChangeArrowheads="1"/>
            </p:cNvPicPr>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4184851" y="2812444"/>
              <a:ext cx="2058789"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www.freesignage.co.uk/pdfthumbs/warning/non_ionising_radiation_hazard_warning_sign.png"/>
            <p:cNvPicPr>
              <a:picLocks noChangeAspect="1" noChangeArrowheads="1"/>
            </p:cNvPicPr>
            <p:nvPr/>
          </p:nvPicPr>
          <p:blipFill rotWithShape="1">
            <a:blip r:embed="rId4"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6300192" y="2700082"/>
              <a:ext cx="1727457" cy="1664724"/>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http://upload.wikimedia.org/wikipedia/commons/thumb/b/b5/Radioactive.svg/2000px-Radioactive.svg.png"/>
            <p:cNvPicPr>
              <a:picLocks noChangeAspect="1" noChangeArrowheads="1"/>
            </p:cNvPicPr>
            <p:nvPr/>
          </p:nvPicPr>
          <p:blipFill>
            <a:blip r:embed="rId5"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445482" y="4505588"/>
              <a:ext cx="1605501" cy="1404814"/>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http://emedco.slcontent.com/media/catalog/product/international-symbol-labels-heated-hot-surface-hazard-sym66-ba.jpg"/>
            <p:cNvPicPr>
              <a:picLocks noChangeAspect="1" noChangeArrowheads="1"/>
            </p:cNvPicPr>
            <p:nvPr/>
          </p:nvPicPr>
          <p:blipFill>
            <a:blip r:embed="rId6"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406885" y="4364806"/>
              <a:ext cx="1614720" cy="17296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19835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t>噪音危害</a:t>
            </a:r>
            <a:endParaRPr lang="zh-TW" altLang="en-US" sz="4000" dirty="0"/>
          </a:p>
        </p:txBody>
      </p:sp>
      <p:sp>
        <p:nvSpPr>
          <p:cNvPr id="4" name="投影片編號版面配置區 3"/>
          <p:cNvSpPr>
            <a:spLocks noGrp="1"/>
          </p:cNvSpPr>
          <p:nvPr>
            <p:ph type="sldNum" sz="quarter" idx="12"/>
          </p:nvPr>
        </p:nvSpPr>
        <p:spPr>
          <a:xfrm>
            <a:off x="6974904" y="6304235"/>
            <a:ext cx="2133600" cy="365125"/>
          </a:xfrm>
        </p:spPr>
        <p:txBody>
          <a:bodyPr/>
          <a:lstStyle/>
          <a:p>
            <a:fld id="{D81384EF-367C-450E-B552-C4A0BE1BD3F8}" type="slidenum">
              <a:rPr lang="zh-TW" altLang="en-US" smtClean="0"/>
              <a:pPr/>
              <a:t>8</a:t>
            </a:fld>
            <a:endParaRPr lang="zh-TW" altLang="en-US" dirty="0"/>
          </a:p>
        </p:txBody>
      </p:sp>
      <p:sp>
        <p:nvSpPr>
          <p:cNvPr id="10" name="內容版面配置區 9"/>
          <p:cNvSpPr>
            <a:spLocks noGrp="1"/>
          </p:cNvSpPr>
          <p:nvPr>
            <p:ph idx="1"/>
          </p:nvPr>
        </p:nvSpPr>
        <p:spPr>
          <a:xfrm>
            <a:off x="467544" y="1593273"/>
            <a:ext cx="8229600" cy="4917651"/>
          </a:xfrm>
        </p:spPr>
        <p:txBody>
          <a:bodyPr>
            <a:normAutofit/>
          </a:bodyPr>
          <a:lstStyle/>
          <a:p>
            <a:pPr>
              <a:lnSpc>
                <a:spcPct val="125000"/>
              </a:lnSpc>
              <a:spcBef>
                <a:spcPts val="600"/>
              </a:spcBef>
            </a:pPr>
            <a:r>
              <a:rPr lang="zh-TW" altLang="en-US" sz="2800" dirty="0" smtClean="0"/>
              <a:t>噪音暴露</a:t>
            </a:r>
            <a:r>
              <a:rPr lang="zh-TW" altLang="en-US" sz="2800" dirty="0"/>
              <a:t>對人體健康</a:t>
            </a:r>
            <a:r>
              <a:rPr lang="zh-TW" altLang="en-US" sz="2800" dirty="0" smtClean="0"/>
              <a:t>危害可分為：</a:t>
            </a:r>
            <a:endParaRPr lang="en-US" altLang="zh-TW" sz="2800" dirty="0" smtClean="0"/>
          </a:p>
          <a:p>
            <a:pPr lvl="1">
              <a:spcBef>
                <a:spcPts val="600"/>
              </a:spcBef>
            </a:pPr>
            <a:r>
              <a:rPr lang="zh-TW" altLang="en-US" sz="2400" u="sng" dirty="0" smtClean="0"/>
              <a:t>聽覺性效應</a:t>
            </a:r>
            <a:r>
              <a:rPr lang="zh-TW" altLang="en-US" sz="2400" dirty="0"/>
              <a:t>：指噪音引起的聽力</a:t>
            </a:r>
            <a:r>
              <a:rPr lang="zh-TW" altLang="en-US" sz="2400" dirty="0" smtClean="0"/>
              <a:t>損失及</a:t>
            </a:r>
            <a:r>
              <a:rPr lang="zh-TW" altLang="en-US" sz="2400" dirty="0"/>
              <a:t>心理</a:t>
            </a:r>
            <a:r>
              <a:rPr lang="zh-TW" altLang="en-US" sz="2400" dirty="0" smtClean="0"/>
              <a:t>影響</a:t>
            </a:r>
            <a:r>
              <a:rPr lang="zh-TW" altLang="en-US" sz="2400" dirty="0"/>
              <a:t>。</a:t>
            </a:r>
            <a:endParaRPr lang="zh-TW" altLang="en-US" sz="2400" dirty="0" smtClean="0"/>
          </a:p>
          <a:p>
            <a:pPr lvl="2">
              <a:spcBef>
                <a:spcPts val="600"/>
              </a:spcBef>
            </a:pPr>
            <a:r>
              <a:rPr lang="zh-TW" altLang="en-US" dirty="0" smtClean="0"/>
              <a:t>感音性聽力損失</a:t>
            </a:r>
            <a:r>
              <a:rPr lang="en-US" altLang="zh-TW" dirty="0" smtClean="0"/>
              <a:t>(sensorineural hearing loss)</a:t>
            </a:r>
          </a:p>
          <a:p>
            <a:pPr lvl="3">
              <a:spcBef>
                <a:spcPts val="600"/>
              </a:spcBef>
            </a:pPr>
            <a:r>
              <a:rPr lang="zh-TW" altLang="en-US" sz="2400" dirty="0" smtClean="0"/>
              <a:t>暫時性聽力損失</a:t>
            </a:r>
            <a:r>
              <a:rPr lang="en-US" altLang="zh-TW" sz="2400" dirty="0" smtClean="0"/>
              <a:t>(temporary threshold shift, TTS)</a:t>
            </a:r>
            <a:r>
              <a:rPr lang="zh-TW" altLang="en-US" sz="2400" dirty="0" smtClean="0"/>
              <a:t>；</a:t>
            </a:r>
            <a:endParaRPr lang="en-US" altLang="zh-TW" sz="2400" dirty="0" smtClean="0"/>
          </a:p>
          <a:p>
            <a:pPr lvl="3">
              <a:spcBef>
                <a:spcPts val="600"/>
              </a:spcBef>
            </a:pPr>
            <a:r>
              <a:rPr lang="zh-TW" altLang="en-US" sz="2400" dirty="0" smtClean="0"/>
              <a:t>永久性聽力損失</a:t>
            </a:r>
            <a:r>
              <a:rPr lang="en-US" altLang="zh-TW" sz="2400" dirty="0" smtClean="0"/>
              <a:t>(permanent threshold shift, PTS)</a:t>
            </a:r>
            <a:r>
              <a:rPr lang="zh-TW" altLang="en-US" sz="2400" dirty="0" smtClean="0"/>
              <a:t>；</a:t>
            </a:r>
            <a:endParaRPr lang="en-US" altLang="zh-TW" sz="2400" dirty="0" smtClean="0"/>
          </a:p>
          <a:p>
            <a:pPr lvl="3">
              <a:spcBef>
                <a:spcPts val="600"/>
              </a:spcBef>
            </a:pPr>
            <a:r>
              <a:rPr lang="zh-TW" altLang="en-US" sz="2400" dirty="0" smtClean="0"/>
              <a:t>老年</a:t>
            </a:r>
            <a:r>
              <a:rPr lang="zh-TW" altLang="en-US" sz="2400" dirty="0"/>
              <a:t>性聽力損失</a:t>
            </a:r>
            <a:r>
              <a:rPr lang="en-US" altLang="zh-TW" sz="2400" dirty="0"/>
              <a:t>(</a:t>
            </a:r>
            <a:r>
              <a:rPr lang="zh-TW" altLang="en-US" sz="2400" dirty="0"/>
              <a:t>或老年性失聰，</a:t>
            </a:r>
            <a:r>
              <a:rPr lang="en-US" altLang="zh-TW" sz="2400" dirty="0" err="1"/>
              <a:t>presbycusis</a:t>
            </a:r>
            <a:r>
              <a:rPr lang="en-US" altLang="zh-TW" sz="2400" dirty="0"/>
              <a:t>)</a:t>
            </a:r>
          </a:p>
          <a:p>
            <a:pPr lvl="2">
              <a:spcBef>
                <a:spcPts val="600"/>
              </a:spcBef>
            </a:pPr>
            <a:r>
              <a:rPr lang="zh-TW" altLang="en-US" dirty="0" smtClean="0"/>
              <a:t>傳音性聽力損失</a:t>
            </a:r>
            <a:r>
              <a:rPr lang="en-US" altLang="zh-TW" dirty="0" smtClean="0"/>
              <a:t>(conductive hearing loss)</a:t>
            </a:r>
          </a:p>
          <a:p>
            <a:pPr lvl="1">
              <a:spcBef>
                <a:spcPts val="600"/>
              </a:spcBef>
            </a:pPr>
            <a:r>
              <a:rPr lang="zh-TW" altLang="en-US" sz="2400" u="sng" dirty="0" smtClean="0"/>
              <a:t>非聽覺性效應</a:t>
            </a:r>
            <a:r>
              <a:rPr lang="zh-TW" altLang="en-US" sz="2400" dirty="0"/>
              <a:t>：指因噪音而引起身體其他器官或系統的失調或異常，其主要係透過對自主神經系統，網狀神經系統及大腦皮質的刺激而引起</a:t>
            </a:r>
            <a:r>
              <a:rPr lang="zh-TW" altLang="en-US" sz="2400" dirty="0" smtClean="0"/>
              <a:t>。</a:t>
            </a:r>
            <a:endParaRPr lang="zh-TW" altLang="en-US" sz="2400" dirty="0"/>
          </a:p>
        </p:txBody>
      </p:sp>
      <p:pic>
        <p:nvPicPr>
          <p:cNvPr id="6" name="Picture 3" descr="damaged cil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6819990" y="216292"/>
            <a:ext cx="1855825" cy="1631486"/>
          </a:xfrm>
          <a:prstGeom prst="rect">
            <a:avLst/>
          </a:prstGeom>
          <a:noFill/>
        </p:spPr>
      </p:pic>
      <p:sp>
        <p:nvSpPr>
          <p:cNvPr id="3" name="矩形 2"/>
          <p:cNvSpPr/>
          <p:nvPr/>
        </p:nvSpPr>
        <p:spPr>
          <a:xfrm>
            <a:off x="6732240" y="1835532"/>
            <a:ext cx="2031325" cy="369332"/>
          </a:xfrm>
          <a:prstGeom prst="rect">
            <a:avLst/>
          </a:prstGeom>
        </p:spPr>
        <p:txBody>
          <a:bodyPr wrap="none">
            <a:spAutoFit/>
          </a:bodyPr>
          <a:lstStyle/>
          <a:p>
            <a:r>
              <a:rPr lang="zh-TW" altLang="en-US" b="1" dirty="0">
                <a:latin typeface="Verdana" pitchFamily="34" charset="0"/>
                <a:ea typeface="標楷體" panose="03000509000000000000" pitchFamily="65" charset="-120"/>
              </a:rPr>
              <a:t>受損的耳蝸毛細胞</a:t>
            </a:r>
            <a:endParaRPr lang="zh-TW" altLang="en-US"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91990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t>振動危害</a:t>
            </a:r>
            <a:endParaRPr lang="zh-TW" altLang="en-US" sz="4000" dirty="0"/>
          </a:p>
        </p:txBody>
      </p:sp>
      <p:sp>
        <p:nvSpPr>
          <p:cNvPr id="3" name="內容版面配置區 2"/>
          <p:cNvSpPr>
            <a:spLocks noGrp="1"/>
          </p:cNvSpPr>
          <p:nvPr>
            <p:ph idx="1"/>
          </p:nvPr>
        </p:nvSpPr>
        <p:spPr>
          <a:xfrm>
            <a:off x="417164" y="1340768"/>
            <a:ext cx="8475316" cy="5184576"/>
          </a:xfrm>
        </p:spPr>
        <p:txBody>
          <a:bodyPr>
            <a:normAutofit/>
          </a:bodyPr>
          <a:lstStyle/>
          <a:p>
            <a:pPr>
              <a:spcBef>
                <a:spcPts val="600"/>
              </a:spcBef>
            </a:pPr>
            <a:r>
              <a:rPr lang="zh-TW" altLang="en-US" sz="2800" dirty="0"/>
              <a:t>全身</a:t>
            </a:r>
            <a:r>
              <a:rPr lang="zh-TW" altLang="en-US" sz="2800" dirty="0" smtClean="0"/>
              <a:t>振動：</a:t>
            </a:r>
            <a:endParaRPr lang="zh-TW" altLang="en-US" sz="2800" dirty="0"/>
          </a:p>
          <a:p>
            <a:pPr lvl="1">
              <a:spcBef>
                <a:spcPts val="600"/>
              </a:spcBef>
            </a:pPr>
            <a:r>
              <a:rPr lang="zh-TW" altLang="en-US" sz="2400" dirty="0"/>
              <a:t>長期暴露於全身振動對脊椎骨及末梢神</a:t>
            </a:r>
            <a:r>
              <a:rPr lang="zh-TW" altLang="en-US" sz="2400" dirty="0" smtClean="0"/>
              <a:t>經系統</a:t>
            </a:r>
            <a:r>
              <a:rPr lang="zh-TW" altLang="en-US" sz="2400" dirty="0"/>
              <a:t>的危害最大，其次是消化系統、</a:t>
            </a:r>
            <a:r>
              <a:rPr lang="zh-TW" altLang="en-US" sz="2400" dirty="0" smtClean="0"/>
              <a:t>末梢靜脈</a:t>
            </a:r>
            <a:r>
              <a:rPr lang="zh-TW" altLang="en-US" sz="2400" dirty="0"/>
              <a:t>、女性生殖系統及前庭器官。全身</a:t>
            </a:r>
            <a:r>
              <a:rPr lang="zh-TW" altLang="en-US" sz="2400" dirty="0" smtClean="0"/>
              <a:t>振動</a:t>
            </a:r>
            <a:r>
              <a:rPr lang="zh-TW" altLang="en-US" sz="2400" dirty="0"/>
              <a:t>與下背痛、坐骨神經痛及脊椎系統</a:t>
            </a:r>
            <a:r>
              <a:rPr lang="zh-TW" altLang="en-US" sz="2400" dirty="0" smtClean="0"/>
              <a:t>退化性</a:t>
            </a:r>
            <a:r>
              <a:rPr lang="zh-TW" altLang="en-US" sz="2400" dirty="0"/>
              <a:t>的變化如腰椎間盤等疾病有強烈的</a:t>
            </a:r>
            <a:r>
              <a:rPr lang="zh-TW" altLang="en-US" sz="2400" dirty="0" smtClean="0"/>
              <a:t>因果關係。</a:t>
            </a:r>
            <a:endParaRPr lang="en-US" altLang="zh-TW" sz="2400" dirty="0" smtClean="0"/>
          </a:p>
          <a:p>
            <a:pPr>
              <a:spcBef>
                <a:spcPts val="600"/>
              </a:spcBef>
            </a:pPr>
            <a:r>
              <a:rPr lang="zh-TW" altLang="en-US" sz="2800" dirty="0"/>
              <a:t>局部</a:t>
            </a:r>
            <a:r>
              <a:rPr lang="zh-TW" altLang="en-US" sz="2800" dirty="0" smtClean="0"/>
              <a:t>振動：</a:t>
            </a:r>
            <a:endParaRPr lang="en-US" altLang="zh-TW" sz="2800" dirty="0" smtClean="0"/>
          </a:p>
          <a:p>
            <a:pPr lvl="1">
              <a:spcBef>
                <a:spcPts val="600"/>
              </a:spcBef>
            </a:pPr>
            <a:r>
              <a:rPr lang="zh-TW" altLang="en-US" sz="2400" dirty="0" smtClean="0"/>
              <a:t>長時間的暴露會導致末梢循環、神經、肌肉骨骼傷害</a:t>
            </a:r>
            <a:r>
              <a:rPr lang="en-US" altLang="zh-TW" sz="2400" dirty="0" smtClean="0"/>
              <a:t>(</a:t>
            </a:r>
            <a:r>
              <a:rPr lang="zh-TW" altLang="en-US" sz="2400" dirty="0" smtClean="0"/>
              <a:t>腕隧道症候群</a:t>
            </a:r>
            <a:r>
              <a:rPr lang="en-US" altLang="zh-TW" sz="2400" dirty="0" smtClean="0"/>
              <a:t>)</a:t>
            </a:r>
            <a:r>
              <a:rPr lang="zh-TW" altLang="en-US" sz="2400" dirty="0" smtClean="0"/>
              <a:t>。</a:t>
            </a:r>
            <a:endParaRPr lang="en-US" altLang="zh-TW" sz="2400" dirty="0" smtClean="0"/>
          </a:p>
          <a:p>
            <a:pPr lvl="1">
              <a:spcBef>
                <a:spcPts val="600"/>
              </a:spcBef>
            </a:pPr>
            <a:r>
              <a:rPr lang="zh-TW" altLang="en-US" sz="2400" dirty="0" smtClean="0"/>
              <a:t>末梢</a:t>
            </a:r>
            <a:r>
              <a:rPr lang="zh-TW" altLang="en-US" sz="2400" dirty="0"/>
              <a:t>循環障礙主要包括皮膚溫度下降，遇寒冷刺激後皮膚溫度不容易恢</a:t>
            </a:r>
            <a:r>
              <a:rPr lang="zh-TW" altLang="en-US" sz="2400" dirty="0" smtClean="0"/>
              <a:t>復</a:t>
            </a:r>
            <a:r>
              <a:rPr lang="zh-TW" altLang="en-US" sz="2400" dirty="0" smtClean="0">
                <a:latin typeface="標楷體" panose="03000509000000000000" pitchFamily="65" charset="-120"/>
              </a:rPr>
              <a:t>；</a:t>
            </a:r>
            <a:r>
              <a:rPr lang="zh-TW" altLang="en-US" sz="2400" dirty="0" smtClean="0"/>
              <a:t>亦</a:t>
            </a:r>
            <a:r>
              <a:rPr lang="zh-TW" altLang="en-US" sz="2400" dirty="0"/>
              <a:t>會引起手指動脈強烈收縮，手指動脈阻力增加及血流減少，而導致</a:t>
            </a:r>
            <a:r>
              <a:rPr lang="zh-TW" altLang="en-US" sz="2400" b="1" u="sng" dirty="0"/>
              <a:t>白指</a:t>
            </a:r>
            <a:r>
              <a:rPr lang="zh-TW" altLang="en-US" sz="2400" b="1" u="sng" dirty="0" smtClean="0"/>
              <a:t>病</a:t>
            </a:r>
            <a:r>
              <a:rPr lang="zh-TW" altLang="en-US" sz="2400" dirty="0" smtClean="0"/>
              <a:t>或是</a:t>
            </a:r>
            <a:r>
              <a:rPr lang="zh-TW" altLang="en-US" sz="2400" b="1" u="sng" dirty="0"/>
              <a:t>雷諾氏</a:t>
            </a:r>
            <a:r>
              <a:rPr lang="zh-TW" altLang="en-US" sz="2400" b="1" u="sng" dirty="0" smtClean="0"/>
              <a:t>症</a:t>
            </a:r>
            <a:r>
              <a:rPr lang="zh-TW" altLang="en-US" sz="2400" dirty="0" smtClean="0"/>
              <a:t>。</a:t>
            </a:r>
            <a:endParaRPr lang="zh-TW" altLang="en-US" sz="2400" dirty="0"/>
          </a:p>
        </p:txBody>
      </p:sp>
      <p:sp>
        <p:nvSpPr>
          <p:cNvPr id="4" name="投影片編號版面配置區 3"/>
          <p:cNvSpPr>
            <a:spLocks noGrp="1"/>
          </p:cNvSpPr>
          <p:nvPr>
            <p:ph type="sldNum" sz="quarter" idx="12"/>
          </p:nvPr>
        </p:nvSpPr>
        <p:spPr>
          <a:xfrm>
            <a:off x="6882970" y="6237312"/>
            <a:ext cx="2133600" cy="365125"/>
          </a:xfrm>
        </p:spPr>
        <p:txBody>
          <a:bodyPr/>
          <a:lstStyle/>
          <a:p>
            <a:fld id="{D81384EF-367C-450E-B552-C4A0BE1BD3F8}" type="slidenum">
              <a:rPr lang="zh-TW" altLang="en-US" smtClean="0"/>
              <a:pPr/>
              <a:t>9</a:t>
            </a:fld>
            <a:endParaRPr lang="zh-TW" altLang="en-US" dirty="0"/>
          </a:p>
        </p:txBody>
      </p:sp>
      <p:pic>
        <p:nvPicPr>
          <p:cNvPr id="25602" name="Picture 2" descr="http://blog.yimg.com/2/uYm21Ax7s58tM0sn3RUSNQ7s6s9yxy_5MnVSl1T2mzoe0fpPNJg3uw--/73/l/0n3OPB7Y8nydRvp5ZocKYQ.jp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6828467" y="284520"/>
            <a:ext cx="1794683" cy="1344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784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15019</Words>
  <Application>Microsoft Office PowerPoint</Application>
  <PresentationFormat>如螢幕大小 (4:3)</PresentationFormat>
  <Paragraphs>1231</Paragraphs>
  <Slides>68</Slides>
  <Notes>66</Notes>
  <HiddenSlides>0</HiddenSlides>
  <MMClips>0</MMClips>
  <ScaleCrop>false</ScaleCrop>
  <HeadingPairs>
    <vt:vector size="6" baseType="variant">
      <vt:variant>
        <vt:lpstr>佈景主題</vt:lpstr>
      </vt:variant>
      <vt:variant>
        <vt:i4>1</vt:i4>
      </vt:variant>
      <vt:variant>
        <vt:lpstr>內嵌 OLE 伺服程式</vt:lpstr>
      </vt:variant>
      <vt:variant>
        <vt:i4>2</vt:i4>
      </vt:variant>
      <vt:variant>
        <vt:lpstr>投影片標題</vt:lpstr>
      </vt:variant>
      <vt:variant>
        <vt:i4>68</vt:i4>
      </vt:variant>
    </vt:vector>
  </HeadingPairs>
  <TitlesOfParts>
    <vt:vector size="71" baseType="lpstr">
      <vt:lpstr>Office 佈景主題</vt:lpstr>
      <vt:lpstr>Visio</vt:lpstr>
      <vt:lpstr>CorelDRAW!</vt:lpstr>
      <vt:lpstr>PowerPoint 簡報</vt:lpstr>
      <vt:lpstr>本教材中所有投影片內容(含文字檔及圖檔)著作權皆屬於本部所有。  一、種子師資：對任一單張投影片之教材須完整擷取進行授課，不得將任一單張投影片內容任意進行修改及編輯。  二、作為一般授課使用之參考資料時需標註引用出處。</vt:lpstr>
      <vt:lpstr>PowerPoint 簡報</vt:lpstr>
      <vt:lpstr>壹、學校災害案例與特性</vt:lpstr>
      <vt:lpstr>災害案例</vt:lpstr>
      <vt:lpstr>學校災害之特性</vt:lpstr>
      <vt:lpstr>貳、物理性危害</vt:lpstr>
      <vt:lpstr>噪音危害</vt:lpstr>
      <vt:lpstr>振動危害</vt:lpstr>
      <vt:lpstr>高溫危害</vt:lpstr>
      <vt:lpstr>高溫危害−熱疾病</vt:lpstr>
      <vt:lpstr>游離輻射危害</vt:lpstr>
      <vt:lpstr>游離輻射危害</vt:lpstr>
      <vt:lpstr>非游離輻射</vt:lpstr>
      <vt:lpstr>非游離輻射危害−紫外線與紅外線</vt:lpstr>
      <vt:lpstr>非游離輻射危害−微波與射頻輻射</vt:lpstr>
      <vt:lpstr>参、化學物質危害辨識</vt:lpstr>
      <vt:lpstr>化學物質管制措施</vt:lpstr>
      <vt:lpstr>化學物質容器標示</vt:lpstr>
      <vt:lpstr>化學物質容器標示−危害圖式</vt:lpstr>
      <vt:lpstr>肆、個人防護具</vt:lpstr>
      <vt:lpstr>危害評估與控制</vt:lpstr>
      <vt:lpstr>個人防護具種類</vt:lpstr>
      <vt:lpstr>頭部防護具</vt:lpstr>
      <vt:lpstr>臉部與眼部防護具</vt:lpstr>
      <vt:lpstr>臉部與眼部防護具</vt:lpstr>
      <vt:lpstr>聽力防護具</vt:lpstr>
      <vt:lpstr>聽力防護具</vt:lpstr>
      <vt:lpstr>手部防護具</vt:lpstr>
      <vt:lpstr>手部防護具</vt:lpstr>
      <vt:lpstr>防護衣</vt:lpstr>
      <vt:lpstr>防護衣</vt:lpstr>
      <vt:lpstr>足部防護具−安全鞋</vt:lpstr>
      <vt:lpstr>足部防護具−安全鞋</vt:lpstr>
      <vt:lpstr>伍、呼吸防護</vt:lpstr>
      <vt:lpstr>呼吸危害因子</vt:lpstr>
      <vt:lpstr>呼吸防護原理</vt:lpstr>
      <vt:lpstr>呼吸防護具</vt:lpstr>
      <vt:lpstr>呼吸防護具−依功能分類</vt:lpstr>
      <vt:lpstr>呼吸防護具−防塵口罩佩戴方法</vt:lpstr>
      <vt:lpstr>PowerPoint 簡報</vt:lpstr>
      <vt:lpstr>陸、火災爆炸</vt:lpstr>
      <vt:lpstr>火災與爆炸</vt:lpstr>
      <vt:lpstr>火災三要素</vt:lpstr>
      <vt:lpstr>火災種類</vt:lpstr>
      <vt:lpstr>爆炸種類</vt:lpstr>
      <vt:lpstr>危險物分類</vt:lpstr>
      <vt:lpstr>柒、緊急應變系統</vt:lpstr>
      <vt:lpstr>緊急應變</vt:lpstr>
      <vt:lpstr>危害辨識</vt:lpstr>
      <vt:lpstr>緊急應變計畫</vt:lpstr>
      <vt:lpstr>緊急應變階段與組織架構</vt:lpstr>
      <vt:lpstr>三階段應變組織架構</vt:lpstr>
      <vt:lpstr>捌、急救</vt:lpstr>
      <vt:lpstr>急救注意事項</vt:lpstr>
      <vt:lpstr>基本急救術−基本救命術</vt:lpstr>
      <vt:lpstr>基本急救術−哈姆立克法</vt:lpstr>
      <vt:lpstr>基本急救術−去顫電擊術</vt:lpstr>
      <vt:lpstr>意外處理術−接觸化學品之急救 </vt:lpstr>
      <vt:lpstr>意外處理術−吸入、食入中毒之急救</vt:lpstr>
      <vt:lpstr>意外處理術−燒燙灼傷之急救 </vt:lpstr>
      <vt:lpstr>意外處理術−感電之急救</vt:lpstr>
      <vt:lpstr>意外處理術−凍傷之急救</vt:lpstr>
      <vt:lpstr>意外處理術−切割、穿刺傷之急救</vt:lpstr>
      <vt:lpstr>意外處理術−暴露感染性物質之急救</vt:lpstr>
      <vt:lpstr>資料來源</vt:lpstr>
      <vt:lpstr>資料來源(續)</vt:lpstr>
      <vt:lpstr>資料來源(續)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ytdai</dc:creator>
  <cp:lastModifiedBy>User</cp:lastModifiedBy>
  <cp:revision>32</cp:revision>
  <dcterms:created xsi:type="dcterms:W3CDTF">2017-04-04T09:35:48Z</dcterms:created>
  <dcterms:modified xsi:type="dcterms:W3CDTF">2018-07-11T06:34:15Z</dcterms:modified>
</cp:coreProperties>
</file>