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46" r:id="rId3"/>
    <p:sldId id="261" r:id="rId4"/>
    <p:sldId id="262" r:id="rId5"/>
    <p:sldId id="263" r:id="rId6"/>
    <p:sldId id="264" r:id="rId7"/>
    <p:sldId id="265" r:id="rId8"/>
    <p:sldId id="267" r:id="rId9"/>
    <p:sldId id="268" r:id="rId10"/>
    <p:sldId id="270" r:id="rId11"/>
    <p:sldId id="271" r:id="rId12"/>
    <p:sldId id="343" r:id="rId13"/>
    <p:sldId id="274" r:id="rId14"/>
    <p:sldId id="275" r:id="rId15"/>
    <p:sldId id="276" r:id="rId16"/>
    <p:sldId id="278" r:id="rId17"/>
    <p:sldId id="279" r:id="rId18"/>
    <p:sldId id="281" r:id="rId19"/>
    <p:sldId id="282" r:id="rId20"/>
    <p:sldId id="283" r:id="rId21"/>
    <p:sldId id="284" r:id="rId22"/>
    <p:sldId id="285" r:id="rId23"/>
    <p:sldId id="286"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7"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322" r:id="rId56"/>
    <p:sldId id="344" r:id="rId57"/>
    <p:sldId id="324" r:id="rId58"/>
    <p:sldId id="325" r:id="rId59"/>
    <p:sldId id="326" r:id="rId60"/>
    <p:sldId id="327" r:id="rId61"/>
    <p:sldId id="328" r:id="rId62"/>
    <p:sldId id="329" r:id="rId63"/>
    <p:sldId id="331" r:id="rId64"/>
    <p:sldId id="334" r:id="rId65"/>
    <p:sldId id="335" r:id="rId66"/>
    <p:sldId id="336" r:id="rId67"/>
    <p:sldId id="337" r:id="rId68"/>
    <p:sldId id="339" r:id="rId69"/>
    <p:sldId id="340" r:id="rId70"/>
    <p:sldId id="341" r:id="rId71"/>
    <p:sldId id="342" r:id="rId7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p:scale>
          <a:sx n="60" d="100"/>
          <a:sy n="60" d="100"/>
        </p:scale>
        <p:origin x="-3084" y="-11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aw.moj.gov.tw/Scripts/newsdetail.asp?no=1O0050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11214EC-E1BC-499E-97C9-712164D56D87}" type="slidenum">
              <a:rPr lang="en-US" altLang="zh-TW" smtClean="0">
                <a:ea typeface="新細明體" charset="-120"/>
              </a:rPr>
              <a:pPr/>
              <a:t>3</a:t>
            </a:fld>
            <a:endParaRPr lang="en-US" altLang="zh-TW">
              <a:ea typeface="新細明體" charset="-12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a:t>
            </a:r>
            <a:r>
              <a:rPr lang="zh-TW" altLang="en-US" dirty="0" smtClean="0"/>
              <a:t>通過培訓營認證教師使用此教材授課之教學說明：</a:t>
            </a:r>
            <a:endParaRPr lang="en-US" altLang="zh-TW"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smtClean="0"/>
          </a:p>
          <a:p>
            <a:pPr eaLnBrk="1" hangingPunct="1"/>
            <a:r>
              <a:rPr lang="zh-TW" altLang="en-US" dirty="0" smtClean="0">
                <a:ea typeface="新細明體" charset="-120"/>
              </a:rPr>
              <a:t>初階</a:t>
            </a:r>
            <a:r>
              <a:rPr lang="en-US" altLang="zh-TW" dirty="0">
                <a:ea typeface="新細明體" charset="-120"/>
              </a:rPr>
              <a:t>(</a:t>
            </a:r>
            <a:r>
              <a:rPr lang="zh-TW" altLang="en-US" dirty="0">
                <a:ea typeface="新細明體" charset="-120"/>
              </a:rPr>
              <a:t>國民中小學</a:t>
            </a:r>
            <a:r>
              <a:rPr lang="en-US" altLang="zh-TW" dirty="0">
                <a:ea typeface="新細明體" charset="-120"/>
              </a:rPr>
              <a:t>)-</a:t>
            </a:r>
            <a:r>
              <a:rPr lang="zh-TW" altLang="en-US" dirty="0">
                <a:ea typeface="新細明體" charset="-120"/>
              </a:rPr>
              <a:t>無</a:t>
            </a:r>
            <a:endParaRPr lang="en-US" altLang="zh-TW" dirty="0">
              <a:ea typeface="新細明體" charset="-120"/>
            </a:endParaRPr>
          </a:p>
          <a:p>
            <a:pPr eaLnBrk="1" hangingPunct="1"/>
            <a:r>
              <a:rPr lang="zh-TW" altLang="en-US" dirty="0">
                <a:ea typeface="新細明體" charset="-120"/>
              </a:rPr>
              <a:t>中階</a:t>
            </a:r>
            <a:r>
              <a:rPr lang="en-US" altLang="zh-TW" dirty="0">
                <a:ea typeface="新細明體" charset="-120"/>
              </a:rPr>
              <a:t>(</a:t>
            </a:r>
            <a:r>
              <a:rPr lang="zh-TW" altLang="en-US" dirty="0">
                <a:ea typeface="新細明體" charset="-120"/>
              </a:rPr>
              <a:t>高中</a:t>
            </a:r>
            <a:r>
              <a:rPr lang="en-US" altLang="zh-TW" dirty="0">
                <a:ea typeface="新細明體" charset="-120"/>
              </a:rPr>
              <a:t>/</a:t>
            </a:r>
            <a:r>
              <a:rPr lang="zh-TW" altLang="en-US" dirty="0">
                <a:ea typeface="新細明體" charset="-120"/>
              </a:rPr>
              <a:t>工</a:t>
            </a:r>
            <a:r>
              <a:rPr lang="en-US" altLang="zh-TW" dirty="0">
                <a:ea typeface="新細明體" charset="-120"/>
              </a:rPr>
              <a:t>/</a:t>
            </a:r>
            <a:r>
              <a:rPr lang="zh-TW" altLang="en-US" dirty="0">
                <a:ea typeface="新細明體" charset="-120"/>
              </a:rPr>
              <a:t>職</a:t>
            </a:r>
            <a:r>
              <a:rPr lang="en-US" altLang="zh-TW" dirty="0">
                <a:ea typeface="新細明體" charset="-120"/>
              </a:rPr>
              <a:t>)</a:t>
            </a:r>
            <a:r>
              <a:rPr lang="zh-TW" altLang="en-US" dirty="0">
                <a:ea typeface="新細明體" charset="-120"/>
              </a:rPr>
              <a:t> </a:t>
            </a:r>
            <a:r>
              <a:rPr lang="en-US" altLang="zh-TW" dirty="0">
                <a:ea typeface="新細明體" charset="-120"/>
              </a:rPr>
              <a:t>p1-36</a:t>
            </a:r>
            <a:r>
              <a:rPr lang="zh-TW" altLang="en-US" dirty="0">
                <a:ea typeface="新細明體" charset="-120"/>
              </a:rPr>
              <a:t>、</a:t>
            </a:r>
            <a:r>
              <a:rPr lang="en-US" altLang="zh-TW" dirty="0">
                <a:ea typeface="新細明體" charset="-120"/>
              </a:rPr>
              <a:t>p37-82(</a:t>
            </a:r>
            <a:r>
              <a:rPr lang="zh-TW" altLang="en-US" dirty="0">
                <a:ea typeface="新細明體" charset="-120"/>
              </a:rPr>
              <a:t>部分科系老師需要</a:t>
            </a:r>
            <a:r>
              <a:rPr lang="en-US" altLang="zh-TW" dirty="0">
                <a:ea typeface="新細明體" charset="-120"/>
              </a:rPr>
              <a:t>)</a:t>
            </a:r>
            <a:r>
              <a:rPr lang="zh-TW" altLang="en-US" dirty="0">
                <a:ea typeface="新細明體" charset="-120"/>
              </a:rPr>
              <a:t>、</a:t>
            </a:r>
            <a:r>
              <a:rPr lang="en-US" altLang="zh-TW" dirty="0">
                <a:ea typeface="新細明體" charset="-120"/>
              </a:rPr>
              <a:t>p83-93(</a:t>
            </a:r>
            <a:r>
              <a:rPr lang="zh-TW" altLang="en-US" dirty="0">
                <a:ea typeface="新細明體" charset="-120"/>
              </a:rPr>
              <a:t>環安衛行政人員需要</a:t>
            </a:r>
            <a:r>
              <a:rPr lang="en-US" altLang="zh-TW" dirty="0">
                <a:ea typeface="新細明體" charset="-120"/>
              </a:rPr>
              <a:t>)</a:t>
            </a:r>
          </a:p>
          <a:p>
            <a:pPr eaLnBrk="1" hangingPunct="1"/>
            <a:r>
              <a:rPr lang="zh-TW" altLang="en-US" dirty="0">
                <a:ea typeface="新細明體" charset="-120"/>
              </a:rPr>
              <a:t>進階</a:t>
            </a:r>
            <a:r>
              <a:rPr lang="en-US" altLang="zh-TW" dirty="0">
                <a:ea typeface="新細明體" charset="-120"/>
              </a:rPr>
              <a:t>(</a:t>
            </a:r>
            <a:r>
              <a:rPr lang="zh-TW" altLang="en-US" dirty="0">
                <a:ea typeface="新細明體" charset="-120"/>
              </a:rPr>
              <a:t>大專校院</a:t>
            </a:r>
            <a:r>
              <a:rPr lang="en-US" altLang="zh-TW" dirty="0">
                <a:ea typeface="新細明體" charset="-120"/>
              </a:rPr>
              <a:t>)</a:t>
            </a:r>
            <a:r>
              <a:rPr lang="zh-TW" altLang="en-US" dirty="0">
                <a:ea typeface="新細明體" charset="-120"/>
              </a:rPr>
              <a:t> </a:t>
            </a:r>
            <a:r>
              <a:rPr lang="en-US" altLang="zh-TW" dirty="0">
                <a:ea typeface="新細明體" charset="-120"/>
              </a:rPr>
              <a:t>p1-93</a:t>
            </a:r>
          </a:p>
          <a:p>
            <a:pPr eaLnBrk="1" hangingPunct="1"/>
            <a:endParaRPr lang="zh-TW" altLang="zh-TW" dirty="0">
              <a:ea typeface="新細明體" charset="-120"/>
            </a:endParaRPr>
          </a:p>
        </p:txBody>
      </p:sp>
    </p:spTree>
    <p:extLst>
      <p:ext uri="{BB962C8B-B14F-4D97-AF65-F5344CB8AC3E}">
        <p14:creationId xmlns:p14="http://schemas.microsoft.com/office/powerpoint/2010/main" val="364443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9EB50AC-1EC8-48A5-85CE-0C9632A5599B}" type="slidenum">
              <a:rPr lang="en-US" altLang="zh-TW" smtClean="0">
                <a:solidFill>
                  <a:srgbClr val="000000"/>
                </a:solidFill>
                <a:ea typeface="新細明體" charset="-120"/>
              </a:rPr>
              <a:pPr/>
              <a:t>17</a:t>
            </a:fld>
            <a:endParaRPr lang="en-US" altLang="zh-TW">
              <a:solidFill>
                <a:srgbClr val="000000"/>
              </a:solidFill>
              <a:ea typeface="新細明體" charset="-120"/>
            </a:endParaRPr>
          </a:p>
        </p:txBody>
      </p:sp>
      <p:sp>
        <p:nvSpPr>
          <p:cNvPr id="164867" name="Rectangle 2"/>
          <p:cNvSpPr>
            <a:spLocks noGrp="1" noRot="1" noChangeAspect="1" noChangeArrowheads="1" noTextEdit="1"/>
          </p:cNvSpPr>
          <p:nvPr>
            <p:ph type="sldImg"/>
          </p:nvPr>
        </p:nvSpPr>
        <p:spPr>
          <a:xfrm>
            <a:off x="1143000" y="685800"/>
            <a:ext cx="4575175" cy="3430588"/>
          </a:xfrm>
          <a:ln/>
        </p:spPr>
      </p:sp>
      <p:sp>
        <p:nvSpPr>
          <p:cNvPr id="164868" name="Rectangle 3"/>
          <p:cNvSpPr>
            <a:spLocks noGrp="1" noChangeArrowheads="1"/>
          </p:cNvSpPr>
          <p:nvPr>
            <p:ph type="body" idx="1"/>
          </p:nvPr>
        </p:nvSpPr>
        <p:spPr>
          <a:xfrm>
            <a:off x="836613" y="4341813"/>
            <a:ext cx="5284787" cy="4116387"/>
          </a:xfrm>
          <a:noFill/>
          <a:ln/>
        </p:spPr>
        <p:txBody>
          <a:bodyPr/>
          <a:lstStyle/>
          <a:p>
            <a:pPr eaLnBrk="1" hangingPunct="1"/>
            <a:r>
              <a:rPr lang="zh-TW" altLang="en-US" dirty="0">
                <a:ea typeface="新細明體" charset="-120"/>
              </a:rPr>
              <a:t>說明 </a:t>
            </a:r>
            <a:r>
              <a:rPr lang="en-US" altLang="zh-TW" dirty="0">
                <a:ea typeface="新細明體" charset="-120"/>
              </a:rPr>
              <a:t>:</a:t>
            </a:r>
            <a:r>
              <a:rPr lang="zh-TW" altLang="en-US" dirty="0">
                <a:ea typeface="新細明體" charset="-120"/>
              </a:rPr>
              <a:t> </a:t>
            </a:r>
            <a:endParaRPr lang="en-US" altLang="zh-TW" dirty="0">
              <a:ea typeface="新細明體" charset="-120"/>
            </a:endParaRPr>
          </a:p>
          <a:p>
            <a:pPr eaLnBrk="1" hangingPunct="1"/>
            <a:r>
              <a:rPr lang="en-US" altLang="zh-TW" dirty="0">
                <a:ea typeface="新細明體" charset="-120"/>
              </a:rPr>
              <a:t>1.</a:t>
            </a:r>
            <a:r>
              <a:rPr lang="zh-TW" altLang="en-US" dirty="0">
                <a:ea typeface="新細明體" charset="-120"/>
              </a:rPr>
              <a:t>本部分廢棄物於實驗室主要與化學性廢棄物有關，例如各種化學廢液，沾有化學物質之固體廢棄物、廢棄化學品與容器等。</a:t>
            </a:r>
            <a:endParaRPr lang="en-US" altLang="zh-TW" dirty="0">
              <a:ea typeface="新細明體" charset="-120"/>
            </a:endParaRPr>
          </a:p>
          <a:p>
            <a:pPr eaLnBrk="1" hangingPunct="1"/>
            <a:r>
              <a:rPr lang="en-US" altLang="zh-TW" dirty="0">
                <a:ea typeface="新細明體" charset="-120"/>
              </a:rPr>
              <a:t>2.</a:t>
            </a:r>
            <a:r>
              <a:rPr lang="zh-TW" altLang="en-US" dirty="0">
                <a:ea typeface="新細明體" charset="-120"/>
              </a:rPr>
              <a:t>因戴奧辛有害事業廢棄物、多氯聯苯有害事業廢棄物、石綿及其製品廢棄物三種廢棄物幾乎不存在一般學校實驗室，應不須說明，故對其投影片設為</a:t>
            </a:r>
            <a:r>
              <a:rPr lang="en-US" altLang="zh-TW" dirty="0">
                <a:ea typeface="新細明體" charset="-120"/>
              </a:rPr>
              <a:t>“</a:t>
            </a:r>
            <a:r>
              <a:rPr lang="zh-TW" altLang="en-US" dirty="0">
                <a:ea typeface="新細明體" charset="-120"/>
              </a:rPr>
              <a:t>隱藏投影片</a:t>
            </a:r>
            <a:r>
              <a:rPr lang="en-US" altLang="zh-TW" dirty="0">
                <a:ea typeface="新細明體" charset="-120"/>
              </a:rPr>
              <a:t>”(</a:t>
            </a:r>
            <a:r>
              <a:rPr lang="zh-TW" altLang="en-US" dirty="0">
                <a:ea typeface="新細明體" charset="-120"/>
              </a:rPr>
              <a:t>在播放時不會顯示</a:t>
            </a:r>
            <a:r>
              <a:rPr lang="en-US" altLang="zh-TW" dirty="0">
                <a:ea typeface="新細明體" charset="-120"/>
              </a:rPr>
              <a:t>)</a:t>
            </a:r>
            <a:r>
              <a:rPr lang="zh-TW" altLang="en-US" dirty="0">
                <a:ea typeface="新細明體" charset="-120"/>
              </a:rPr>
              <a:t>，若講者有需要說明該三者時，請自行取消</a:t>
            </a:r>
            <a:r>
              <a:rPr lang="en-US" altLang="zh-TW" dirty="0">
                <a:ea typeface="新細明體" charset="-120"/>
              </a:rPr>
              <a:t>”</a:t>
            </a:r>
            <a:r>
              <a:rPr lang="zh-TW" altLang="en-US" dirty="0">
                <a:ea typeface="新細明體" charset="-120"/>
              </a:rPr>
              <a:t>隱藏投影片</a:t>
            </a:r>
            <a:r>
              <a:rPr lang="en-US" altLang="zh-TW" dirty="0">
                <a:ea typeface="新細明體" charset="-120"/>
              </a:rPr>
              <a:t>”</a:t>
            </a:r>
            <a:r>
              <a:rPr lang="zh-TW" altLang="en-US" dirty="0">
                <a:ea typeface="新細明體" charset="-120"/>
              </a:rPr>
              <a:t>之設定。</a:t>
            </a:r>
          </a:p>
          <a:p>
            <a:pPr eaLnBrk="1" hangingPunct="1"/>
            <a:endParaRPr lang="zh-TW" altLang="en-US" dirty="0">
              <a:ea typeface="新細明體" charset="-120"/>
            </a:endParaRPr>
          </a:p>
          <a:p>
            <a:pPr eaLnBrk="1" hangingPunct="1"/>
            <a:endParaRPr lang="zh-TW" altLang="en-US" dirty="0">
              <a:ea typeface="新細明體" charset="-120"/>
            </a:endParaRPr>
          </a:p>
          <a:p>
            <a:pPr eaLnBrk="1" hangingPunct="1"/>
            <a:r>
              <a:rPr lang="zh-TW" altLang="en-US" dirty="0">
                <a:ea typeface="新細明體" charset="-120"/>
              </a:rPr>
              <a:t>有害事業廢棄物認定標準 </a:t>
            </a:r>
            <a:r>
              <a:rPr lang="en-US" altLang="zh-TW" dirty="0">
                <a:ea typeface="新細明體" charset="-120"/>
              </a:rPr>
              <a:t>(98.06.05) </a:t>
            </a:r>
          </a:p>
          <a:p>
            <a:pPr eaLnBrk="1" hangingPunct="1"/>
            <a:r>
              <a:rPr lang="zh-TW" altLang="en-US" dirty="0">
                <a:ea typeface="新細明體" charset="-120"/>
              </a:rPr>
              <a:t>第    </a:t>
            </a:r>
            <a:r>
              <a:rPr lang="en-US" altLang="zh-TW" dirty="0">
                <a:ea typeface="新細明體" charset="-120"/>
              </a:rPr>
              <a:t>4    </a:t>
            </a:r>
            <a:r>
              <a:rPr lang="zh-TW" altLang="en-US" dirty="0">
                <a:ea typeface="新細明體" charset="-120"/>
              </a:rPr>
              <a:t>條 </a:t>
            </a:r>
          </a:p>
          <a:p>
            <a:pPr eaLnBrk="1" hangingPunct="1"/>
            <a:r>
              <a:rPr lang="zh-TW" altLang="en-US" dirty="0">
                <a:ea typeface="新細明體" charset="-120"/>
              </a:rPr>
              <a:t>有害特性認定之有害事業廢棄物種類如下： </a:t>
            </a:r>
          </a:p>
          <a:p>
            <a:pPr eaLnBrk="1" hangingPunct="1"/>
            <a:r>
              <a:rPr lang="zh-TW" altLang="en-US" dirty="0">
                <a:ea typeface="新細明體" charset="-120"/>
              </a:rPr>
              <a:t>一、毒性有害事業廢棄物： </a:t>
            </a:r>
          </a:p>
          <a:p>
            <a:pPr eaLnBrk="1" hangingPunct="1"/>
            <a:r>
              <a:rPr lang="zh-TW" altLang="en-US" dirty="0">
                <a:ea typeface="新細明體" charset="-120"/>
              </a:rPr>
              <a:t>（一）依毒性化學物質管理法公告之第一類、第二類及第三類毒性化學物 質之固體或液體廢棄物。</a:t>
            </a:r>
          </a:p>
          <a:p>
            <a:pPr eaLnBrk="1" hangingPunct="1"/>
            <a:r>
              <a:rPr lang="zh-TW" altLang="en-US" dirty="0">
                <a:ea typeface="新細明體" charset="-120"/>
              </a:rPr>
              <a:t> （二）直接接觸前目毒性化學物質之廢棄盛裝容器。</a:t>
            </a:r>
          </a:p>
          <a:p>
            <a:pPr eaLnBrk="1" hangingPunct="1"/>
            <a:endParaRPr lang="zh-TW" altLang="en-US" dirty="0">
              <a:ea typeface="新細明體" charset="-120"/>
            </a:endParaRPr>
          </a:p>
          <a:p>
            <a:pPr eaLnBrk="1" hangingPunct="1"/>
            <a:r>
              <a:rPr lang="zh-TW" altLang="en-US" dirty="0">
                <a:ea typeface="新細明體" charset="-120"/>
              </a:rPr>
              <a:t> 二、溶出毒性事業廢棄物：指事業廢棄物依使用原物料、製程及廢棄物成 分特性之相關性選定分析項目，以毒性特性溶出程序（以下簡稱 </a:t>
            </a:r>
            <a:r>
              <a:rPr lang="en-US" altLang="zh-TW" dirty="0">
                <a:ea typeface="新細明體" charset="-120"/>
              </a:rPr>
              <a:t>TCL P</a:t>
            </a:r>
            <a:r>
              <a:rPr lang="zh-TW" altLang="en-US" dirty="0">
                <a:ea typeface="新細明體" charset="-120"/>
              </a:rPr>
              <a:t>） 直接判定或先經萃取處理再判定之萃出液，其成分濃度超過附表 四之標準者。 </a:t>
            </a:r>
          </a:p>
          <a:p>
            <a:pPr eaLnBrk="1" hangingPunct="1"/>
            <a:endParaRPr lang="zh-TW" altLang="en-US" dirty="0">
              <a:ea typeface="新細明體" charset="-120"/>
            </a:endParaRPr>
          </a:p>
          <a:p>
            <a:pPr eaLnBrk="1" hangingPunct="1"/>
            <a:r>
              <a:rPr lang="zh-TW" altLang="en-US" dirty="0">
                <a:ea typeface="新細明體" charset="-120"/>
              </a:rPr>
              <a:t>三、戴奧辛有害事業廢棄物：指事業廢棄物中含 </a:t>
            </a:r>
            <a:r>
              <a:rPr lang="en-US" altLang="zh-TW" dirty="0">
                <a:ea typeface="新細明體" charset="-120"/>
              </a:rPr>
              <a:t>2,3,7,8- </a:t>
            </a:r>
            <a:r>
              <a:rPr lang="zh-TW" altLang="en-US" dirty="0">
                <a:ea typeface="新細明體" charset="-120"/>
              </a:rPr>
              <a:t>氯化戴奧辛及 喃同源物等十七種化合物之總毒性當量濃度超過一．○ </a:t>
            </a:r>
            <a:r>
              <a:rPr lang="en-US" altLang="zh-TW" dirty="0" err="1">
                <a:ea typeface="新細明體" charset="-120"/>
              </a:rPr>
              <a:t>ng</a:t>
            </a:r>
            <a:r>
              <a:rPr lang="en-US" altLang="zh-TW" dirty="0">
                <a:ea typeface="新細明體" charset="-120"/>
              </a:rPr>
              <a:t> I-TEQ </a:t>
            </a:r>
            <a:r>
              <a:rPr lang="zh-TW" altLang="en-US" dirty="0">
                <a:ea typeface="新細明體" charset="-120"/>
              </a:rPr>
              <a:t>／ </a:t>
            </a:r>
            <a:r>
              <a:rPr lang="en-US" altLang="zh-TW" dirty="0">
                <a:ea typeface="新細明體" charset="-120"/>
              </a:rPr>
              <a:t>g </a:t>
            </a:r>
            <a:r>
              <a:rPr lang="zh-TW" altLang="en-US" dirty="0">
                <a:ea typeface="新細明體" charset="-120"/>
              </a:rPr>
              <a:t>者。 </a:t>
            </a:r>
          </a:p>
          <a:p>
            <a:pPr eaLnBrk="1" hangingPunct="1"/>
            <a:endParaRPr lang="zh-TW" altLang="en-US" dirty="0">
              <a:ea typeface="新細明體" charset="-120"/>
            </a:endParaRPr>
          </a:p>
          <a:p>
            <a:pPr eaLnBrk="1" hangingPunct="1"/>
            <a:r>
              <a:rPr lang="zh-TW" altLang="en-US" dirty="0">
                <a:ea typeface="新細明體" charset="-120"/>
              </a:rPr>
              <a:t>四、多氯聯苯有害事業廢棄物：指多氯聯苯重量含量在百萬分之五十以上 之廢電容器（以絕緣油重量計）、廢變壓器（以變壓器油重量計）或 其他事業廢棄物。 </a:t>
            </a:r>
          </a:p>
          <a:p>
            <a:pPr eaLnBrk="1" hangingPunct="1"/>
            <a:r>
              <a:rPr lang="zh-TW" altLang="en-US" dirty="0">
                <a:ea typeface="新細明體" charset="-120"/>
              </a:rPr>
              <a:t>五、腐蝕性事業廢棄物：指事業廢棄物具有下列性質之一者： </a:t>
            </a:r>
          </a:p>
          <a:p>
            <a:pPr eaLnBrk="1" hangingPunct="1"/>
            <a:r>
              <a:rPr lang="zh-TW" altLang="en-US" dirty="0">
                <a:ea typeface="新細明體" charset="-120"/>
              </a:rPr>
              <a:t>（一）廢液氫離子濃度指數（</a:t>
            </a:r>
            <a:r>
              <a:rPr lang="en-US" altLang="zh-TW" dirty="0">
                <a:ea typeface="新細明體" charset="-120"/>
              </a:rPr>
              <a:t>pH </a:t>
            </a:r>
            <a:r>
              <a:rPr lang="zh-TW" altLang="en-US" dirty="0">
                <a:ea typeface="新細明體" charset="-120"/>
              </a:rPr>
              <a:t>值）大於等於十二．五或小於等於二． ○；或在攝氏溫度五十五度時對鋼（中華民國國家標準鋼材 </a:t>
            </a:r>
            <a:r>
              <a:rPr lang="en-US" altLang="zh-TW" dirty="0">
                <a:ea typeface="新細明體" charset="-120"/>
              </a:rPr>
              <a:t>S </a:t>
            </a:r>
            <a:r>
              <a:rPr lang="zh-TW" altLang="en-US" dirty="0">
                <a:ea typeface="新細明體" charset="-120"/>
              </a:rPr>
              <a:t>二 ○ </a:t>
            </a:r>
            <a:r>
              <a:rPr lang="en-US" altLang="zh-TW" dirty="0">
                <a:ea typeface="新細明體" charset="-120"/>
              </a:rPr>
              <a:t>C</a:t>
            </a:r>
            <a:r>
              <a:rPr lang="zh-TW" altLang="en-US" dirty="0">
                <a:ea typeface="新細明體" charset="-120"/>
              </a:rPr>
              <a:t>）之腐蝕速率每年超過六．三五毫米者。 </a:t>
            </a:r>
          </a:p>
          <a:p>
            <a:pPr eaLnBrk="1" hangingPunct="1"/>
            <a:r>
              <a:rPr lang="zh-TW" altLang="en-US" dirty="0">
                <a:ea typeface="新細明體" charset="-120"/>
              </a:rPr>
              <a:t>（二）固體廢棄物於溶液狀態下氫離子濃度指數（</a:t>
            </a:r>
            <a:r>
              <a:rPr lang="en-US" altLang="zh-TW" dirty="0">
                <a:ea typeface="新細明體" charset="-120"/>
              </a:rPr>
              <a:t>pH </a:t>
            </a:r>
            <a:r>
              <a:rPr lang="zh-TW" altLang="en-US" dirty="0">
                <a:ea typeface="新細明體" charset="-120"/>
              </a:rPr>
              <a:t>值）大於等於十二 ．五或小於等於二．○；或在攝氏溫度五十五度時對鋼（中華民國 國家標準鋼材 </a:t>
            </a:r>
            <a:r>
              <a:rPr lang="en-US" altLang="zh-TW" dirty="0">
                <a:ea typeface="新細明體" charset="-120"/>
              </a:rPr>
              <a:t>S </a:t>
            </a:r>
            <a:r>
              <a:rPr lang="zh-TW" altLang="en-US" dirty="0">
                <a:ea typeface="新細明體" charset="-120"/>
              </a:rPr>
              <a:t>二○ </a:t>
            </a:r>
            <a:r>
              <a:rPr lang="en-US" altLang="zh-TW" dirty="0">
                <a:ea typeface="新細明體" charset="-120"/>
              </a:rPr>
              <a:t>C</a:t>
            </a:r>
            <a:r>
              <a:rPr lang="zh-TW" altLang="en-US" dirty="0">
                <a:ea typeface="新細明體" charset="-120"/>
              </a:rPr>
              <a:t>）之腐蝕速率每年超過六．三五毫米者。 </a:t>
            </a:r>
          </a:p>
          <a:p>
            <a:pPr eaLnBrk="1" hangingPunct="1"/>
            <a:endParaRPr lang="zh-TW" altLang="en-US" dirty="0">
              <a:ea typeface="新細明體" charset="-120"/>
            </a:endParaRPr>
          </a:p>
          <a:p>
            <a:pPr eaLnBrk="1" hangingPunct="1"/>
            <a:r>
              <a:rPr lang="zh-TW" altLang="en-US" dirty="0">
                <a:ea typeface="新細明體" charset="-120"/>
              </a:rPr>
              <a:t>六、易燃性事業廢棄物：指事業廢棄物具有下列性質之一者： </a:t>
            </a:r>
          </a:p>
          <a:p>
            <a:pPr eaLnBrk="1" hangingPunct="1"/>
            <a:r>
              <a:rPr lang="zh-TW" altLang="en-US" dirty="0">
                <a:ea typeface="新細明體" charset="-120"/>
              </a:rPr>
              <a:t>（一）廢液閃火點小於攝氏溫度六十度者。但不包括乙醇體積濃度小於百 分之二十四之酒類廢棄物。 </a:t>
            </a:r>
          </a:p>
          <a:p>
            <a:pPr eaLnBrk="1" hangingPunct="1"/>
            <a:r>
              <a:rPr lang="zh-TW" altLang="en-US" dirty="0">
                <a:ea typeface="新細明體" charset="-120"/>
              </a:rPr>
              <a:t>（二）固體廢棄物於攝氏溫度二十五度加減二度、一大氣壓下（以下簡稱 常溫常壓）可因摩擦、吸水或自發性化學反應而起火燃燒引起危害 者。 </a:t>
            </a:r>
          </a:p>
          <a:p>
            <a:pPr eaLnBrk="1" hangingPunct="1"/>
            <a:r>
              <a:rPr lang="zh-TW" altLang="en-US" dirty="0">
                <a:ea typeface="新細明體" charset="-120"/>
              </a:rPr>
              <a:t>（三）可直接釋出氧、激發物質燃燒之廢強氧化劑。 </a:t>
            </a:r>
          </a:p>
          <a:p>
            <a:pPr eaLnBrk="1" hangingPunct="1"/>
            <a:endParaRPr lang="zh-TW" altLang="en-US" dirty="0">
              <a:ea typeface="新細明體" charset="-120"/>
            </a:endParaRPr>
          </a:p>
          <a:p>
            <a:pPr eaLnBrk="1" hangingPunct="1"/>
            <a:r>
              <a:rPr lang="zh-TW" altLang="en-US" dirty="0">
                <a:ea typeface="新細明體" charset="-120"/>
              </a:rPr>
              <a:t>七、反應性事業廢棄物：指事業廢棄物具有下列性質之一者： </a:t>
            </a:r>
          </a:p>
          <a:p>
            <a:pPr eaLnBrk="1" hangingPunct="1"/>
            <a:r>
              <a:rPr lang="zh-TW" altLang="en-US" dirty="0">
                <a:ea typeface="新細明體" charset="-120"/>
              </a:rPr>
              <a:t>（一）常溫常壓下易產生爆炸者。 </a:t>
            </a:r>
          </a:p>
          <a:p>
            <a:pPr eaLnBrk="1" hangingPunct="1"/>
            <a:r>
              <a:rPr lang="zh-TW" altLang="en-US" dirty="0">
                <a:ea typeface="新細明體" charset="-120"/>
              </a:rPr>
              <a:t>（二）與水混合會產生劇烈反應或爆炸之物質或其混合物。 </a:t>
            </a:r>
          </a:p>
          <a:p>
            <a:pPr eaLnBrk="1" hangingPunct="1"/>
            <a:r>
              <a:rPr lang="zh-TW" altLang="en-US" dirty="0">
                <a:ea typeface="新細明體" charset="-120"/>
              </a:rPr>
              <a:t>（三）含氰化物且其氫離子濃度指數（</a:t>
            </a:r>
            <a:r>
              <a:rPr lang="en-US" altLang="zh-TW" dirty="0">
                <a:ea typeface="新細明體" charset="-120"/>
              </a:rPr>
              <a:t>pH </a:t>
            </a:r>
            <a:r>
              <a:rPr lang="zh-TW" altLang="en-US" dirty="0">
                <a:ea typeface="新細明體" charset="-120"/>
              </a:rPr>
              <a:t>值）於二．○至十二．五間， 會產生二五○ </a:t>
            </a:r>
            <a:r>
              <a:rPr lang="en-US" altLang="zh-TW" dirty="0">
                <a:ea typeface="新細明體" charset="-120"/>
              </a:rPr>
              <a:t>mg HCN </a:t>
            </a:r>
            <a:r>
              <a:rPr lang="zh-TW" altLang="en-US" dirty="0">
                <a:ea typeface="新細明體" charset="-120"/>
              </a:rPr>
              <a:t>／ </a:t>
            </a:r>
            <a:r>
              <a:rPr lang="en-US" altLang="zh-TW" dirty="0">
                <a:ea typeface="新細明體" charset="-120"/>
              </a:rPr>
              <a:t>kg </a:t>
            </a:r>
            <a:r>
              <a:rPr lang="zh-TW" altLang="en-US" dirty="0">
                <a:ea typeface="新細明體" charset="-120"/>
              </a:rPr>
              <a:t>以上之有毒氣體者。 </a:t>
            </a:r>
          </a:p>
          <a:p>
            <a:pPr eaLnBrk="1" hangingPunct="1"/>
            <a:r>
              <a:rPr lang="zh-TW" altLang="en-US" dirty="0">
                <a:ea typeface="新細明體" charset="-120"/>
              </a:rPr>
              <a:t>（四）含硫化物且其氫離子濃度指數（</a:t>
            </a:r>
            <a:r>
              <a:rPr lang="en-US" altLang="zh-TW" dirty="0">
                <a:ea typeface="新細明體" charset="-120"/>
              </a:rPr>
              <a:t>pH </a:t>
            </a:r>
            <a:r>
              <a:rPr lang="zh-TW" altLang="en-US" dirty="0">
                <a:ea typeface="新細明體" charset="-120"/>
              </a:rPr>
              <a:t>值）於二．○至十二．五間， 會產生五○○ </a:t>
            </a:r>
            <a:r>
              <a:rPr lang="en-US" altLang="zh-TW" dirty="0">
                <a:ea typeface="新細明體" charset="-120"/>
              </a:rPr>
              <a:t>mg H2S </a:t>
            </a:r>
            <a:r>
              <a:rPr lang="zh-TW" altLang="en-US" dirty="0">
                <a:ea typeface="新細明體" charset="-120"/>
              </a:rPr>
              <a:t>／ </a:t>
            </a:r>
            <a:r>
              <a:rPr lang="en-US" altLang="zh-TW" dirty="0">
                <a:ea typeface="新細明體" charset="-120"/>
              </a:rPr>
              <a:t>kg </a:t>
            </a:r>
            <a:r>
              <a:rPr lang="zh-TW" altLang="en-US" dirty="0">
                <a:ea typeface="新細明體" charset="-120"/>
              </a:rPr>
              <a:t>以上之有毒氣體者。</a:t>
            </a:r>
          </a:p>
          <a:p>
            <a:pPr eaLnBrk="1" hangingPunct="1"/>
            <a:endParaRPr lang="zh-TW" altLang="en-US" dirty="0">
              <a:ea typeface="新細明體" charset="-120"/>
            </a:endParaRPr>
          </a:p>
          <a:p>
            <a:pPr eaLnBrk="1" hangingPunct="1"/>
            <a:r>
              <a:rPr lang="zh-TW" altLang="en-US" dirty="0">
                <a:ea typeface="新細明體" charset="-120"/>
              </a:rPr>
              <a:t> 八、石綿及其製品廢棄物：指事業廢棄物具有下列性質之一者： </a:t>
            </a:r>
          </a:p>
          <a:p>
            <a:pPr eaLnBrk="1" hangingPunct="1"/>
            <a:r>
              <a:rPr lang="zh-TW" altLang="en-US" dirty="0">
                <a:ea typeface="新細明體" charset="-120"/>
              </a:rPr>
              <a:t>（一）製造含石綿之防火、隔熱、保溫材料及煞車來令片等磨擦材料研磨 、修邊、鑽孔等加工過程中產生易飛散性之廢棄物。 </a:t>
            </a:r>
          </a:p>
          <a:p>
            <a:pPr eaLnBrk="1" hangingPunct="1"/>
            <a:r>
              <a:rPr lang="zh-TW" altLang="en-US" dirty="0">
                <a:ea typeface="新細明體" charset="-120"/>
              </a:rPr>
              <a:t>（二）施工過程中吹噴石綿所產生之廢棄物。 </a:t>
            </a:r>
          </a:p>
          <a:p>
            <a:pPr eaLnBrk="1" hangingPunct="1"/>
            <a:r>
              <a:rPr lang="zh-TW" altLang="en-US" dirty="0">
                <a:ea typeface="新細明體" charset="-120"/>
              </a:rPr>
              <a:t>（三）更新或移除使用含石綿之防火、隔熱、保溫材料及煞車來令片等過 程中，所產生易飛散性之廢棄物。 </a:t>
            </a:r>
          </a:p>
          <a:p>
            <a:pPr eaLnBrk="1" hangingPunct="1"/>
            <a:r>
              <a:rPr lang="zh-TW" altLang="en-US" dirty="0">
                <a:ea typeface="新細明體" charset="-120"/>
              </a:rPr>
              <a:t>（四）盛裝石綿原料袋。 </a:t>
            </a:r>
          </a:p>
          <a:p>
            <a:pPr eaLnBrk="1" hangingPunct="1"/>
            <a:r>
              <a:rPr lang="zh-TW" altLang="en-US" dirty="0">
                <a:ea typeface="新細明體" charset="-120"/>
              </a:rPr>
              <a:t>（五）其他含有百分之一以上石綿且具有易飛散性質之廢棄物。</a:t>
            </a:r>
            <a:endParaRPr lang="zh-TW" altLang="zh-TW" dirty="0">
              <a:ea typeface="新細明體" charset="-120"/>
            </a:endParaRPr>
          </a:p>
        </p:txBody>
      </p:sp>
    </p:spTree>
    <p:extLst>
      <p:ext uri="{BB962C8B-B14F-4D97-AF65-F5344CB8AC3E}">
        <p14:creationId xmlns:p14="http://schemas.microsoft.com/office/powerpoint/2010/main" val="206887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圖像版面配置區 1"/>
          <p:cNvSpPr>
            <a:spLocks noGrp="1" noRot="1" noChangeAspect="1" noTextEdit="1"/>
          </p:cNvSpPr>
          <p:nvPr>
            <p:ph type="sldImg"/>
          </p:nvPr>
        </p:nvSpPr>
        <p:spPr>
          <a:ln/>
        </p:spPr>
      </p:sp>
      <p:sp>
        <p:nvSpPr>
          <p:cNvPr id="169987" name="備忘稿版面配置區 2"/>
          <p:cNvSpPr>
            <a:spLocks noGrp="1"/>
          </p:cNvSpPr>
          <p:nvPr>
            <p:ph type="body" idx="1"/>
          </p:nvPr>
        </p:nvSpPr>
        <p:spPr>
          <a:noFill/>
          <a:ln/>
        </p:spPr>
        <p:txBody>
          <a:bodyPr/>
          <a:lstStyle/>
          <a:p>
            <a:r>
              <a:rPr lang="zh-TW" altLang="en-US">
                <a:ea typeface="新細明體" charset="-120"/>
              </a:rPr>
              <a:t>說明 </a:t>
            </a:r>
            <a:r>
              <a:rPr lang="en-US" altLang="zh-TW">
                <a:ea typeface="新細明體" charset="-120"/>
              </a:rPr>
              <a:t>:</a:t>
            </a:r>
            <a:r>
              <a:rPr lang="zh-TW" altLang="en-US">
                <a:ea typeface="新細明體" charset="-120"/>
              </a:rPr>
              <a:t> </a:t>
            </a:r>
            <a:endParaRPr lang="en-US" altLang="zh-TW">
              <a:ea typeface="新細明體" charset="-120"/>
            </a:endParaRPr>
          </a:p>
          <a:p>
            <a:r>
              <a:rPr lang="en-US" altLang="zh-TW">
                <a:ea typeface="新細明體" charset="-120"/>
              </a:rPr>
              <a:t>1.</a:t>
            </a:r>
            <a:r>
              <a:rPr lang="zh-TW" altLang="en-US">
                <a:ea typeface="新細明體" charset="-120"/>
              </a:rPr>
              <a:t>高工高職實驗室應無放射性廢棄物，大專院校可能產生放射性廢棄物之實驗室，相關人員應會接受游離輻射相關講習，故本投影片不須詳細說明。</a:t>
            </a:r>
            <a:endParaRPr lang="en-US" altLang="zh-TW">
              <a:ea typeface="新細明體" charset="-120"/>
            </a:endParaRPr>
          </a:p>
          <a:p>
            <a:r>
              <a:rPr lang="en-US" altLang="zh-TW">
                <a:ea typeface="新細明體" charset="-120"/>
              </a:rPr>
              <a:t>2.</a:t>
            </a:r>
            <a:r>
              <a:rPr lang="zh-TW" altLang="en-US">
                <a:ea typeface="新細明體" charset="-120"/>
              </a:rPr>
              <a:t>但必須向學員說明，放射性廢棄物有其專屬、嚴格的清運處理規定與途徑，如未來遭遇放射性廢棄物一定要遵守相關規定，更不可混置於化學性或生物性廢棄物中。</a:t>
            </a:r>
            <a:endParaRPr lang="en-US" altLang="zh-TW">
              <a:ea typeface="新細明體" charset="-120"/>
            </a:endParaRPr>
          </a:p>
          <a:p>
            <a:endParaRPr lang="en-US" altLang="zh-TW">
              <a:ea typeface="新細明體" charset="-120"/>
            </a:endParaRPr>
          </a:p>
          <a:p>
            <a:r>
              <a:rPr lang="zh-TW" altLang="en-US" sz="1000">
                <a:ea typeface="新細明體" charset="-120"/>
              </a:rPr>
              <a:t>母法</a:t>
            </a:r>
            <a:r>
              <a:rPr lang="en-US" altLang="zh-TW" sz="1000">
                <a:ea typeface="新細明體" charset="-120"/>
              </a:rPr>
              <a:t>-</a:t>
            </a:r>
            <a:r>
              <a:rPr lang="zh-TW" altLang="en-US" sz="1000">
                <a:ea typeface="新細明體" charset="-120"/>
              </a:rPr>
              <a:t>放射性物料管理法</a:t>
            </a:r>
            <a:r>
              <a:rPr lang="en-US" altLang="zh-TW" sz="1000">
                <a:ea typeface="新細明體" charset="-120"/>
              </a:rPr>
              <a:t>(91.12.25)</a:t>
            </a:r>
            <a:r>
              <a:rPr lang="zh-TW" altLang="en-US" sz="1000">
                <a:ea typeface="新細明體" charset="-120"/>
              </a:rPr>
              <a:t>        </a:t>
            </a:r>
          </a:p>
          <a:p>
            <a:r>
              <a:rPr lang="en-US" altLang="zh-TW" sz="1000">
                <a:ea typeface="新細明體" charset="-120"/>
              </a:rPr>
              <a:t>1</a:t>
            </a:r>
            <a:r>
              <a:rPr lang="zh-TW" altLang="en-US" sz="1000">
                <a:ea typeface="新細明體" charset="-120"/>
              </a:rPr>
              <a:t>一定活度或比活度以下放射性廢棄物管理辦法 </a:t>
            </a:r>
            <a:r>
              <a:rPr lang="en-US" altLang="zh-TW" sz="1000">
                <a:ea typeface="新細明體" charset="-120"/>
              </a:rPr>
              <a:t>(</a:t>
            </a:r>
            <a:r>
              <a:rPr lang="zh-TW" altLang="en-US" sz="1000">
                <a:ea typeface="新細明體" charset="-120"/>
              </a:rPr>
              <a:t>民國 </a:t>
            </a:r>
            <a:r>
              <a:rPr lang="en-US" altLang="zh-TW" sz="1000">
                <a:ea typeface="新細明體" charset="-120"/>
              </a:rPr>
              <a:t>93 </a:t>
            </a:r>
            <a:r>
              <a:rPr lang="zh-TW" altLang="en-US" sz="1000">
                <a:ea typeface="新細明體" charset="-120"/>
              </a:rPr>
              <a:t>年 </a:t>
            </a:r>
            <a:r>
              <a:rPr lang="en-US" altLang="zh-TW" sz="1000">
                <a:ea typeface="新細明體" charset="-120"/>
              </a:rPr>
              <a:t>12 </a:t>
            </a:r>
            <a:r>
              <a:rPr lang="zh-TW" altLang="en-US" sz="1000">
                <a:ea typeface="新細明體" charset="-120"/>
              </a:rPr>
              <a:t>月 </a:t>
            </a:r>
            <a:r>
              <a:rPr lang="en-US" altLang="zh-TW" sz="1000">
                <a:ea typeface="新細明體" charset="-120"/>
              </a:rPr>
              <a:t>29 </a:t>
            </a:r>
            <a:r>
              <a:rPr lang="zh-TW" altLang="en-US" sz="1000">
                <a:ea typeface="新細明體" charset="-120"/>
              </a:rPr>
              <a:t>日 </a:t>
            </a:r>
            <a:r>
              <a:rPr lang="en-US" altLang="zh-TW" sz="1000">
                <a:ea typeface="新細明體" charset="-120"/>
              </a:rPr>
              <a:t>) </a:t>
            </a:r>
          </a:p>
          <a:p>
            <a:r>
              <a:rPr lang="en-US" altLang="zh-TW" sz="1000">
                <a:ea typeface="新細明體" charset="-120"/>
              </a:rPr>
              <a:t>2</a:t>
            </a:r>
            <a:r>
              <a:rPr lang="zh-TW" altLang="en-US" sz="1000">
                <a:ea typeface="新細明體" charset="-120"/>
              </a:rPr>
              <a:t>低放射性廢棄物最終處置及其設施安全管理規則 </a:t>
            </a:r>
            <a:r>
              <a:rPr lang="en-US" altLang="zh-TW" sz="1000">
                <a:ea typeface="新細明體" charset="-120"/>
              </a:rPr>
              <a:t>(</a:t>
            </a:r>
            <a:r>
              <a:rPr lang="zh-TW" altLang="en-US" sz="1000">
                <a:ea typeface="新細明體" charset="-120"/>
              </a:rPr>
              <a:t>民國 </a:t>
            </a:r>
            <a:r>
              <a:rPr lang="en-US" altLang="zh-TW" sz="1000">
                <a:ea typeface="新細明體" charset="-120"/>
              </a:rPr>
              <a:t>101 </a:t>
            </a:r>
            <a:r>
              <a:rPr lang="zh-TW" altLang="en-US" sz="1000">
                <a:ea typeface="新細明體" charset="-120"/>
              </a:rPr>
              <a:t>年 </a:t>
            </a:r>
            <a:r>
              <a:rPr lang="en-US" altLang="zh-TW" sz="1000">
                <a:ea typeface="新細明體" charset="-120"/>
              </a:rPr>
              <a:t>07 </a:t>
            </a:r>
            <a:r>
              <a:rPr lang="zh-TW" altLang="en-US" sz="1000">
                <a:ea typeface="新細明體" charset="-120"/>
              </a:rPr>
              <a:t>月 </a:t>
            </a:r>
            <a:r>
              <a:rPr lang="en-US" altLang="zh-TW" sz="1000">
                <a:ea typeface="新細明體" charset="-120"/>
              </a:rPr>
              <a:t>09 </a:t>
            </a:r>
            <a:r>
              <a:rPr lang="zh-TW" altLang="en-US" sz="1000">
                <a:ea typeface="新細明體" charset="-120"/>
              </a:rPr>
              <a:t>日 </a:t>
            </a:r>
            <a:r>
              <a:rPr lang="en-US" altLang="zh-TW" sz="1000">
                <a:ea typeface="新細明體" charset="-120"/>
              </a:rPr>
              <a:t>) </a:t>
            </a:r>
          </a:p>
          <a:p>
            <a:r>
              <a:rPr lang="en-US" altLang="zh-TW" sz="1000">
                <a:ea typeface="新細明體" charset="-120"/>
              </a:rPr>
              <a:t>3</a:t>
            </a:r>
            <a:r>
              <a:rPr lang="zh-TW" altLang="en-US" sz="1000">
                <a:ea typeface="新細明體" charset="-120"/>
              </a:rPr>
              <a:t>低放射性廢棄物最終處置設施場址設置條例 </a:t>
            </a:r>
            <a:r>
              <a:rPr lang="en-US" altLang="zh-TW" sz="1000">
                <a:ea typeface="新細明體" charset="-120"/>
              </a:rPr>
              <a:t>(</a:t>
            </a:r>
            <a:r>
              <a:rPr lang="zh-TW" altLang="en-US" sz="1000">
                <a:ea typeface="新細明體" charset="-120"/>
              </a:rPr>
              <a:t>民國 </a:t>
            </a:r>
            <a:r>
              <a:rPr lang="en-US" altLang="zh-TW" sz="1000">
                <a:ea typeface="新細明體" charset="-120"/>
              </a:rPr>
              <a:t>95 </a:t>
            </a:r>
            <a:r>
              <a:rPr lang="zh-TW" altLang="en-US" sz="1000">
                <a:ea typeface="新細明體" charset="-120"/>
              </a:rPr>
              <a:t>年 </a:t>
            </a:r>
            <a:r>
              <a:rPr lang="en-US" altLang="zh-TW" sz="1000">
                <a:ea typeface="新細明體" charset="-120"/>
              </a:rPr>
              <a:t>05 </a:t>
            </a:r>
            <a:r>
              <a:rPr lang="zh-TW" altLang="en-US" sz="1000">
                <a:ea typeface="新細明體" charset="-120"/>
              </a:rPr>
              <a:t>月 </a:t>
            </a:r>
            <a:r>
              <a:rPr lang="en-US" altLang="zh-TW" sz="1000">
                <a:ea typeface="新細明體" charset="-120"/>
              </a:rPr>
              <a:t>24 </a:t>
            </a:r>
            <a:r>
              <a:rPr lang="zh-TW" altLang="en-US" sz="1000">
                <a:ea typeface="新細明體" charset="-120"/>
              </a:rPr>
              <a:t>日 </a:t>
            </a:r>
            <a:r>
              <a:rPr lang="en-US" altLang="zh-TW" sz="1000">
                <a:ea typeface="新細明體" charset="-120"/>
              </a:rPr>
              <a:t>) </a:t>
            </a:r>
          </a:p>
          <a:p>
            <a:r>
              <a:rPr lang="en-US" altLang="zh-TW" sz="1000">
                <a:ea typeface="新細明體" charset="-120"/>
              </a:rPr>
              <a:t>4</a:t>
            </a:r>
            <a:r>
              <a:rPr lang="zh-TW" altLang="en-US" sz="1000">
                <a:ea typeface="新細明體" charset="-120"/>
              </a:rPr>
              <a:t>低放射性廢棄物最終處置設施場址禁置地區之範圍及認定標準 </a:t>
            </a:r>
            <a:r>
              <a:rPr lang="en-US" altLang="zh-TW" sz="1000">
                <a:ea typeface="新細明體" charset="-120"/>
              </a:rPr>
              <a:t>(</a:t>
            </a:r>
            <a:r>
              <a:rPr lang="zh-TW" altLang="en-US" sz="1000">
                <a:ea typeface="新細明體" charset="-120"/>
              </a:rPr>
              <a:t>民國 </a:t>
            </a:r>
            <a:r>
              <a:rPr lang="en-US" altLang="zh-TW" sz="1000">
                <a:ea typeface="新細明體" charset="-120"/>
              </a:rPr>
              <a:t>95 </a:t>
            </a:r>
            <a:r>
              <a:rPr lang="zh-TW" altLang="en-US" sz="1000">
                <a:ea typeface="新細明體" charset="-120"/>
              </a:rPr>
              <a:t>年 </a:t>
            </a:r>
            <a:r>
              <a:rPr lang="en-US" altLang="zh-TW" sz="1000">
                <a:ea typeface="新細明體" charset="-120"/>
              </a:rPr>
              <a:t>11 </a:t>
            </a:r>
            <a:r>
              <a:rPr lang="zh-TW" altLang="en-US" sz="1000">
                <a:ea typeface="新細明體" charset="-120"/>
              </a:rPr>
              <a:t>月 </a:t>
            </a:r>
            <a:r>
              <a:rPr lang="en-US" altLang="zh-TW" sz="1000">
                <a:ea typeface="新細明體" charset="-120"/>
              </a:rPr>
              <a:t>17 </a:t>
            </a:r>
            <a:r>
              <a:rPr lang="zh-TW" altLang="en-US" sz="1000">
                <a:ea typeface="新細明體" charset="-120"/>
              </a:rPr>
              <a:t>日 </a:t>
            </a:r>
            <a:r>
              <a:rPr lang="en-US" altLang="zh-TW" sz="1000">
                <a:ea typeface="新細明體" charset="-120"/>
              </a:rPr>
              <a:t>)</a:t>
            </a:r>
          </a:p>
          <a:p>
            <a:r>
              <a:rPr lang="en-US" altLang="zh-TW" sz="1000">
                <a:ea typeface="新細明體" charset="-120"/>
              </a:rPr>
              <a:t>5</a:t>
            </a:r>
            <a:r>
              <a:rPr lang="zh-TW" altLang="en-US" sz="1000">
                <a:ea typeface="新細明體" charset="-120"/>
              </a:rPr>
              <a:t>放射性廢棄物處理設施運轉人員資格管理辦法 </a:t>
            </a:r>
            <a:r>
              <a:rPr lang="en-US" altLang="zh-TW" sz="1000">
                <a:ea typeface="新細明體" charset="-120"/>
              </a:rPr>
              <a:t>(</a:t>
            </a:r>
            <a:r>
              <a:rPr lang="zh-TW" altLang="en-US" sz="1000">
                <a:ea typeface="新細明體" charset="-120"/>
              </a:rPr>
              <a:t>民國 </a:t>
            </a:r>
            <a:r>
              <a:rPr lang="en-US" altLang="zh-TW" sz="1000">
                <a:ea typeface="新細明體" charset="-120"/>
              </a:rPr>
              <a:t>98 </a:t>
            </a:r>
            <a:r>
              <a:rPr lang="zh-TW" altLang="en-US" sz="1000">
                <a:ea typeface="新細明體" charset="-120"/>
              </a:rPr>
              <a:t>年 </a:t>
            </a:r>
            <a:r>
              <a:rPr lang="en-US" altLang="zh-TW" sz="1000">
                <a:ea typeface="新細明體" charset="-120"/>
              </a:rPr>
              <a:t>04 </a:t>
            </a:r>
            <a:r>
              <a:rPr lang="zh-TW" altLang="en-US" sz="1000">
                <a:ea typeface="新細明體" charset="-120"/>
              </a:rPr>
              <a:t>月 </a:t>
            </a:r>
            <a:r>
              <a:rPr lang="en-US" altLang="zh-TW" sz="1000">
                <a:ea typeface="新細明體" charset="-120"/>
              </a:rPr>
              <a:t>22 </a:t>
            </a:r>
            <a:r>
              <a:rPr lang="zh-TW" altLang="en-US" sz="1000">
                <a:ea typeface="新細明體" charset="-120"/>
              </a:rPr>
              <a:t>日 </a:t>
            </a:r>
            <a:r>
              <a:rPr lang="en-US" altLang="zh-TW" sz="1000">
                <a:ea typeface="新細明體" charset="-120"/>
              </a:rPr>
              <a:t>)</a:t>
            </a:r>
          </a:p>
          <a:p>
            <a:r>
              <a:rPr lang="en-US" altLang="zh-TW" sz="1000">
                <a:ea typeface="新細明體" charset="-120"/>
              </a:rPr>
              <a:t>6</a:t>
            </a:r>
            <a:r>
              <a:rPr lang="zh-TW" altLang="en-US" sz="1000">
                <a:ea typeface="新細明體" charset="-120"/>
              </a:rPr>
              <a:t>放射性廢棄物處理貯存及其設施安全管理規則 </a:t>
            </a:r>
            <a:r>
              <a:rPr lang="en-US" altLang="zh-TW" sz="1000">
                <a:ea typeface="新細明體" charset="-120"/>
              </a:rPr>
              <a:t>(</a:t>
            </a:r>
            <a:r>
              <a:rPr lang="zh-TW" altLang="en-US" sz="1000">
                <a:ea typeface="新細明體" charset="-120"/>
              </a:rPr>
              <a:t>民國 </a:t>
            </a:r>
            <a:r>
              <a:rPr lang="en-US" altLang="zh-TW" sz="1000">
                <a:ea typeface="新細明體" charset="-120"/>
              </a:rPr>
              <a:t>97 </a:t>
            </a:r>
            <a:r>
              <a:rPr lang="zh-TW" altLang="en-US" sz="1000">
                <a:ea typeface="新細明體" charset="-120"/>
              </a:rPr>
              <a:t>年 </a:t>
            </a:r>
            <a:r>
              <a:rPr lang="en-US" altLang="zh-TW" sz="1000">
                <a:ea typeface="新細明體" charset="-120"/>
              </a:rPr>
              <a:t>10 </a:t>
            </a:r>
            <a:r>
              <a:rPr lang="zh-TW" altLang="en-US" sz="1000">
                <a:ea typeface="新細明體" charset="-120"/>
              </a:rPr>
              <a:t>月 </a:t>
            </a:r>
            <a:r>
              <a:rPr lang="en-US" altLang="zh-TW" sz="1000">
                <a:ea typeface="新細明體" charset="-120"/>
              </a:rPr>
              <a:t>22 </a:t>
            </a:r>
            <a:r>
              <a:rPr lang="zh-TW" altLang="en-US" sz="1000">
                <a:ea typeface="新細明體" charset="-120"/>
              </a:rPr>
              <a:t>日 </a:t>
            </a:r>
            <a:r>
              <a:rPr lang="en-US" altLang="zh-TW" sz="1000">
                <a:ea typeface="新細明體" charset="-120"/>
              </a:rPr>
              <a:t>) </a:t>
            </a:r>
          </a:p>
          <a:p>
            <a:r>
              <a:rPr lang="en-US" altLang="zh-TW" sz="1000">
                <a:ea typeface="新細明體" charset="-120"/>
              </a:rPr>
              <a:t>7</a:t>
            </a:r>
            <a:r>
              <a:rPr lang="zh-TW" altLang="en-US" sz="1000">
                <a:ea typeface="新細明體" charset="-120"/>
              </a:rPr>
              <a:t>放射性廢棄物處理貯存最終處置設施建造執照申請審核辦法 </a:t>
            </a:r>
            <a:r>
              <a:rPr lang="en-US" altLang="zh-TW" sz="1000">
                <a:ea typeface="新細明體" charset="-120"/>
              </a:rPr>
              <a:t>(</a:t>
            </a:r>
            <a:r>
              <a:rPr lang="zh-TW" altLang="en-US" sz="1000">
                <a:ea typeface="新細明體" charset="-120"/>
              </a:rPr>
              <a:t>民國 </a:t>
            </a:r>
            <a:r>
              <a:rPr lang="en-US" altLang="zh-TW" sz="1000">
                <a:ea typeface="新細明體" charset="-120"/>
              </a:rPr>
              <a:t>98 </a:t>
            </a:r>
            <a:r>
              <a:rPr lang="zh-TW" altLang="en-US" sz="1000">
                <a:ea typeface="新細明體" charset="-120"/>
              </a:rPr>
              <a:t>年 </a:t>
            </a:r>
            <a:r>
              <a:rPr lang="en-US" altLang="zh-TW" sz="1000">
                <a:ea typeface="新細明體" charset="-120"/>
              </a:rPr>
              <a:t>04 </a:t>
            </a:r>
            <a:r>
              <a:rPr lang="zh-TW" altLang="en-US" sz="1000">
                <a:ea typeface="新細明體" charset="-120"/>
              </a:rPr>
              <a:t>月 </a:t>
            </a:r>
            <a:r>
              <a:rPr lang="en-US" altLang="zh-TW" sz="1000">
                <a:ea typeface="新細明體" charset="-120"/>
              </a:rPr>
              <a:t>13 </a:t>
            </a:r>
            <a:r>
              <a:rPr lang="zh-TW" altLang="en-US" sz="1000">
                <a:ea typeface="新細明體" charset="-120"/>
              </a:rPr>
              <a:t>日 </a:t>
            </a:r>
            <a:r>
              <a:rPr lang="en-US" altLang="zh-TW" sz="1000">
                <a:ea typeface="新細明體" charset="-120"/>
              </a:rPr>
              <a:t>) </a:t>
            </a:r>
          </a:p>
          <a:p>
            <a:r>
              <a:rPr lang="en-US" altLang="zh-TW" sz="1000">
                <a:ea typeface="新細明體" charset="-120"/>
              </a:rPr>
              <a:t>8</a:t>
            </a:r>
            <a:r>
              <a:rPr lang="zh-TW" altLang="en-US" sz="1000">
                <a:ea typeface="新細明體" charset="-120"/>
              </a:rPr>
              <a:t>放射性廢棄物運作許可辦法 </a:t>
            </a:r>
            <a:r>
              <a:rPr lang="en-US" altLang="zh-TW" sz="1000">
                <a:ea typeface="新細明體" charset="-120"/>
              </a:rPr>
              <a:t>(</a:t>
            </a:r>
            <a:r>
              <a:rPr lang="zh-TW" altLang="en-US" sz="1000">
                <a:ea typeface="新細明體" charset="-120"/>
              </a:rPr>
              <a:t>民國 </a:t>
            </a:r>
            <a:r>
              <a:rPr lang="en-US" altLang="zh-TW" sz="1000">
                <a:ea typeface="新細明體" charset="-120"/>
              </a:rPr>
              <a:t>103 </a:t>
            </a:r>
            <a:r>
              <a:rPr lang="zh-TW" altLang="en-US" sz="1000">
                <a:ea typeface="新細明體" charset="-120"/>
              </a:rPr>
              <a:t>年 </a:t>
            </a:r>
            <a:r>
              <a:rPr lang="en-US" altLang="zh-TW" sz="1000">
                <a:ea typeface="新細明體" charset="-120"/>
              </a:rPr>
              <a:t>09 </a:t>
            </a:r>
            <a:r>
              <a:rPr lang="zh-TW" altLang="en-US" sz="1000">
                <a:ea typeface="新細明體" charset="-120"/>
              </a:rPr>
              <a:t>月 </a:t>
            </a:r>
            <a:r>
              <a:rPr lang="en-US" altLang="zh-TW" sz="1000">
                <a:ea typeface="新細明體" charset="-120"/>
              </a:rPr>
              <a:t>19 </a:t>
            </a:r>
            <a:r>
              <a:rPr lang="zh-TW" altLang="en-US" sz="1000">
                <a:ea typeface="新細明體" charset="-120"/>
              </a:rPr>
              <a:t>日 </a:t>
            </a:r>
            <a:r>
              <a:rPr lang="en-US" altLang="zh-TW" sz="1000">
                <a:ea typeface="新細明體" charset="-120"/>
              </a:rPr>
              <a:t>) </a:t>
            </a:r>
          </a:p>
          <a:p>
            <a:r>
              <a:rPr lang="en-US" altLang="zh-TW" sz="1000">
                <a:ea typeface="新細明體" charset="-120"/>
              </a:rPr>
              <a:t>9</a:t>
            </a:r>
            <a:r>
              <a:rPr lang="zh-TW" altLang="en-US" sz="1000">
                <a:ea typeface="新細明體" charset="-120"/>
              </a:rPr>
              <a:t>高放射性廢棄物最終處置及其設施安全管理規則 </a:t>
            </a:r>
            <a:r>
              <a:rPr lang="en-US" altLang="zh-TW" sz="1000">
                <a:ea typeface="新細明體" charset="-120"/>
              </a:rPr>
              <a:t>(</a:t>
            </a:r>
            <a:r>
              <a:rPr lang="zh-TW" altLang="en-US" sz="1000">
                <a:ea typeface="新細明體" charset="-120"/>
              </a:rPr>
              <a:t>民國 </a:t>
            </a:r>
            <a:r>
              <a:rPr lang="en-US" altLang="zh-TW" sz="1000">
                <a:ea typeface="新細明體" charset="-120"/>
              </a:rPr>
              <a:t>102 </a:t>
            </a:r>
            <a:r>
              <a:rPr lang="zh-TW" altLang="en-US" sz="1000">
                <a:ea typeface="新細明體" charset="-120"/>
              </a:rPr>
              <a:t>年 </a:t>
            </a:r>
            <a:r>
              <a:rPr lang="en-US" altLang="zh-TW" sz="1000">
                <a:ea typeface="新細明體" charset="-120"/>
              </a:rPr>
              <a:t>01 </a:t>
            </a:r>
            <a:r>
              <a:rPr lang="zh-TW" altLang="en-US" sz="1000">
                <a:ea typeface="新細明體" charset="-120"/>
              </a:rPr>
              <a:t>月 </a:t>
            </a:r>
            <a:r>
              <a:rPr lang="en-US" altLang="zh-TW" sz="1000">
                <a:ea typeface="新細明體" charset="-120"/>
              </a:rPr>
              <a:t>18 </a:t>
            </a:r>
            <a:r>
              <a:rPr lang="zh-TW" altLang="en-US" sz="1000">
                <a:ea typeface="新細明體" charset="-120"/>
              </a:rPr>
              <a:t>日 </a:t>
            </a:r>
            <a:r>
              <a:rPr lang="en-US" altLang="zh-TW" sz="1000">
                <a:ea typeface="新細明體" charset="-120"/>
              </a:rPr>
              <a:t>) </a:t>
            </a:r>
          </a:p>
          <a:p>
            <a:endParaRPr lang="en-US" altLang="zh-TW" sz="1000">
              <a:ea typeface="新細明體" charset="-120"/>
            </a:endParaRPr>
          </a:p>
          <a:p>
            <a:r>
              <a:rPr lang="zh-TW" altLang="en-US" sz="1000">
                <a:ea typeface="新細明體" charset="-120"/>
              </a:rPr>
              <a:t>行政院原子能委員會核能研究所對外放射性廢棄物接收處理注意事項</a:t>
            </a:r>
            <a:endParaRPr lang="en-US" altLang="zh-TW" sz="1000">
              <a:ea typeface="新細明體" charset="-120"/>
            </a:endParaRPr>
          </a:p>
          <a:p>
            <a:r>
              <a:rPr lang="en-US" altLang="zh-TW" sz="1000">
                <a:ea typeface="新細明體" charset="-120"/>
              </a:rPr>
              <a:t>http://erss.aec.gov.tw/law/LawContent.aspx?id=FL048168</a:t>
            </a:r>
          </a:p>
          <a:p>
            <a:endParaRPr lang="en-US" altLang="zh-TW" sz="1000">
              <a:ea typeface="新細明體" charset="-120"/>
            </a:endParaRPr>
          </a:p>
        </p:txBody>
      </p:sp>
      <p:sp>
        <p:nvSpPr>
          <p:cNvPr id="169988" name="投影片編號版面配置區 3"/>
          <p:cNvSpPr>
            <a:spLocks noGrp="1"/>
          </p:cNvSpPr>
          <p:nvPr>
            <p:ph type="sldNum" sz="quarter" idx="5"/>
          </p:nvPr>
        </p:nvSpPr>
        <p:spPr>
          <a:noFill/>
        </p:spPr>
        <p:txBody>
          <a:bodyPr/>
          <a:lstStyle/>
          <a:p>
            <a:fld id="{A1B03951-3108-4575-87D7-773F65C5CA4C}" type="slidenum">
              <a:rPr lang="en-US" altLang="zh-TW" smtClean="0">
                <a:solidFill>
                  <a:srgbClr val="000000"/>
                </a:solidFill>
                <a:ea typeface="新細明體" charset="-120"/>
              </a:rPr>
              <a:pPr/>
              <a:t>20</a:t>
            </a:fld>
            <a:endParaRPr lang="en-US" altLang="zh-TW">
              <a:solidFill>
                <a:srgbClr val="000000"/>
              </a:solidFill>
              <a:ea typeface="新細明體" charset="-120"/>
            </a:endParaRPr>
          </a:p>
        </p:txBody>
      </p:sp>
    </p:spTree>
    <p:extLst>
      <p:ext uri="{BB962C8B-B14F-4D97-AF65-F5344CB8AC3E}">
        <p14:creationId xmlns:p14="http://schemas.microsoft.com/office/powerpoint/2010/main" val="260374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a:ln/>
        </p:spPr>
      </p:sp>
      <p:sp>
        <p:nvSpPr>
          <p:cNvPr id="171011" name="備忘稿版面配置區 2"/>
          <p:cNvSpPr>
            <a:spLocks noGrp="1"/>
          </p:cNvSpPr>
          <p:nvPr>
            <p:ph type="body" idx="1"/>
          </p:nvPr>
        </p:nvSpPr>
        <p:spPr>
          <a:noFill/>
          <a:ln/>
        </p:spPr>
        <p:txBody>
          <a:bodyPr/>
          <a:lstStyle/>
          <a:p>
            <a:r>
              <a:rPr lang="zh-TW" altLang="en-US">
                <a:ea typeface="新細明體" charset="-120"/>
              </a:rPr>
              <a:t>說明</a:t>
            </a:r>
            <a:r>
              <a:rPr lang="zh-TW" altLang="en-US">
                <a:latin typeface="細明體" pitchFamily="49" charset="-120"/>
                <a:ea typeface="細明體" pitchFamily="49" charset="-120"/>
              </a:rPr>
              <a:t>：</a:t>
            </a:r>
            <a:endParaRPr lang="en-US" altLang="zh-TW">
              <a:latin typeface="細明體" pitchFamily="49" charset="-120"/>
              <a:ea typeface="細明體" pitchFamily="49" charset="-120"/>
            </a:endParaRPr>
          </a:p>
          <a:p>
            <a:r>
              <a:rPr lang="en-US" altLang="zh-TW">
                <a:latin typeface="細明體" pitchFamily="49" charset="-120"/>
                <a:ea typeface="細明體" pitchFamily="49" charset="-120"/>
              </a:rPr>
              <a:t>1.</a:t>
            </a:r>
            <a:r>
              <a:rPr lang="zh-TW" altLang="en-US">
                <a:latin typeface="細明體" pitchFamily="49" charset="-120"/>
                <a:ea typeface="細明體" pitchFamily="49" charset="-120"/>
              </a:rPr>
              <a:t>前章節已說明實驗室廢棄物在法律上分屬何種廢棄物、定義為何。本章將說明實務上實驗室內的各類廢棄物之型態與特性</a:t>
            </a:r>
            <a:endParaRPr lang="zh-TW" altLang="en-US">
              <a:ea typeface="新細明體" charset="-120"/>
            </a:endParaRPr>
          </a:p>
        </p:txBody>
      </p:sp>
      <p:sp>
        <p:nvSpPr>
          <p:cNvPr id="171012" name="投影片編號版面配置區 3"/>
          <p:cNvSpPr>
            <a:spLocks noGrp="1"/>
          </p:cNvSpPr>
          <p:nvPr>
            <p:ph type="sldNum" sz="quarter" idx="5"/>
          </p:nvPr>
        </p:nvSpPr>
        <p:spPr>
          <a:noFill/>
        </p:spPr>
        <p:txBody>
          <a:bodyPr/>
          <a:lstStyle/>
          <a:p>
            <a:fld id="{EB92614C-2D1B-45FB-AFAF-A88D2A7C8963}" type="slidenum">
              <a:rPr lang="en-US" altLang="zh-TW" smtClean="0">
                <a:ea typeface="新細明體" charset="-120"/>
              </a:rPr>
              <a:pPr/>
              <a:t>21</a:t>
            </a:fld>
            <a:endParaRPr lang="en-US" altLang="zh-TW">
              <a:ea typeface="新細明體" charset="-120"/>
            </a:endParaRPr>
          </a:p>
        </p:txBody>
      </p:sp>
    </p:spTree>
    <p:extLst>
      <p:ext uri="{BB962C8B-B14F-4D97-AF65-F5344CB8AC3E}">
        <p14:creationId xmlns:p14="http://schemas.microsoft.com/office/powerpoint/2010/main" val="348823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事業或非事業所產生之一般生活廢棄物</a:t>
            </a:r>
            <a:r>
              <a:rPr lang="en-US" altLang="zh-TW" dirty="0" smtClean="0"/>
              <a:t>D1801</a:t>
            </a:r>
            <a:r>
              <a:rPr lang="zh-TW" altLang="en-US" dirty="0" smtClean="0"/>
              <a:t>可以跟一般廢棄物處理</a:t>
            </a:r>
            <a:endParaRPr lang="zh-TW" altLang="en-US" dirty="0"/>
          </a:p>
        </p:txBody>
      </p:sp>
      <p:sp>
        <p:nvSpPr>
          <p:cNvPr id="4" name="投影片編號版面配置區 3"/>
          <p:cNvSpPr>
            <a:spLocks noGrp="1"/>
          </p:cNvSpPr>
          <p:nvPr>
            <p:ph type="sldNum" sz="quarter" idx="10"/>
          </p:nvPr>
        </p:nvSpPr>
        <p:spPr/>
        <p:txBody>
          <a:bodyPr/>
          <a:lstStyle/>
          <a:p>
            <a:pPr>
              <a:defRPr/>
            </a:pPr>
            <a:fld id="{B70263BA-CCDB-4884-B3D0-A4F8A33BC04D}" type="slidenum">
              <a:rPr lang="en-US" altLang="zh-TW" smtClean="0"/>
              <a:pPr>
                <a:defRPr/>
              </a:pPr>
              <a:t>22</a:t>
            </a:fld>
            <a:endParaRPr lang="en-US" altLang="zh-TW"/>
          </a:p>
        </p:txBody>
      </p:sp>
    </p:spTree>
    <p:extLst>
      <p:ext uri="{BB962C8B-B14F-4D97-AF65-F5344CB8AC3E}">
        <p14:creationId xmlns:p14="http://schemas.microsoft.com/office/powerpoint/2010/main" val="88481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ln/>
        </p:spPr>
        <p:txBody>
          <a:bodyPr/>
          <a:lstStyle/>
          <a:p>
            <a:r>
              <a:rPr lang="zh-TW" altLang="en-US">
                <a:ea typeface="新細明體" charset="-120"/>
              </a:rPr>
              <a:t>應回收廢棄物於法令上包含於一般事業廢棄物中，但為方便說明一般事業廢棄物收集時應確實區分垃圾與應回收物品，在本投影片中將其獨立敘述。</a:t>
            </a:r>
          </a:p>
        </p:txBody>
      </p:sp>
      <p:sp>
        <p:nvSpPr>
          <p:cNvPr id="173060" name="投影片編號版面配置區 3"/>
          <p:cNvSpPr>
            <a:spLocks noGrp="1"/>
          </p:cNvSpPr>
          <p:nvPr>
            <p:ph type="sldNum" sz="quarter" idx="5"/>
          </p:nvPr>
        </p:nvSpPr>
        <p:spPr>
          <a:noFill/>
        </p:spPr>
        <p:txBody>
          <a:bodyPr/>
          <a:lstStyle/>
          <a:p>
            <a:fld id="{6553AEEB-B0FA-43BB-80B5-83485413E04D}" type="slidenum">
              <a:rPr lang="en-US" altLang="zh-TW" smtClean="0">
                <a:solidFill>
                  <a:srgbClr val="000000"/>
                </a:solidFill>
                <a:ea typeface="新細明體" charset="-120"/>
              </a:rPr>
              <a:pPr/>
              <a:t>25</a:t>
            </a:fld>
            <a:endParaRPr lang="en-US" altLang="zh-TW">
              <a:solidFill>
                <a:srgbClr val="000000"/>
              </a:solidFill>
              <a:ea typeface="新細明體" charset="-120"/>
            </a:endParaRPr>
          </a:p>
        </p:txBody>
      </p:sp>
    </p:spTree>
    <p:extLst>
      <p:ext uri="{BB962C8B-B14F-4D97-AF65-F5344CB8AC3E}">
        <p14:creationId xmlns:p14="http://schemas.microsoft.com/office/powerpoint/2010/main" val="139845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a:ln/>
        </p:spPr>
      </p:sp>
      <p:sp>
        <p:nvSpPr>
          <p:cNvPr id="174083" name="備忘稿版面配置區 2"/>
          <p:cNvSpPr>
            <a:spLocks noGrp="1"/>
          </p:cNvSpPr>
          <p:nvPr>
            <p:ph type="body" idx="1"/>
          </p:nvPr>
        </p:nvSpPr>
        <p:spPr>
          <a:noFill/>
          <a:ln/>
        </p:spPr>
        <p:txBody>
          <a:bodyPr/>
          <a:lstStyle/>
          <a:p>
            <a:r>
              <a:rPr lang="zh-TW" altLang="en-US" sz="1000">
                <a:latin typeface="新細明體" charset="-120"/>
                <a:ea typeface="新細明體" charset="-120"/>
              </a:rPr>
              <a:t>本投影片之內容於第二階段投影片中有細部說明。</a:t>
            </a:r>
            <a:endParaRPr lang="en-US" altLang="zh-TW" sz="1000">
              <a:latin typeface="新細明體" charset="-120"/>
              <a:ea typeface="新細明體" charset="-120"/>
            </a:endParaRPr>
          </a:p>
          <a:p>
            <a:r>
              <a:rPr lang="zh-TW" altLang="en-US" sz="1000">
                <a:latin typeface="新細明體" charset="-120"/>
                <a:ea typeface="新細明體" charset="-120"/>
              </a:rPr>
              <a:t>本投影片中之事項，在綜合高中與高工高職多半由教職員負責，不須由高工高職同學們執行，講者於說明時可考量現場聽者狀況進行說明。</a:t>
            </a:r>
            <a:endParaRPr lang="en-US" altLang="zh-TW" sz="1000">
              <a:latin typeface="新細明體" charset="-120"/>
              <a:ea typeface="新細明體" charset="-120"/>
            </a:endParaRPr>
          </a:p>
          <a:p>
            <a:r>
              <a:rPr lang="zh-TW" altLang="en-US" sz="1000">
                <a:latin typeface="新細明體" charset="-120"/>
                <a:ea typeface="新細明體" charset="-120"/>
              </a:rPr>
              <a:t>如聽者為高工高職同學，可考慮將說明重點置於請同學務須遵守教師之指示，確實進行廢棄物分類，避免不相容者相混，及不可於處置時嬉鬧，更不可以廢棄物開玩笑、驚嚇其他同學。</a:t>
            </a:r>
          </a:p>
        </p:txBody>
      </p:sp>
      <p:sp>
        <p:nvSpPr>
          <p:cNvPr id="174084" name="投影片編號版面配置區 3"/>
          <p:cNvSpPr>
            <a:spLocks noGrp="1"/>
          </p:cNvSpPr>
          <p:nvPr>
            <p:ph type="sldNum" sz="quarter" idx="5"/>
          </p:nvPr>
        </p:nvSpPr>
        <p:spPr>
          <a:noFill/>
        </p:spPr>
        <p:txBody>
          <a:bodyPr/>
          <a:lstStyle/>
          <a:p>
            <a:fld id="{711B0FCA-759E-4D70-A9CD-56EEC17C72A6}" type="slidenum">
              <a:rPr lang="en-US" altLang="zh-TW" smtClean="0">
                <a:ea typeface="新細明體" charset="-120"/>
              </a:rPr>
              <a:pPr/>
              <a:t>26</a:t>
            </a:fld>
            <a:endParaRPr lang="en-US" altLang="zh-TW">
              <a:ea typeface="新細明體" charset="-120"/>
            </a:endParaRPr>
          </a:p>
        </p:txBody>
      </p:sp>
    </p:spTree>
    <p:extLst>
      <p:ext uri="{BB962C8B-B14F-4D97-AF65-F5344CB8AC3E}">
        <p14:creationId xmlns:p14="http://schemas.microsoft.com/office/powerpoint/2010/main" val="16967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lang="zh-TW" altLang="en-US" sz="1000" dirty="0">
                <a:latin typeface="+mj-ea"/>
                <a:ea typeface="+mj-ea"/>
              </a:rPr>
              <a:t>本投影片之內容於第二階段投影片中有細部說明。</a:t>
            </a:r>
          </a:p>
          <a:p>
            <a:pPr>
              <a:defRPr/>
            </a:pPr>
            <a:r>
              <a:rPr lang="zh-TW" altLang="en-US" sz="1000" dirty="0">
                <a:latin typeface="+mj-ea"/>
                <a:ea typeface="+mj-ea"/>
              </a:rPr>
              <a:t>本投影片中之事項，在綜合高中與高工高職多半由教職員負責，不須由高工高職同學們執行，講者於說明時可考量現場聽者狀況進行說明。</a:t>
            </a:r>
          </a:p>
          <a:p>
            <a:pPr>
              <a:defRPr/>
            </a:pPr>
            <a:r>
              <a:rPr lang="zh-TW" altLang="en-US" sz="1000" dirty="0">
                <a:latin typeface="+mj-ea"/>
                <a:ea typeface="+mj-ea"/>
              </a:rPr>
              <a:t>如聽者為高工高職同學，可考慮將說明重點置於請同學務須遵守教師之指示，確實進行廢棄物分類，避免不相容者相混，及不可於處置時嬉鬧，更不可以廢棄物開玩笑、驚嚇其他同學。</a:t>
            </a:r>
          </a:p>
        </p:txBody>
      </p:sp>
      <p:sp>
        <p:nvSpPr>
          <p:cNvPr id="175108" name="投影片編號版面配置區 3"/>
          <p:cNvSpPr>
            <a:spLocks noGrp="1"/>
          </p:cNvSpPr>
          <p:nvPr>
            <p:ph type="sldNum" sz="quarter" idx="5"/>
          </p:nvPr>
        </p:nvSpPr>
        <p:spPr>
          <a:noFill/>
        </p:spPr>
        <p:txBody>
          <a:bodyPr/>
          <a:lstStyle/>
          <a:p>
            <a:fld id="{8D364B6C-FC19-4FF1-987D-F53A0EF2D48D}" type="slidenum">
              <a:rPr lang="en-US" altLang="zh-TW" smtClean="0">
                <a:ea typeface="新細明體" charset="-120"/>
              </a:rPr>
              <a:pPr/>
              <a:t>27</a:t>
            </a:fld>
            <a:endParaRPr lang="en-US" altLang="zh-TW">
              <a:ea typeface="新細明體" charset="-120"/>
            </a:endParaRPr>
          </a:p>
        </p:txBody>
      </p:sp>
    </p:spTree>
    <p:extLst>
      <p:ext uri="{BB962C8B-B14F-4D97-AF65-F5344CB8AC3E}">
        <p14:creationId xmlns:p14="http://schemas.microsoft.com/office/powerpoint/2010/main" val="399838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ln/>
        </p:spPr>
        <p:txBody>
          <a:bodyPr/>
          <a:lstStyle/>
          <a:p>
            <a:endParaRPr lang="zh-TW" altLang="en-US">
              <a:ea typeface="新細明體" charset="-120"/>
            </a:endParaRPr>
          </a:p>
        </p:txBody>
      </p:sp>
      <p:sp>
        <p:nvSpPr>
          <p:cNvPr id="176132" name="投影片編號版面配置區 3"/>
          <p:cNvSpPr>
            <a:spLocks noGrp="1"/>
          </p:cNvSpPr>
          <p:nvPr>
            <p:ph type="sldNum" sz="quarter" idx="5"/>
          </p:nvPr>
        </p:nvSpPr>
        <p:spPr>
          <a:noFill/>
        </p:spPr>
        <p:txBody>
          <a:bodyPr/>
          <a:lstStyle/>
          <a:p>
            <a:fld id="{DBA8F06C-3ECC-469E-BD49-3293770A4795}" type="slidenum">
              <a:rPr lang="en-US" altLang="zh-TW" smtClean="0">
                <a:ea typeface="新細明體" charset="-120"/>
              </a:rPr>
              <a:pPr/>
              <a:t>28</a:t>
            </a:fld>
            <a:endParaRPr lang="en-US" altLang="zh-TW">
              <a:ea typeface="新細明體" charset="-120"/>
            </a:endParaRPr>
          </a:p>
        </p:txBody>
      </p:sp>
    </p:spTree>
    <p:extLst>
      <p:ext uri="{BB962C8B-B14F-4D97-AF65-F5344CB8AC3E}">
        <p14:creationId xmlns:p14="http://schemas.microsoft.com/office/powerpoint/2010/main" val="355102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a:ln/>
        </p:spPr>
      </p:sp>
      <p:sp>
        <p:nvSpPr>
          <p:cNvPr id="177155" name="備忘稿版面配置區 2"/>
          <p:cNvSpPr>
            <a:spLocks noGrp="1"/>
          </p:cNvSpPr>
          <p:nvPr>
            <p:ph type="body" idx="1"/>
          </p:nvPr>
        </p:nvSpPr>
        <p:spPr>
          <a:noFill/>
          <a:ln/>
        </p:spPr>
        <p:txBody>
          <a:bodyPr/>
          <a:lstStyle/>
          <a:p>
            <a:pPr eaLnBrk="1" hangingPunct="1"/>
            <a:r>
              <a:rPr lang="zh-TW" altLang="zh-TW">
                <a:ea typeface="新細明體" charset="-120"/>
              </a:rPr>
              <a:t>第 </a:t>
            </a:r>
            <a:r>
              <a:rPr lang="en-US" altLang="zh-TW">
                <a:ea typeface="新細明體" charset="-120"/>
              </a:rPr>
              <a:t>45 </a:t>
            </a:r>
            <a:r>
              <a:rPr lang="zh-TW" altLang="zh-TW">
                <a:ea typeface="新細明體" charset="-120"/>
              </a:rPr>
              <a:t>條</a:t>
            </a:r>
          </a:p>
          <a:p>
            <a:pPr eaLnBrk="1" hangingPunct="1"/>
            <a:r>
              <a:rPr lang="zh-TW" altLang="zh-TW">
                <a:ea typeface="新細明體" charset="-120"/>
              </a:rPr>
              <a:t>違反第十二條、第十八條第一項、第二十八條第一項、第七項、第三十六條第一項、第三十八條第一項、第三十九條第一項或第四十一條第一項規定，因而致人於死者，處無期徒刑或七年以上有期徒刑，得併科新臺幣一千五百萬元以下罰金；致重傷者，處三年以上十年以下有期徒刑，得併科新臺幣九百萬元以下罰金；致危害人體健康導致疾病者，處五年以下有期徒刑，得併科新臺幣六百萬元以下罰金。</a:t>
            </a:r>
          </a:p>
          <a:p>
            <a:pPr eaLnBrk="1" hangingPunct="1"/>
            <a:r>
              <a:rPr lang="zh-TW" altLang="zh-TW">
                <a:ea typeface="新細明體" charset="-120"/>
              </a:rPr>
              <a:t>第 </a:t>
            </a:r>
            <a:r>
              <a:rPr lang="en-US" altLang="zh-TW">
                <a:ea typeface="新細明體" charset="-120"/>
              </a:rPr>
              <a:t>46 </a:t>
            </a:r>
            <a:r>
              <a:rPr lang="zh-TW" altLang="zh-TW">
                <a:ea typeface="新細明體" charset="-120"/>
              </a:rPr>
              <a:t>條</a:t>
            </a:r>
          </a:p>
          <a:p>
            <a:pPr eaLnBrk="1" hangingPunct="1"/>
            <a:r>
              <a:rPr lang="zh-TW" altLang="zh-TW">
                <a:ea typeface="新細明體" charset="-120"/>
              </a:rPr>
              <a:t>有下列情形之一者，處一年以上五年以下有期徒刑，得併科新臺幣三百萬元以下罰金：</a:t>
            </a:r>
          </a:p>
          <a:p>
            <a:r>
              <a:rPr lang="zh-TW" altLang="zh-TW">
                <a:ea typeface="新細明體" charset="-120"/>
              </a:rPr>
              <a:t>一、任意棄置有害事業廢棄物。</a:t>
            </a:r>
          </a:p>
          <a:p>
            <a:r>
              <a:rPr lang="zh-TW" altLang="zh-TW">
                <a:ea typeface="新細明體" charset="-120"/>
              </a:rPr>
              <a:t>二、事業負責人或相關人員未依本法規定之方式貯存、清除、處理或再利用廢棄物，致污染環境。</a:t>
            </a:r>
          </a:p>
          <a:p>
            <a:endParaRPr lang="zh-TW" altLang="en-US">
              <a:ea typeface="新細明體" charset="-120"/>
            </a:endParaRPr>
          </a:p>
        </p:txBody>
      </p:sp>
      <p:sp>
        <p:nvSpPr>
          <p:cNvPr id="177156" name="投影片編號版面配置區 3"/>
          <p:cNvSpPr>
            <a:spLocks noGrp="1"/>
          </p:cNvSpPr>
          <p:nvPr>
            <p:ph type="sldNum" sz="quarter" idx="5"/>
          </p:nvPr>
        </p:nvSpPr>
        <p:spPr>
          <a:noFill/>
        </p:spPr>
        <p:txBody>
          <a:bodyPr/>
          <a:lstStyle/>
          <a:p>
            <a:fld id="{7B1ACF51-4D10-4B4B-AAB0-A4DCFE9B77D6}" type="slidenum">
              <a:rPr lang="en-US" altLang="zh-TW" smtClean="0">
                <a:ea typeface="新細明體" charset="-120"/>
              </a:rPr>
              <a:pPr/>
              <a:t>29</a:t>
            </a:fld>
            <a:endParaRPr lang="en-US" altLang="zh-TW">
              <a:ea typeface="新細明體" charset="-120"/>
            </a:endParaRPr>
          </a:p>
        </p:txBody>
      </p:sp>
    </p:spTree>
    <p:extLst>
      <p:ext uri="{BB962C8B-B14F-4D97-AF65-F5344CB8AC3E}">
        <p14:creationId xmlns:p14="http://schemas.microsoft.com/office/powerpoint/2010/main" val="234161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投影片圖像版面配置區 1"/>
          <p:cNvSpPr>
            <a:spLocks noGrp="1" noRot="1" noChangeAspect="1" noTextEdit="1"/>
          </p:cNvSpPr>
          <p:nvPr>
            <p:ph type="sldImg"/>
          </p:nvPr>
        </p:nvSpPr>
        <p:spPr>
          <a:ln/>
        </p:spPr>
      </p:sp>
      <p:sp>
        <p:nvSpPr>
          <p:cNvPr id="178179" name="備忘稿版面配置區 2"/>
          <p:cNvSpPr>
            <a:spLocks noGrp="1"/>
          </p:cNvSpPr>
          <p:nvPr>
            <p:ph type="body" idx="1"/>
          </p:nvPr>
        </p:nvSpPr>
        <p:spPr>
          <a:noFill/>
          <a:ln/>
        </p:spPr>
        <p:txBody>
          <a:bodyPr/>
          <a:lstStyle/>
          <a:p>
            <a:pPr eaLnBrk="1" hangingPunct="1"/>
            <a:r>
              <a:rPr lang="zh-TW" altLang="en-US">
                <a:ea typeface="新細明體" charset="-120"/>
              </a:rPr>
              <a:t>廢棄物清理法</a:t>
            </a:r>
            <a:r>
              <a:rPr lang="en-US" altLang="zh-TW">
                <a:ea typeface="新細明體" charset="-120"/>
              </a:rPr>
              <a:t>(102.05.29)</a:t>
            </a:r>
          </a:p>
          <a:p>
            <a:pPr eaLnBrk="1" hangingPunct="1"/>
            <a:r>
              <a:rPr lang="zh-TW" altLang="zh-TW">
                <a:ea typeface="新細明體" charset="-120"/>
              </a:rPr>
              <a:t>第 </a:t>
            </a:r>
            <a:r>
              <a:rPr lang="en-US" altLang="zh-TW">
                <a:ea typeface="新細明體" charset="-120"/>
              </a:rPr>
              <a:t>46 </a:t>
            </a:r>
            <a:r>
              <a:rPr lang="zh-TW" altLang="zh-TW">
                <a:ea typeface="新細明體" charset="-120"/>
              </a:rPr>
              <a:t>條</a:t>
            </a:r>
          </a:p>
          <a:p>
            <a:pPr eaLnBrk="1" hangingPunct="1"/>
            <a:r>
              <a:rPr lang="zh-TW" altLang="zh-TW">
                <a:ea typeface="新細明體" charset="-120"/>
              </a:rPr>
              <a:t>有下列情形之一者，處一年以上五年以下有期徒刑，得併科新臺幣三百萬元以下罰金：</a:t>
            </a:r>
          </a:p>
          <a:p>
            <a:r>
              <a:rPr lang="zh-TW" altLang="zh-TW">
                <a:ea typeface="新細明體" charset="-120"/>
              </a:rPr>
              <a:t>一、任意棄置有害事業廢棄物。</a:t>
            </a:r>
          </a:p>
          <a:p>
            <a:r>
              <a:rPr lang="zh-TW" altLang="zh-TW">
                <a:ea typeface="新細明體" charset="-120"/>
              </a:rPr>
              <a:t>二、事業負責人或相關人員未依本法規定之方式貯存、清除、處理或再利用廢棄物，致污染環境。</a:t>
            </a:r>
            <a:endParaRPr lang="en-US" altLang="zh-TW">
              <a:ea typeface="新細明體" charset="-120"/>
            </a:endParaRPr>
          </a:p>
          <a:p>
            <a:pPr eaLnBrk="1" hangingPunct="1"/>
            <a:r>
              <a:rPr lang="zh-TW" altLang="zh-TW">
                <a:ea typeface="新細明體" charset="-120"/>
              </a:rPr>
              <a:t>第 </a:t>
            </a:r>
            <a:r>
              <a:rPr lang="en-US" altLang="zh-TW">
                <a:ea typeface="新細明體" charset="-120"/>
              </a:rPr>
              <a:t>48 </a:t>
            </a:r>
            <a:r>
              <a:rPr lang="zh-TW" altLang="zh-TW">
                <a:ea typeface="新細明體" charset="-120"/>
              </a:rPr>
              <a:t>條</a:t>
            </a:r>
          </a:p>
          <a:p>
            <a:pPr eaLnBrk="1" hangingPunct="1"/>
            <a:r>
              <a:rPr lang="zh-TW" altLang="zh-TW">
                <a:ea typeface="新細明體" charset="-120"/>
              </a:rPr>
              <a:t>依本法規定有申報義務，明知為不實之事項而申報不實或於業務上作成之文書為虛偽記載者，處三年以下有期徒刑、拘役或科或併科新臺幣一百五十萬元以下罰金。</a:t>
            </a:r>
          </a:p>
          <a:p>
            <a:pPr eaLnBrk="1" hangingPunct="1"/>
            <a:r>
              <a:rPr lang="zh-TW" altLang="zh-TW">
                <a:ea typeface="新細明體" charset="-120"/>
              </a:rPr>
              <a:t>第 </a:t>
            </a:r>
            <a:r>
              <a:rPr lang="en-US" altLang="zh-TW">
                <a:ea typeface="新細明體" charset="-120"/>
              </a:rPr>
              <a:t>53 </a:t>
            </a:r>
            <a:r>
              <a:rPr lang="zh-TW" altLang="zh-TW">
                <a:ea typeface="新細明體" charset="-120"/>
              </a:rPr>
              <a:t>條</a:t>
            </a:r>
          </a:p>
          <a:p>
            <a:pPr eaLnBrk="1" hangingPunct="1"/>
            <a:r>
              <a:rPr lang="zh-TW" altLang="zh-TW">
                <a:ea typeface="新細明體" charset="-120"/>
              </a:rPr>
              <a:t>有下列情形之一者，處新臺幣六萬元以上三十萬元以下罰鍰。經限期改善，屆期仍未完成改善者，按日連續處罰。情節重大者，並得命其停工或停業：</a:t>
            </a:r>
          </a:p>
          <a:p>
            <a:r>
              <a:rPr lang="zh-TW" altLang="zh-TW">
                <a:ea typeface="新細明體" charset="-120"/>
              </a:rPr>
              <a:t>一  貯存、清除、處理或再利用有害事業廢棄物違反第二十八條第一項、第七項、第三十一條第一項、第四項、第三十四條、第三十九條第一    項或依第二十九條第二項所定管理辦法。</a:t>
            </a:r>
          </a:p>
          <a:p>
            <a:r>
              <a:rPr lang="zh-TW" altLang="zh-TW">
                <a:ea typeface="新細明體" charset="-120"/>
              </a:rPr>
              <a:t>二  貯存、清除或處理有害事業廢棄物，違反第三十六條第一項規定。</a:t>
            </a:r>
          </a:p>
          <a:p>
            <a:r>
              <a:rPr lang="zh-TW" altLang="zh-TW">
                <a:ea typeface="新細明體" charset="-120"/>
              </a:rPr>
              <a:t>三  違反第三十八條第一項、第三項規定或第三十八條第四項準用同條第一項或第三項規定。</a:t>
            </a:r>
          </a:p>
          <a:p>
            <a:endParaRPr lang="zh-TW" altLang="zh-TW">
              <a:ea typeface="新細明體" charset="-120"/>
            </a:endParaRPr>
          </a:p>
          <a:p>
            <a:endParaRPr lang="zh-TW" altLang="en-US">
              <a:ea typeface="新細明體" charset="-120"/>
            </a:endParaRPr>
          </a:p>
        </p:txBody>
      </p:sp>
      <p:sp>
        <p:nvSpPr>
          <p:cNvPr id="178180" name="投影片編號版面配置區 3"/>
          <p:cNvSpPr>
            <a:spLocks noGrp="1"/>
          </p:cNvSpPr>
          <p:nvPr>
            <p:ph type="sldNum" sz="quarter" idx="5"/>
          </p:nvPr>
        </p:nvSpPr>
        <p:spPr>
          <a:noFill/>
        </p:spPr>
        <p:txBody>
          <a:bodyPr/>
          <a:lstStyle/>
          <a:p>
            <a:fld id="{34A7EA80-A9A7-43D8-9951-57018842CF60}" type="slidenum">
              <a:rPr lang="en-US" altLang="zh-TW" smtClean="0">
                <a:ea typeface="新細明體" charset="-120"/>
              </a:rPr>
              <a:pPr/>
              <a:t>30</a:t>
            </a:fld>
            <a:endParaRPr lang="en-US" altLang="zh-TW">
              <a:ea typeface="新細明體" charset="-120"/>
            </a:endParaRPr>
          </a:p>
        </p:txBody>
      </p:sp>
    </p:spTree>
    <p:extLst>
      <p:ext uri="{BB962C8B-B14F-4D97-AF65-F5344CB8AC3E}">
        <p14:creationId xmlns:p14="http://schemas.microsoft.com/office/powerpoint/2010/main" val="3896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7B86A4B-2AB9-43DC-B655-CB299C5D5676}" type="slidenum">
              <a:rPr lang="en-US" altLang="zh-TW" smtClean="0">
                <a:solidFill>
                  <a:srgbClr val="000000"/>
                </a:solidFill>
                <a:ea typeface="新細明體" charset="-120"/>
              </a:rPr>
              <a:pPr/>
              <a:t>4</a:t>
            </a:fld>
            <a:endParaRPr lang="en-US" altLang="zh-TW">
              <a:solidFill>
                <a:srgbClr val="000000"/>
              </a:solidFill>
              <a:ea typeface="新細明體" charset="-12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964258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ln/>
        </p:spPr>
        <p:txBody>
          <a:bodyPr/>
          <a:lstStyle/>
          <a:p>
            <a:r>
              <a:rPr lang="zh-TW" altLang="en-US">
                <a:ea typeface="新細明體" charset="-120"/>
              </a:rPr>
              <a:t>說明</a:t>
            </a:r>
            <a:r>
              <a:rPr lang="zh-TW" altLang="en-US">
                <a:latin typeface="細明體" pitchFamily="49" charset="-120"/>
                <a:ea typeface="細明體" pitchFamily="49" charset="-120"/>
              </a:rPr>
              <a:t>：</a:t>
            </a:r>
            <a:endParaRPr lang="en-US" altLang="zh-TW">
              <a:latin typeface="細明體" pitchFamily="49" charset="-120"/>
              <a:ea typeface="細明體" pitchFamily="49" charset="-120"/>
            </a:endParaRPr>
          </a:p>
          <a:p>
            <a:r>
              <a:rPr lang="en-US" altLang="zh-TW">
                <a:latin typeface="細明體" pitchFamily="49" charset="-120"/>
                <a:ea typeface="細明體" pitchFamily="49" charset="-120"/>
              </a:rPr>
              <a:t>1.</a:t>
            </a:r>
            <a:r>
              <a:rPr lang="zh-TW" altLang="en-US">
                <a:latin typeface="細明體" pitchFamily="49" charset="-120"/>
                <a:ea typeface="細明體" pitchFamily="49" charset="-120"/>
              </a:rPr>
              <a:t>針對高工高職同學部分至前章為止。</a:t>
            </a:r>
            <a:endParaRPr lang="en-US" altLang="zh-TW">
              <a:latin typeface="細明體" pitchFamily="49" charset="-120"/>
              <a:ea typeface="細明體" pitchFamily="49" charset="-120"/>
            </a:endParaRPr>
          </a:p>
          <a:p>
            <a:r>
              <a:rPr lang="en-US" altLang="zh-TW">
                <a:latin typeface="細明體" pitchFamily="49" charset="-120"/>
                <a:ea typeface="細明體" pitchFamily="49" charset="-120"/>
              </a:rPr>
              <a:t>2.</a:t>
            </a:r>
            <a:r>
              <a:rPr lang="zh-TW" altLang="en-US">
                <a:latin typeface="細明體" pitchFamily="49" charset="-120"/>
                <a:ea typeface="細明體" pitchFamily="49" charset="-120"/>
              </a:rPr>
              <a:t>本章開始針對實際上會處置實驗室廢棄物之對象進行說明。</a:t>
            </a:r>
            <a:endParaRPr lang="zh-TW" altLang="en-US">
              <a:ea typeface="新細明體" charset="-120"/>
            </a:endParaRPr>
          </a:p>
        </p:txBody>
      </p:sp>
      <p:sp>
        <p:nvSpPr>
          <p:cNvPr id="179204" name="投影片編號版面配置區 3"/>
          <p:cNvSpPr>
            <a:spLocks noGrp="1"/>
          </p:cNvSpPr>
          <p:nvPr>
            <p:ph type="sldNum" sz="quarter" idx="5"/>
          </p:nvPr>
        </p:nvSpPr>
        <p:spPr>
          <a:noFill/>
        </p:spPr>
        <p:txBody>
          <a:bodyPr/>
          <a:lstStyle/>
          <a:p>
            <a:fld id="{6D0B04A6-C4A3-4379-B8AA-C6B32ACF8FE7}" type="slidenum">
              <a:rPr lang="en-US" altLang="zh-TW" smtClean="0">
                <a:ea typeface="新細明體" charset="-120"/>
              </a:rPr>
              <a:pPr/>
              <a:t>31</a:t>
            </a:fld>
            <a:endParaRPr lang="en-US" altLang="zh-TW">
              <a:ea typeface="新細明體" charset="-120"/>
            </a:endParaRPr>
          </a:p>
        </p:txBody>
      </p:sp>
    </p:spTree>
    <p:extLst>
      <p:ext uri="{BB962C8B-B14F-4D97-AF65-F5344CB8AC3E}">
        <p14:creationId xmlns:p14="http://schemas.microsoft.com/office/powerpoint/2010/main" val="17836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6AF4947E-03E2-45E0-A113-E56A1F38F853}" type="slidenum">
              <a:rPr lang="en-US" altLang="zh-TW" smtClean="0">
                <a:solidFill>
                  <a:srgbClr val="000000"/>
                </a:solidFill>
                <a:ea typeface="新細明體" charset="-120"/>
              </a:rPr>
              <a:pPr/>
              <a:t>33</a:t>
            </a:fld>
            <a:endParaRPr lang="en-US" altLang="zh-TW">
              <a:solidFill>
                <a:srgbClr val="000000"/>
              </a:solidFill>
              <a:ea typeface="新細明體" charset="-120"/>
            </a:endParaRPr>
          </a:p>
        </p:txBody>
      </p:sp>
      <p:sp>
        <p:nvSpPr>
          <p:cNvPr id="180227" name="Rectangle 2"/>
          <p:cNvSpPr>
            <a:spLocks noGrp="1" noRot="1" noChangeAspect="1" noChangeArrowheads="1" noTextEdit="1"/>
          </p:cNvSpPr>
          <p:nvPr>
            <p:ph type="sldImg"/>
          </p:nvPr>
        </p:nvSpPr>
        <p:spPr>
          <a:xfrm>
            <a:off x="1143000" y="685800"/>
            <a:ext cx="4573588" cy="3430588"/>
          </a:xfrm>
          <a:ln/>
        </p:spPr>
      </p:sp>
      <p:sp>
        <p:nvSpPr>
          <p:cNvPr id="180228" name="Rectangle 3"/>
          <p:cNvSpPr>
            <a:spLocks noGrp="1" noChangeArrowheads="1"/>
          </p:cNvSpPr>
          <p:nvPr>
            <p:ph type="body" idx="1"/>
          </p:nvPr>
        </p:nvSpPr>
        <p:spPr>
          <a:xfrm>
            <a:off x="914400" y="4341813"/>
            <a:ext cx="5029200" cy="4116387"/>
          </a:xfrm>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94868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2B5DBE2-2212-4F74-B694-CF618ECB747C}" type="slidenum">
              <a:rPr lang="en-US" altLang="zh-TW" smtClean="0">
                <a:solidFill>
                  <a:srgbClr val="000000"/>
                </a:solidFill>
                <a:ea typeface="新細明體" charset="-120"/>
              </a:rPr>
              <a:pPr/>
              <a:t>34</a:t>
            </a:fld>
            <a:endParaRPr lang="en-US" altLang="zh-TW">
              <a:solidFill>
                <a:srgbClr val="000000"/>
              </a:solidFill>
              <a:ea typeface="新細明體" charset="-120"/>
            </a:endParaRPr>
          </a:p>
        </p:txBody>
      </p:sp>
      <p:sp>
        <p:nvSpPr>
          <p:cNvPr id="181251" name="Rectangle 2"/>
          <p:cNvSpPr>
            <a:spLocks noGrp="1" noRot="1" noChangeAspect="1" noChangeArrowheads="1" noTextEdit="1"/>
          </p:cNvSpPr>
          <p:nvPr>
            <p:ph type="sldImg"/>
          </p:nvPr>
        </p:nvSpPr>
        <p:spPr>
          <a:xfrm>
            <a:off x="1143000" y="685800"/>
            <a:ext cx="4573588" cy="3430588"/>
          </a:xfrm>
          <a:ln/>
        </p:spPr>
      </p:sp>
      <p:sp>
        <p:nvSpPr>
          <p:cNvPr id="181252" name="Rectangle 3"/>
          <p:cNvSpPr>
            <a:spLocks noGrp="1" noChangeArrowheads="1"/>
          </p:cNvSpPr>
          <p:nvPr>
            <p:ph type="body" idx="1"/>
          </p:nvPr>
        </p:nvSpPr>
        <p:spPr>
          <a:xfrm>
            <a:off x="914400" y="4341813"/>
            <a:ext cx="5029200" cy="4116387"/>
          </a:xfrm>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270309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0C06D67A-00D1-421E-B93E-6A47F44B35BE}" type="slidenum">
              <a:rPr lang="en-US" altLang="zh-TW" smtClean="0">
                <a:solidFill>
                  <a:srgbClr val="000000"/>
                </a:solidFill>
                <a:ea typeface="新細明體" charset="-120"/>
              </a:rPr>
              <a:pPr/>
              <a:t>35</a:t>
            </a:fld>
            <a:endParaRPr lang="en-US" altLang="zh-TW">
              <a:solidFill>
                <a:srgbClr val="000000"/>
              </a:solidFill>
              <a:ea typeface="新細明體" charset="-120"/>
            </a:endParaRPr>
          </a:p>
        </p:txBody>
      </p:sp>
      <p:sp>
        <p:nvSpPr>
          <p:cNvPr id="182275" name="Rectangle 2"/>
          <p:cNvSpPr>
            <a:spLocks noGrp="1" noRot="1" noChangeAspect="1" noChangeArrowheads="1" noTextEdit="1"/>
          </p:cNvSpPr>
          <p:nvPr>
            <p:ph type="sldImg"/>
          </p:nvPr>
        </p:nvSpPr>
        <p:spPr>
          <a:xfrm>
            <a:off x="1143000" y="685800"/>
            <a:ext cx="4573588" cy="3430588"/>
          </a:xfrm>
          <a:ln/>
        </p:spPr>
      </p:sp>
      <p:sp>
        <p:nvSpPr>
          <p:cNvPr id="182276" name="Rectangle 3"/>
          <p:cNvSpPr>
            <a:spLocks noGrp="1" noChangeArrowheads="1"/>
          </p:cNvSpPr>
          <p:nvPr>
            <p:ph type="body" idx="1"/>
          </p:nvPr>
        </p:nvSpPr>
        <p:spPr>
          <a:xfrm>
            <a:off x="914400" y="4341813"/>
            <a:ext cx="5029200" cy="4116387"/>
          </a:xfrm>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570193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投影片圖像版面配置區 1"/>
          <p:cNvSpPr>
            <a:spLocks noGrp="1" noRot="1" noChangeAspect="1" noTextEdit="1"/>
          </p:cNvSpPr>
          <p:nvPr>
            <p:ph type="sldImg"/>
          </p:nvPr>
        </p:nvSpPr>
        <p:spPr>
          <a:ln/>
        </p:spPr>
      </p:sp>
      <p:sp>
        <p:nvSpPr>
          <p:cNvPr id="183299" name="備忘稿版面配置區 2"/>
          <p:cNvSpPr>
            <a:spLocks noGrp="1"/>
          </p:cNvSpPr>
          <p:nvPr>
            <p:ph type="body" idx="1"/>
          </p:nvPr>
        </p:nvSpPr>
        <p:spPr>
          <a:noFill/>
          <a:ln/>
        </p:spPr>
        <p:txBody>
          <a:bodyPr/>
          <a:lstStyle/>
          <a:p>
            <a:endParaRPr lang="zh-TW" altLang="en-US">
              <a:ea typeface="新細明體" charset="-120"/>
            </a:endParaRPr>
          </a:p>
        </p:txBody>
      </p:sp>
      <p:sp>
        <p:nvSpPr>
          <p:cNvPr id="183300" name="投影片編號版面配置區 3"/>
          <p:cNvSpPr>
            <a:spLocks noGrp="1"/>
          </p:cNvSpPr>
          <p:nvPr>
            <p:ph type="sldNum" sz="quarter" idx="5"/>
          </p:nvPr>
        </p:nvSpPr>
        <p:spPr>
          <a:noFill/>
        </p:spPr>
        <p:txBody>
          <a:bodyPr/>
          <a:lstStyle/>
          <a:p>
            <a:fld id="{702577AB-2B4C-4A64-BD46-E810B92D6166}" type="slidenum">
              <a:rPr lang="en-US" altLang="zh-TW" smtClean="0">
                <a:solidFill>
                  <a:srgbClr val="000000"/>
                </a:solidFill>
                <a:ea typeface="新細明體" charset="-120"/>
              </a:rPr>
              <a:pPr/>
              <a:t>37</a:t>
            </a:fld>
            <a:endParaRPr lang="en-US" altLang="zh-TW">
              <a:solidFill>
                <a:srgbClr val="000000"/>
              </a:solidFill>
              <a:ea typeface="新細明體" charset="-120"/>
            </a:endParaRPr>
          </a:p>
        </p:txBody>
      </p:sp>
    </p:spTree>
    <p:extLst>
      <p:ext uri="{BB962C8B-B14F-4D97-AF65-F5344CB8AC3E}">
        <p14:creationId xmlns:p14="http://schemas.microsoft.com/office/powerpoint/2010/main" val="3822191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3F8C82FA-DED9-4749-B2CF-B041339A419D}" type="slidenum">
              <a:rPr lang="zh-TW" altLang="en-US" smtClean="0">
                <a:solidFill>
                  <a:srgbClr val="000000"/>
                </a:solidFill>
                <a:ea typeface="新細明體" charset="-120"/>
              </a:rPr>
              <a:pPr/>
              <a:t>38</a:t>
            </a:fld>
            <a:endParaRPr lang="en-US" altLang="zh-TW">
              <a:solidFill>
                <a:srgbClr val="000000"/>
              </a:solidFill>
              <a:ea typeface="新細明體" charset="-12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zh-TW" altLang="en-US">
              <a:ea typeface="新細明體" charset="-120"/>
            </a:endParaRPr>
          </a:p>
        </p:txBody>
      </p:sp>
    </p:spTree>
    <p:extLst>
      <p:ext uri="{BB962C8B-B14F-4D97-AF65-F5344CB8AC3E}">
        <p14:creationId xmlns:p14="http://schemas.microsoft.com/office/powerpoint/2010/main" val="1816245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6D658222-8D11-448D-8E7A-51FC9C84CB04}" type="slidenum">
              <a:rPr lang="en-US" altLang="zh-TW" smtClean="0">
                <a:solidFill>
                  <a:srgbClr val="000000"/>
                </a:solidFill>
                <a:ea typeface="新細明體" charset="-120"/>
              </a:rPr>
              <a:pPr/>
              <a:t>39</a:t>
            </a:fld>
            <a:endParaRPr lang="en-US" altLang="zh-TW">
              <a:solidFill>
                <a:srgbClr val="000000"/>
              </a:solidFill>
              <a:ea typeface="新細明體" charset="-120"/>
            </a:endParaRPr>
          </a:p>
        </p:txBody>
      </p:sp>
      <p:sp>
        <p:nvSpPr>
          <p:cNvPr id="185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6A9994F-89ED-4695-83D2-D2A18E47C331}" type="slidenum">
              <a:rPr lang="en-US" altLang="zh-TW" sz="1200">
                <a:solidFill>
                  <a:srgbClr val="000000"/>
                </a:solidFill>
              </a:rPr>
              <a:pPr algn="r" eaLnBrk="1" hangingPunct="1"/>
              <a:t>39</a:t>
            </a:fld>
            <a:endParaRPr lang="en-US" altLang="zh-TW" sz="1200">
              <a:solidFill>
                <a:srgbClr val="000000"/>
              </a:solidFill>
            </a:endParaRPr>
          </a:p>
        </p:txBody>
      </p:sp>
      <p:sp>
        <p:nvSpPr>
          <p:cNvPr id="185348" name="Rectangle 2"/>
          <p:cNvSpPr>
            <a:spLocks noGrp="1" noRot="1" noChangeAspect="1" noChangeArrowheads="1" noTextEdit="1"/>
          </p:cNvSpPr>
          <p:nvPr>
            <p:ph type="sldImg"/>
          </p:nvPr>
        </p:nvSpPr>
        <p:spPr>
          <a:ln/>
        </p:spPr>
      </p:sp>
      <p:sp>
        <p:nvSpPr>
          <p:cNvPr id="185349" name="Rectangle 3"/>
          <p:cNvSpPr>
            <a:spLocks noGrp="1" noChangeArrowheads="1"/>
          </p:cNvSpPr>
          <p:nvPr>
            <p:ph type="body" idx="1"/>
          </p:nvPr>
        </p:nvSpPr>
        <p:spPr>
          <a:noFill/>
          <a:ln/>
        </p:spPr>
        <p:txBody>
          <a:bodyPr/>
          <a:lstStyle/>
          <a:p>
            <a:pPr eaLnBrk="1" hangingPunct="1"/>
            <a:r>
              <a:rPr lang="zh-TW" altLang="en-US" b="1" dirty="0">
                <a:ea typeface="新細明體" charset="-120"/>
              </a:rPr>
              <a:t>事業廢棄物貯存清除處理方法及設施標準（民國</a:t>
            </a:r>
            <a:r>
              <a:rPr lang="en-US" altLang="zh-TW" b="1" dirty="0">
                <a:ea typeface="新細明體" charset="-120"/>
              </a:rPr>
              <a:t>95</a:t>
            </a:r>
            <a:r>
              <a:rPr lang="zh-TW" altLang="en-US" b="1" dirty="0">
                <a:ea typeface="新細明體" charset="-120"/>
              </a:rPr>
              <a:t>年</a:t>
            </a:r>
            <a:r>
              <a:rPr lang="en-US" altLang="zh-TW" b="1" dirty="0">
                <a:ea typeface="新細明體" charset="-120"/>
              </a:rPr>
              <a:t>12</a:t>
            </a:r>
            <a:r>
              <a:rPr lang="zh-TW" altLang="en-US" b="1" dirty="0">
                <a:ea typeface="新細明體" charset="-120"/>
              </a:rPr>
              <a:t>月</a:t>
            </a:r>
            <a:r>
              <a:rPr lang="en-US" altLang="zh-TW" b="1" dirty="0">
                <a:ea typeface="新細明體" charset="-120"/>
              </a:rPr>
              <a:t>14</a:t>
            </a:r>
            <a:r>
              <a:rPr lang="zh-TW" altLang="en-US" b="1" dirty="0">
                <a:ea typeface="新細明體" charset="-120"/>
              </a:rPr>
              <a:t>日修正）第 </a:t>
            </a:r>
            <a:r>
              <a:rPr lang="en-US" altLang="zh-TW" b="1" dirty="0">
                <a:ea typeface="新細明體" charset="-120"/>
              </a:rPr>
              <a:t>7 </a:t>
            </a:r>
            <a:r>
              <a:rPr lang="zh-TW" altLang="en-US" b="1" dirty="0">
                <a:ea typeface="新細明體" charset="-120"/>
              </a:rPr>
              <a:t>條：</a:t>
            </a:r>
          </a:p>
          <a:p>
            <a:pPr eaLnBrk="1" hangingPunct="1"/>
            <a:r>
              <a:rPr lang="zh-TW" altLang="en-US" dirty="0">
                <a:ea typeface="新細明體" charset="-120"/>
              </a:rPr>
              <a:t>有害事業廢棄物之貯存方法，除生物醫療廢棄物之廢尖銳器具及感染性廢棄物外，應符合下列規定：</a:t>
            </a:r>
          </a:p>
          <a:p>
            <a:pPr eaLnBrk="1" hangingPunct="1"/>
            <a:r>
              <a:rPr lang="zh-TW" altLang="en-US" dirty="0">
                <a:ea typeface="新細明體" charset="-120"/>
              </a:rPr>
              <a:t>一、應依有害事業廢棄物認定方式或危害特性分類貯存。</a:t>
            </a:r>
          </a:p>
          <a:p>
            <a:pPr eaLnBrk="1" hangingPunct="1"/>
            <a:r>
              <a:rPr lang="zh-TW" altLang="en-US" dirty="0">
                <a:ea typeface="新細明體" charset="-120"/>
              </a:rPr>
              <a:t>二、應以固定包裝材料或容器密封盛裝，置於貯存設施內，分類編號，並標示產生廢棄物之事業名稱、貯存日期、數量、成分及區別有害事業廢棄物特性之標誌。</a:t>
            </a:r>
          </a:p>
          <a:p>
            <a:pPr eaLnBrk="1" hangingPunct="1"/>
            <a:r>
              <a:rPr lang="zh-TW" altLang="en-US" dirty="0">
                <a:ea typeface="新細明體" charset="-120"/>
              </a:rPr>
              <a:t>三、貯存容器或設施應與有害事業廢棄物具有相容性，必要時應使用內襯材料或其他保護措施，以減低腐蝕、剝蝕等影響。</a:t>
            </a:r>
          </a:p>
          <a:p>
            <a:pPr eaLnBrk="1" hangingPunct="1"/>
            <a:r>
              <a:rPr lang="zh-TW" altLang="en-US" dirty="0">
                <a:ea typeface="新細明體" charset="-120"/>
              </a:rPr>
              <a:t>四、貯存容器或包裝材料應保持良好情況，其有嚴重生鏽、損壞或洩漏之虞，應即更換。</a:t>
            </a:r>
          </a:p>
        </p:txBody>
      </p:sp>
    </p:spTree>
    <p:extLst>
      <p:ext uri="{BB962C8B-B14F-4D97-AF65-F5344CB8AC3E}">
        <p14:creationId xmlns:p14="http://schemas.microsoft.com/office/powerpoint/2010/main" val="3819067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CB902727-DF58-4D08-97BA-6357362E0A20}" type="slidenum">
              <a:rPr lang="en-US" altLang="zh-TW" smtClean="0">
                <a:solidFill>
                  <a:srgbClr val="000000"/>
                </a:solidFill>
                <a:ea typeface="新細明體" charset="-120"/>
              </a:rPr>
              <a:pPr/>
              <a:t>44</a:t>
            </a:fld>
            <a:endParaRPr lang="en-US" altLang="zh-TW">
              <a:solidFill>
                <a:srgbClr val="000000"/>
              </a:solidFill>
              <a:ea typeface="新細明體" charset="-120"/>
            </a:endParaRPr>
          </a:p>
        </p:txBody>
      </p:sp>
      <p:sp>
        <p:nvSpPr>
          <p:cNvPr id="186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DAC98E0-E121-48E2-8CBB-7F0243E76DFE}" type="slidenum">
              <a:rPr lang="en-US" altLang="zh-TW" sz="1200">
                <a:solidFill>
                  <a:srgbClr val="000000"/>
                </a:solidFill>
              </a:rPr>
              <a:pPr algn="r" eaLnBrk="1" hangingPunct="1"/>
              <a:t>44</a:t>
            </a:fld>
            <a:endParaRPr lang="en-US" altLang="zh-TW" sz="1200">
              <a:solidFill>
                <a:srgbClr val="000000"/>
              </a:solidFill>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p:spPr>
        <p:txBody>
          <a:bodyPr/>
          <a:lstStyle/>
          <a:p>
            <a:pPr eaLnBrk="1" hangingPunct="1"/>
            <a:r>
              <a:rPr lang="zh-TW" altLang="en-US" b="1">
                <a:ea typeface="新細明體" charset="-120"/>
              </a:rPr>
              <a:t>說明</a:t>
            </a:r>
            <a:r>
              <a:rPr lang="en-US" altLang="zh-TW" b="1">
                <a:ea typeface="新細明體" charset="-120"/>
              </a:rPr>
              <a:t>:</a:t>
            </a:r>
            <a:r>
              <a:rPr lang="zh-TW" altLang="en-US">
                <a:latin typeface="標楷體" pitchFamily="65" charset="-120"/>
                <a:ea typeface="標楷體" pitchFamily="65" charset="-120"/>
              </a:rPr>
              <a:t>「實驗廢棄物</a:t>
            </a:r>
            <a:r>
              <a:rPr lang="zh-TW" altLang="en-US" b="1">
                <a:solidFill>
                  <a:srgbClr val="FF0000"/>
                </a:solidFill>
                <a:latin typeface="標楷體" pitchFamily="65" charset="-120"/>
                <a:ea typeface="標楷體" pitchFamily="65" charset="-120"/>
              </a:rPr>
              <a:t>傾倒紀錄</a:t>
            </a:r>
            <a:r>
              <a:rPr lang="zh-TW" altLang="en-US">
                <a:latin typeface="標楷體" pitchFamily="65" charset="-120"/>
                <a:ea typeface="標楷體" pitchFamily="65" charset="-120"/>
              </a:rPr>
              <a:t>」並非法令上強制要求項目，但對學校機構而言，例如一桶廢液從開始收集到清運可能需要數個月以上，期間經過多次傾倒廢液，為能掌握桶內廢液性質，故部分學校會製作「實驗廢棄物傾倒紀錄」，要求在每次傾倒廢液入桶時需登記時間，廢液種類、數量、傾倒人等資訊。</a:t>
            </a:r>
          </a:p>
          <a:p>
            <a:pPr eaLnBrk="1" hangingPunct="1"/>
            <a:endParaRPr lang="en-US" altLang="zh-TW" b="1">
              <a:ea typeface="新細明體" charset="-120"/>
            </a:endParaRPr>
          </a:p>
          <a:p>
            <a:pPr eaLnBrk="1" hangingPunct="1"/>
            <a:r>
              <a:rPr lang="zh-TW" altLang="en-US" b="1">
                <a:ea typeface="新細明體" charset="-120"/>
              </a:rPr>
              <a:t>事業廢棄物貯存清除處理方法及設施標準（民國</a:t>
            </a:r>
            <a:r>
              <a:rPr lang="en-US" altLang="zh-TW" b="1">
                <a:ea typeface="新細明體" charset="-120"/>
              </a:rPr>
              <a:t>95</a:t>
            </a:r>
            <a:r>
              <a:rPr lang="zh-TW" altLang="en-US" b="1">
                <a:ea typeface="新細明體" charset="-120"/>
              </a:rPr>
              <a:t>年</a:t>
            </a:r>
            <a:r>
              <a:rPr lang="en-US" altLang="zh-TW" b="1">
                <a:ea typeface="新細明體" charset="-120"/>
              </a:rPr>
              <a:t>12</a:t>
            </a:r>
            <a:r>
              <a:rPr lang="zh-TW" altLang="en-US" b="1">
                <a:ea typeface="新細明體" charset="-120"/>
              </a:rPr>
              <a:t>月</a:t>
            </a:r>
            <a:r>
              <a:rPr lang="en-US" altLang="zh-TW" b="1">
                <a:ea typeface="新細明體" charset="-120"/>
              </a:rPr>
              <a:t>14</a:t>
            </a:r>
            <a:r>
              <a:rPr lang="zh-TW" altLang="en-US" b="1">
                <a:ea typeface="新細明體" charset="-120"/>
              </a:rPr>
              <a:t>日修正）第 </a:t>
            </a:r>
            <a:r>
              <a:rPr lang="en-US" altLang="zh-TW" b="1">
                <a:ea typeface="新細明體" charset="-120"/>
              </a:rPr>
              <a:t>7 </a:t>
            </a:r>
            <a:r>
              <a:rPr lang="zh-TW" altLang="en-US" b="1">
                <a:ea typeface="新細明體" charset="-120"/>
              </a:rPr>
              <a:t>條：</a:t>
            </a:r>
          </a:p>
          <a:p>
            <a:pPr eaLnBrk="1" hangingPunct="1"/>
            <a:r>
              <a:rPr lang="zh-TW" altLang="en-US">
                <a:ea typeface="新細明體" charset="-120"/>
              </a:rPr>
              <a:t>有害事業廢棄物之貯存方法，除生物醫療廢棄物之廢尖銳器具及感染性廢棄物外，應符合下列規定：</a:t>
            </a:r>
          </a:p>
          <a:p>
            <a:pPr eaLnBrk="1" hangingPunct="1"/>
            <a:r>
              <a:rPr lang="zh-TW" altLang="en-US">
                <a:ea typeface="新細明體" charset="-120"/>
              </a:rPr>
              <a:t>一、應依有害事業廢棄物認定方式或危害特性分類貯存。</a:t>
            </a:r>
          </a:p>
          <a:p>
            <a:pPr eaLnBrk="1" hangingPunct="1"/>
            <a:r>
              <a:rPr lang="zh-TW" altLang="en-US">
                <a:ea typeface="新細明體" charset="-120"/>
              </a:rPr>
              <a:t>二、應以固定包裝材料或容器密封盛裝，置於貯存設施內，</a:t>
            </a:r>
            <a:r>
              <a:rPr lang="zh-TW" altLang="en-US" b="1">
                <a:ea typeface="新細明體" charset="-120"/>
              </a:rPr>
              <a:t>分類編號，並標示產生廢棄物之事業名稱、貯存日期、數量、成分及區別有害事業廢棄物特性之標誌。</a:t>
            </a:r>
          </a:p>
          <a:p>
            <a:pPr eaLnBrk="1" hangingPunct="1"/>
            <a:r>
              <a:rPr lang="zh-TW" altLang="en-US">
                <a:ea typeface="新細明體" charset="-120"/>
              </a:rPr>
              <a:t>三、貯存容器或設施應與有害事業廢棄物具有相容性，必要時應使用內襯材料或其他保護措施，以減低腐蝕、剝蝕等影響。</a:t>
            </a:r>
          </a:p>
          <a:p>
            <a:pPr eaLnBrk="1" hangingPunct="1"/>
            <a:r>
              <a:rPr lang="zh-TW" altLang="en-US">
                <a:ea typeface="新細明體" charset="-120"/>
              </a:rPr>
              <a:t>四、貯存容器或包裝材料應保持良好情況，其有嚴重生鏽、損壞或洩漏之虞，應即更換。</a:t>
            </a:r>
          </a:p>
          <a:p>
            <a:pPr eaLnBrk="1" hangingPunct="1"/>
            <a:endParaRPr lang="en-US" altLang="zh-TW">
              <a:ea typeface="新細明體" charset="-120"/>
            </a:endParaRPr>
          </a:p>
        </p:txBody>
      </p:sp>
    </p:spTree>
    <p:extLst>
      <p:ext uri="{BB962C8B-B14F-4D97-AF65-F5344CB8AC3E}">
        <p14:creationId xmlns:p14="http://schemas.microsoft.com/office/powerpoint/2010/main" val="3138052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65D64128-D476-45D0-BB25-D1DB8FD44B81}" type="slidenum">
              <a:rPr lang="en-US" altLang="zh-TW" smtClean="0">
                <a:solidFill>
                  <a:srgbClr val="000000"/>
                </a:solidFill>
                <a:ea typeface="新細明體" charset="-120"/>
              </a:rPr>
              <a:pPr/>
              <a:t>45</a:t>
            </a:fld>
            <a:endParaRPr lang="en-US" altLang="zh-TW">
              <a:solidFill>
                <a:srgbClr val="000000"/>
              </a:solidFill>
              <a:ea typeface="新細明體" charset="-120"/>
            </a:endParaRPr>
          </a:p>
        </p:txBody>
      </p:sp>
      <p:sp>
        <p:nvSpPr>
          <p:cNvPr id="187395" name="Rectangle 2"/>
          <p:cNvSpPr>
            <a:spLocks noGrp="1" noRot="1" noChangeAspect="1" noChangeArrowheads="1" noTextEdit="1"/>
          </p:cNvSpPr>
          <p:nvPr>
            <p:ph type="sldImg"/>
          </p:nvPr>
        </p:nvSpPr>
        <p:spPr>
          <a:xfrm>
            <a:off x="1143000" y="685800"/>
            <a:ext cx="4573588" cy="3430588"/>
          </a:xfrm>
          <a:ln/>
        </p:spPr>
      </p:sp>
      <p:sp>
        <p:nvSpPr>
          <p:cNvPr id="187396" name="Rectangle 3"/>
          <p:cNvSpPr>
            <a:spLocks noGrp="1" noChangeArrowheads="1"/>
          </p:cNvSpPr>
          <p:nvPr>
            <p:ph type="body" idx="1"/>
          </p:nvPr>
        </p:nvSpPr>
        <p:spPr>
          <a:xfrm>
            <a:off x="914400" y="4341813"/>
            <a:ext cx="5029200" cy="4116387"/>
          </a:xfrm>
          <a:noFill/>
          <a:ln/>
        </p:spPr>
        <p:txBody>
          <a:bodyPr/>
          <a:lstStyle/>
          <a:p>
            <a:pPr eaLnBrk="1" hangingPunct="1"/>
            <a:r>
              <a:rPr lang="zh-TW" altLang="en-US">
                <a:ea typeface="新細明體" charset="-120"/>
              </a:rPr>
              <a:t>說明</a:t>
            </a:r>
            <a:r>
              <a:rPr lang="zh-TW" altLang="en-US">
                <a:latin typeface="細明體" pitchFamily="49" charset="-120"/>
                <a:ea typeface="細明體" pitchFamily="49" charset="-120"/>
              </a:rPr>
              <a:t>：</a:t>
            </a:r>
            <a:endParaRPr lang="en-US" altLang="zh-TW">
              <a:latin typeface="細明體" pitchFamily="49" charset="-120"/>
              <a:ea typeface="細明體" pitchFamily="49" charset="-120"/>
            </a:endParaRPr>
          </a:p>
          <a:p>
            <a:pPr eaLnBrk="1" hangingPunct="1"/>
            <a:r>
              <a:rPr lang="en-US" altLang="zh-TW">
                <a:latin typeface="細明體" pitchFamily="49" charset="-120"/>
                <a:ea typeface="細明體" pitchFamily="49" charset="-120"/>
              </a:rPr>
              <a:t>1.</a:t>
            </a:r>
            <a:r>
              <a:rPr lang="zh-TW" altLang="en-US">
                <a:latin typeface="細明體" pitchFamily="49" charset="-120"/>
                <a:ea typeface="細明體" pitchFamily="49" charset="-120"/>
              </a:rPr>
              <a:t>圖為某單位之實驗室廢棄物標籤。</a:t>
            </a:r>
            <a:endParaRPr lang="en-US" altLang="zh-TW">
              <a:latin typeface="細明體" pitchFamily="49" charset="-120"/>
              <a:ea typeface="細明體" pitchFamily="49" charset="-120"/>
            </a:endParaRPr>
          </a:p>
          <a:p>
            <a:pPr eaLnBrk="1" hangingPunct="1"/>
            <a:r>
              <a:rPr lang="en-US" altLang="zh-TW">
                <a:latin typeface="細明體" pitchFamily="49" charset="-120"/>
                <a:ea typeface="細明體" pitchFamily="49" charset="-120"/>
              </a:rPr>
              <a:t>2.</a:t>
            </a:r>
            <a:r>
              <a:rPr lang="zh-TW" altLang="en-US">
                <a:latin typeface="細明體" pitchFamily="49" charset="-120"/>
                <a:ea typeface="細明體" pitchFamily="49" charset="-120"/>
              </a:rPr>
              <a:t>廢棄物標籤並無法規制式格式，通常會配合採用委託清運處理機構要求之格式，如委託清運處理機構無要求，即由學校自行制訂。</a:t>
            </a:r>
            <a:endParaRPr lang="zh-TW" altLang="zh-TW">
              <a:ea typeface="新細明體" charset="-120"/>
            </a:endParaRPr>
          </a:p>
        </p:txBody>
      </p:sp>
    </p:spTree>
    <p:extLst>
      <p:ext uri="{BB962C8B-B14F-4D97-AF65-F5344CB8AC3E}">
        <p14:creationId xmlns:p14="http://schemas.microsoft.com/office/powerpoint/2010/main" val="411101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5D7B86C1-F862-465D-A01B-98F84C4CEFE3}" type="slidenum">
              <a:rPr lang="zh-TW" altLang="en-US" smtClean="0">
                <a:solidFill>
                  <a:srgbClr val="000000"/>
                </a:solidFill>
                <a:ea typeface="新細明體" charset="-120"/>
              </a:rPr>
              <a:pPr/>
              <a:t>46</a:t>
            </a:fld>
            <a:endParaRPr lang="en-US" altLang="zh-TW">
              <a:solidFill>
                <a:srgbClr val="000000"/>
              </a:solidFill>
              <a:ea typeface="新細明體" charset="-12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zh-TW" altLang="en-US">
              <a:ea typeface="新細明體" charset="-120"/>
            </a:endParaRPr>
          </a:p>
        </p:txBody>
      </p:sp>
    </p:spTree>
    <p:extLst>
      <p:ext uri="{BB962C8B-B14F-4D97-AF65-F5344CB8AC3E}">
        <p14:creationId xmlns:p14="http://schemas.microsoft.com/office/powerpoint/2010/main" val="291884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讓同學知道對於廢棄物的處理方式</a:t>
            </a:r>
            <a:endParaRPr lang="en-US" altLang="zh-TW" dirty="0" smtClean="0"/>
          </a:p>
          <a:p>
            <a:r>
              <a:rPr lang="zh-TW" altLang="en-US" dirty="0" smtClean="0"/>
              <a:t>基本上不管有害無害廢棄物，都須先進行減量、回收再利用的前置步驟，以減少要處理的垃圾量</a:t>
            </a:r>
            <a:endParaRPr lang="en-US" altLang="zh-TW" dirty="0" smtClean="0"/>
          </a:p>
          <a:p>
            <a:r>
              <a:rPr lang="zh-TW" altLang="en-US" dirty="0" smtClean="0"/>
              <a:t>對於有害或適合直接最終處理的廢棄物進行中間處理程序，以符合最終處置的條件，例如</a:t>
            </a:r>
            <a:r>
              <a:rPr lang="en-US" altLang="zh-TW" dirty="0" smtClean="0"/>
              <a:t>:</a:t>
            </a:r>
            <a:r>
              <a:rPr lang="zh-TW" altLang="en-US" dirty="0" smtClean="0"/>
              <a:t>毒性中和、反應性去除穩定等等</a:t>
            </a:r>
            <a:endParaRPr lang="en-US" altLang="zh-TW" dirty="0" smtClean="0"/>
          </a:p>
          <a:p>
            <a:r>
              <a:rPr lang="zh-TW" altLang="en-US" dirty="0" smtClean="0"/>
              <a:t>最終處置，如果能焚化處理的，以焚化處理</a:t>
            </a:r>
            <a:r>
              <a:rPr lang="en-US" altLang="zh-TW" dirty="0" smtClean="0"/>
              <a:t>(</a:t>
            </a:r>
            <a:r>
              <a:rPr lang="zh-TW" altLang="en-US" dirty="0" smtClean="0"/>
              <a:t>可以縮減體積</a:t>
            </a:r>
            <a:r>
              <a:rPr lang="en-US" altLang="zh-TW" dirty="0" smtClean="0"/>
              <a:t>)</a:t>
            </a:r>
            <a:r>
              <a:rPr lang="zh-TW" altLang="en-US" dirty="0" smtClean="0"/>
              <a:t>，不能焚化處理的將之穩定化或固化，進行掩埋</a:t>
            </a:r>
            <a:endParaRPr lang="en-US" altLang="zh-TW" dirty="0" smtClean="0"/>
          </a:p>
          <a:p>
            <a:r>
              <a:rPr lang="zh-TW" altLang="en-US" dirty="0" smtClean="0"/>
              <a:t>少數符合條件的可以境外處理</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B70263BA-CCDB-4884-B3D0-A4F8A33BC04D}" type="slidenum">
              <a:rPr lang="en-US" altLang="zh-TW" smtClean="0"/>
              <a:pPr>
                <a:defRPr/>
              </a:pPr>
              <a:t>5</a:t>
            </a:fld>
            <a:endParaRPr lang="en-US" altLang="zh-TW"/>
          </a:p>
        </p:txBody>
      </p:sp>
    </p:spTree>
    <p:extLst>
      <p:ext uri="{BB962C8B-B14F-4D97-AF65-F5344CB8AC3E}">
        <p14:creationId xmlns:p14="http://schemas.microsoft.com/office/powerpoint/2010/main" val="566288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BC74F1-9115-41ED-89AF-9F2BBE497DD9}" type="slidenum">
              <a:rPr lang="en-US" altLang="zh-TW"/>
              <a:pPr/>
              <a:t>47</a:t>
            </a:fld>
            <a:endParaRPr lang="en-US" altLang="zh-TW"/>
          </a:p>
        </p:txBody>
      </p:sp>
      <p:sp>
        <p:nvSpPr>
          <p:cNvPr id="421890" name="Rectangle 7"/>
          <p:cNvSpPr txBox="1">
            <a:spLocks noGrp="1" noChangeArrowheads="1"/>
          </p:cNvSpPr>
          <p:nvPr/>
        </p:nvSpPr>
        <p:spPr bwMode="auto">
          <a:xfrm>
            <a:off x="3883215" y="8686873"/>
            <a:ext cx="2973187" cy="455666"/>
          </a:xfrm>
          <a:prstGeom prst="rect">
            <a:avLst/>
          </a:prstGeom>
          <a:noFill/>
          <a:ln w="9525">
            <a:noFill/>
            <a:miter lim="800000"/>
            <a:headEnd/>
            <a:tailEnd/>
          </a:ln>
        </p:spPr>
        <p:txBody>
          <a:bodyPr lIns="95686" tIns="47843" rIns="95686" bIns="47843" anchor="b"/>
          <a:lstStyle/>
          <a:p>
            <a:pPr algn="r" defTabSz="957263"/>
            <a:fld id="{6F3866EA-02F0-4943-9134-9EFD9BE07C19}" type="slidenum">
              <a:rPr lang="en-US" altLang="zh-TW" sz="1300">
                <a:latin typeface="Times New Roman" pitchFamily="18" charset="0"/>
              </a:rPr>
              <a:pPr algn="r" defTabSz="957263"/>
              <a:t>47</a:t>
            </a:fld>
            <a:endParaRPr lang="en-US" altLang="zh-TW" sz="1300">
              <a:latin typeface="Times New Roman" pitchFamily="18"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p:txBody>
          <a:bodyPr lIns="95686" tIns="47843" rIns="95686" bIns="47843"/>
          <a:lstStyle/>
          <a:p>
            <a:r>
              <a:rPr lang="en-US" altLang="zh-TW"/>
              <a:t>(</a:t>
            </a:r>
            <a:r>
              <a:rPr lang="zh-TW" altLang="en-US"/>
              <a:t>中文版 </a:t>
            </a:r>
            <a:r>
              <a:rPr lang="en-US" altLang="zh-TW"/>
              <a:t>) FY95 Taiwan GHS Training Course Materials Draft Edition (Unit 5, p7)</a:t>
            </a:r>
          </a:p>
          <a:p>
            <a:endParaRPr lang="en-US" altLang="zh-TW"/>
          </a:p>
          <a:p>
            <a:endParaRPr lang="en-US" altLang="zh-TW"/>
          </a:p>
        </p:txBody>
      </p:sp>
    </p:spTree>
    <p:extLst>
      <p:ext uri="{BB962C8B-B14F-4D97-AF65-F5344CB8AC3E}">
        <p14:creationId xmlns:p14="http://schemas.microsoft.com/office/powerpoint/2010/main" val="1851161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投影片圖像版面配置區 1"/>
          <p:cNvSpPr>
            <a:spLocks noGrp="1" noRot="1" noChangeAspect="1" noTextEdit="1"/>
          </p:cNvSpPr>
          <p:nvPr>
            <p:ph type="sldImg"/>
          </p:nvPr>
        </p:nvSpPr>
        <p:spPr>
          <a:ln/>
        </p:spPr>
      </p:sp>
      <p:sp>
        <p:nvSpPr>
          <p:cNvPr id="189443" name="備忘稿版面配置區 2"/>
          <p:cNvSpPr>
            <a:spLocks noGrp="1"/>
          </p:cNvSpPr>
          <p:nvPr>
            <p:ph type="body" idx="1"/>
          </p:nvPr>
        </p:nvSpPr>
        <p:spPr>
          <a:noFill/>
          <a:ln/>
        </p:spPr>
        <p:txBody>
          <a:bodyPr/>
          <a:lstStyle/>
          <a:p>
            <a:r>
              <a:rPr lang="zh-TW" altLang="en-US">
                <a:ea typeface="新細明體" charset="-120"/>
              </a:rPr>
              <a:t>事業廢棄物貯存清除處理方法及設施標準 </a:t>
            </a:r>
            <a:r>
              <a:rPr lang="en-US" altLang="zh-TW">
                <a:ea typeface="新細明體" charset="-120"/>
              </a:rPr>
              <a:t>(95.12.14)</a:t>
            </a:r>
            <a:endParaRPr lang="zh-TW" altLang="en-US">
              <a:ea typeface="新細明體" charset="-120"/>
            </a:endParaRPr>
          </a:p>
          <a:p>
            <a:r>
              <a:rPr lang="zh-TW" altLang="en-US">
                <a:ea typeface="新細明體" charset="-120"/>
              </a:rPr>
              <a:t>第 </a:t>
            </a:r>
            <a:r>
              <a:rPr lang="en-US" altLang="zh-TW">
                <a:ea typeface="新細明體" charset="-120"/>
              </a:rPr>
              <a:t>11 </a:t>
            </a:r>
            <a:r>
              <a:rPr lang="zh-TW" altLang="en-US">
                <a:ea typeface="新細明體" charset="-120"/>
              </a:rPr>
              <a:t>條</a:t>
            </a:r>
          </a:p>
          <a:p>
            <a:r>
              <a:rPr lang="zh-TW" altLang="en-US">
                <a:ea typeface="新細明體" charset="-120"/>
              </a:rPr>
              <a:t>有害事業廢棄物之貯存設施，除生物醫療廢棄物之廢尖銳器具及感染性廢棄物外，應符合下列規定：</a:t>
            </a:r>
          </a:p>
          <a:p>
            <a:r>
              <a:rPr lang="zh-TW" altLang="en-US">
                <a:ea typeface="新細明體" charset="-120"/>
              </a:rPr>
              <a:t>一、應設置專門貯存場所，其地面應堅固，四周採用抗蝕及不透水材料襯墊或構築。</a:t>
            </a:r>
          </a:p>
          <a:p>
            <a:r>
              <a:rPr lang="zh-TW" altLang="en-US">
                <a:ea typeface="新細明體" charset="-120"/>
              </a:rPr>
              <a:t>二、應有防止地面水、雨水及地下水流入、滲透之設備或措施。 </a:t>
            </a:r>
          </a:p>
          <a:p>
            <a:r>
              <a:rPr lang="zh-TW" altLang="en-US">
                <a:ea typeface="新細明體" charset="-120"/>
              </a:rPr>
              <a:t>三、由貯存設施產生之廢液、廢氣、惡臭等，應有收集或防止其污染地面水體、地下水體、空氣、土壤之設備或措施。</a:t>
            </a:r>
          </a:p>
          <a:p>
            <a:r>
              <a:rPr lang="zh-TW" altLang="en-US">
                <a:ea typeface="新細明體" charset="-120"/>
              </a:rPr>
              <a:t>四、應於明顯處，設置白底、紅字、黑框之警告標示，並有災害防止設備。</a:t>
            </a:r>
          </a:p>
          <a:p>
            <a:r>
              <a:rPr lang="zh-TW" altLang="en-US">
                <a:ea typeface="新細明體" charset="-120"/>
              </a:rPr>
              <a:t>五、設於地下之貯存容器，應有液位檢查、防漏措施及偵漏系統。 </a:t>
            </a:r>
          </a:p>
          <a:p>
            <a:r>
              <a:rPr lang="zh-TW" altLang="en-US">
                <a:ea typeface="新細明體" charset="-120"/>
              </a:rPr>
              <a:t>六、應配置所須之警報設備、滅火、照明設備或緊急沖淋安全設備。 </a:t>
            </a:r>
          </a:p>
          <a:p>
            <a:r>
              <a:rPr lang="zh-TW" altLang="en-US">
                <a:ea typeface="新細明體" charset="-120"/>
              </a:rPr>
              <a:t>七、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p>
          <a:p>
            <a:endParaRPr lang="zh-TW" altLang="en-US">
              <a:ea typeface="新細明體" charset="-120"/>
            </a:endParaRPr>
          </a:p>
        </p:txBody>
      </p:sp>
      <p:sp>
        <p:nvSpPr>
          <p:cNvPr id="189444" name="投影片編號版面配置區 3"/>
          <p:cNvSpPr>
            <a:spLocks noGrp="1"/>
          </p:cNvSpPr>
          <p:nvPr>
            <p:ph type="sldNum" sz="quarter" idx="5"/>
          </p:nvPr>
        </p:nvSpPr>
        <p:spPr>
          <a:noFill/>
        </p:spPr>
        <p:txBody>
          <a:bodyPr/>
          <a:lstStyle/>
          <a:p>
            <a:fld id="{1BE2C572-5E12-43C6-ADA4-885B4D46DC58}" type="slidenum">
              <a:rPr lang="en-US" altLang="zh-TW" smtClean="0">
                <a:ea typeface="新細明體" charset="-120"/>
              </a:rPr>
              <a:pPr/>
              <a:t>49</a:t>
            </a:fld>
            <a:endParaRPr lang="en-US" altLang="zh-TW">
              <a:ea typeface="新細明體" charset="-120"/>
            </a:endParaRPr>
          </a:p>
        </p:txBody>
      </p:sp>
    </p:spTree>
    <p:extLst>
      <p:ext uri="{BB962C8B-B14F-4D97-AF65-F5344CB8AC3E}">
        <p14:creationId xmlns:p14="http://schemas.microsoft.com/office/powerpoint/2010/main" val="1801110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2C325D46-BF12-4595-8AEF-4270E4ABCDC8}" type="slidenum">
              <a:rPr lang="en-US" altLang="zh-TW" smtClean="0">
                <a:solidFill>
                  <a:srgbClr val="000000"/>
                </a:solidFill>
                <a:ea typeface="新細明體" charset="-120"/>
              </a:rPr>
              <a:pPr/>
              <a:t>52</a:t>
            </a:fld>
            <a:endParaRPr lang="en-US" altLang="zh-TW">
              <a:solidFill>
                <a:srgbClr val="000000"/>
              </a:solidFill>
              <a:ea typeface="新細明體" charset="-120"/>
            </a:endParaRPr>
          </a:p>
        </p:txBody>
      </p:sp>
      <p:sp>
        <p:nvSpPr>
          <p:cNvPr id="190467" name="Rectangle 2"/>
          <p:cNvSpPr>
            <a:spLocks noGrp="1" noRot="1" noChangeAspect="1" noChangeArrowheads="1" noTextEdit="1"/>
          </p:cNvSpPr>
          <p:nvPr>
            <p:ph type="sldImg"/>
          </p:nvPr>
        </p:nvSpPr>
        <p:spPr>
          <a:xfrm>
            <a:off x="1143000" y="685800"/>
            <a:ext cx="4573588" cy="3430588"/>
          </a:xfrm>
          <a:ln/>
        </p:spPr>
      </p:sp>
      <p:sp>
        <p:nvSpPr>
          <p:cNvPr id="190468" name="Rectangle 3"/>
          <p:cNvSpPr>
            <a:spLocks noGrp="1" noChangeArrowheads="1"/>
          </p:cNvSpPr>
          <p:nvPr>
            <p:ph type="body" idx="1"/>
          </p:nvPr>
        </p:nvSpPr>
        <p:spPr>
          <a:xfrm>
            <a:off x="914400" y="4341813"/>
            <a:ext cx="5029200" cy="4116387"/>
          </a:xfrm>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73849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68290CF1-A56F-4D7C-A8B2-135A27A09B4E}" type="slidenum">
              <a:rPr lang="en-US" altLang="zh-TW" smtClean="0">
                <a:solidFill>
                  <a:srgbClr val="000000"/>
                </a:solidFill>
                <a:ea typeface="新細明體" charset="-120"/>
              </a:rPr>
              <a:pPr/>
              <a:t>53</a:t>
            </a:fld>
            <a:endParaRPr lang="en-US" altLang="zh-TW">
              <a:solidFill>
                <a:srgbClr val="000000"/>
              </a:solidFill>
              <a:ea typeface="新細明體" charset="-120"/>
            </a:endParaRPr>
          </a:p>
        </p:txBody>
      </p:sp>
      <p:sp>
        <p:nvSpPr>
          <p:cNvPr id="191491" name="Rectangle 2"/>
          <p:cNvSpPr>
            <a:spLocks noGrp="1" noRot="1" noChangeAspect="1" noChangeArrowheads="1" noTextEdit="1"/>
          </p:cNvSpPr>
          <p:nvPr>
            <p:ph type="sldImg"/>
          </p:nvPr>
        </p:nvSpPr>
        <p:spPr>
          <a:xfrm>
            <a:off x="1143000" y="685800"/>
            <a:ext cx="4573588" cy="3430588"/>
          </a:xfrm>
          <a:ln/>
        </p:spPr>
      </p:sp>
      <p:sp>
        <p:nvSpPr>
          <p:cNvPr id="191492" name="Rectangle 3"/>
          <p:cNvSpPr>
            <a:spLocks noGrp="1" noChangeArrowheads="1"/>
          </p:cNvSpPr>
          <p:nvPr>
            <p:ph type="body" idx="1"/>
          </p:nvPr>
        </p:nvSpPr>
        <p:spPr>
          <a:xfrm>
            <a:off x="914400" y="4341813"/>
            <a:ext cx="5029200" cy="4116387"/>
          </a:xfrm>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98566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B987518-4BAD-4B98-88D8-CBC3DF1DF369}" type="slidenum">
              <a:rPr lang="en-US" altLang="zh-TW" smtClean="0">
                <a:solidFill>
                  <a:srgbClr val="000000"/>
                </a:solidFill>
                <a:ea typeface="新細明體" charset="-120"/>
              </a:rPr>
              <a:pPr/>
              <a:t>54</a:t>
            </a:fld>
            <a:endParaRPr lang="en-US" altLang="zh-TW">
              <a:solidFill>
                <a:srgbClr val="000000"/>
              </a:solidFill>
              <a:ea typeface="新細明體" charset="-12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lnSpc>
                <a:spcPct val="80000"/>
              </a:lnSpc>
            </a:pPr>
            <a:r>
              <a:rPr lang="zh-TW" altLang="en-US" sz="800">
                <a:ea typeface="新細明體" charset="-120"/>
              </a:rPr>
              <a:t>有害事業廢棄物認定標準 </a:t>
            </a:r>
            <a:r>
              <a:rPr lang="en-US" altLang="zh-TW" sz="800">
                <a:ea typeface="新細明體" charset="-120"/>
              </a:rPr>
              <a:t>(98.06.05) </a:t>
            </a:r>
          </a:p>
          <a:p>
            <a:pPr eaLnBrk="1" hangingPunct="1">
              <a:lnSpc>
                <a:spcPct val="80000"/>
              </a:lnSpc>
            </a:pPr>
            <a:r>
              <a:rPr lang="zh-TW" altLang="en-US" sz="800">
                <a:ea typeface="新細明體" charset="-120"/>
              </a:rPr>
              <a:t>附表三　生物醫療廢棄物 </a:t>
            </a:r>
          </a:p>
          <a:p>
            <a:pPr eaLnBrk="1" hangingPunct="1">
              <a:lnSpc>
                <a:spcPct val="80000"/>
              </a:lnSpc>
            </a:pPr>
            <a:r>
              <a:rPr lang="zh-TW" altLang="en-US" sz="800">
                <a:ea typeface="新細明體" charset="-120"/>
              </a:rPr>
              <a:t>項目 成分與說明</a:t>
            </a:r>
          </a:p>
          <a:p>
            <a:pPr eaLnBrk="1" hangingPunct="1">
              <a:lnSpc>
                <a:spcPct val="80000"/>
              </a:lnSpc>
            </a:pPr>
            <a:r>
              <a:rPr lang="zh-TW" altLang="en-US" sz="800">
                <a:ea typeface="新細明體" charset="-120"/>
              </a:rPr>
              <a:t> 一、基因毒性廢棄物  </a:t>
            </a:r>
          </a:p>
          <a:p>
            <a:pPr eaLnBrk="1" hangingPunct="1">
              <a:lnSpc>
                <a:spcPct val="80000"/>
              </a:lnSpc>
            </a:pPr>
            <a:r>
              <a:rPr lang="zh-TW" altLang="en-US" sz="800">
                <a:ea typeface="新細明體" charset="-120"/>
              </a:rPr>
              <a:t> </a:t>
            </a:r>
            <a:r>
              <a:rPr lang="en-US" altLang="zh-TW" sz="800">
                <a:ea typeface="新細明體" charset="-120"/>
              </a:rPr>
              <a:t>(</a:t>
            </a:r>
            <a:r>
              <a:rPr lang="zh-TW" altLang="en-US" sz="800">
                <a:ea typeface="新細明體" charset="-120"/>
              </a:rPr>
              <a:t>一</a:t>
            </a:r>
            <a:r>
              <a:rPr lang="en-US" altLang="zh-TW" sz="800">
                <a:ea typeface="新細明體" charset="-120"/>
              </a:rPr>
              <a:t>) </a:t>
            </a:r>
            <a:r>
              <a:rPr lang="zh-TW" altLang="en-US" sz="800">
                <a:ea typeface="新細明體" charset="-120"/>
              </a:rPr>
              <a:t>屬致癌之細胞毒素或其他藥物 </a:t>
            </a:r>
            <a:r>
              <a:rPr lang="en-US" altLang="zh-TW" sz="800">
                <a:ea typeface="新細明體" charset="-120"/>
              </a:rPr>
              <a:t>azathioprine, chlorambucil</a:t>
            </a:r>
            <a:r>
              <a:rPr lang="zh-TW" altLang="en-US" sz="800">
                <a:ea typeface="新細明體" charset="-120"/>
              </a:rPr>
              <a:t>（氮芥苯丁酸）</a:t>
            </a:r>
            <a:r>
              <a:rPr lang="en-US" altLang="zh-TW" sz="800">
                <a:ea typeface="新細明體" charset="-120"/>
              </a:rPr>
              <a:t>, chlornaphazine, ciclosporin, cyclophosphamide</a:t>
            </a:r>
            <a:r>
              <a:rPr lang="zh-TW" altLang="en-US" sz="800">
                <a:ea typeface="新細明體" charset="-120"/>
              </a:rPr>
              <a:t>（環磷醯胺）</a:t>
            </a:r>
            <a:r>
              <a:rPr lang="en-US" altLang="zh-TW" sz="800">
                <a:ea typeface="新細明體" charset="-120"/>
              </a:rPr>
              <a:t>, melphalan</a:t>
            </a:r>
            <a:r>
              <a:rPr lang="zh-TW" altLang="en-US" sz="800">
                <a:ea typeface="新細明體" charset="-120"/>
              </a:rPr>
              <a:t>（氮芥苯丙胺酸）</a:t>
            </a:r>
            <a:r>
              <a:rPr lang="en-US" altLang="zh-TW" sz="800">
                <a:ea typeface="新細明體" charset="-120"/>
              </a:rPr>
              <a:t>, semustine, tamoxifen</a:t>
            </a:r>
            <a:r>
              <a:rPr lang="zh-TW" altLang="en-US" sz="800">
                <a:ea typeface="新細明體" charset="-120"/>
              </a:rPr>
              <a:t>（它莫西芬）</a:t>
            </a:r>
            <a:r>
              <a:rPr lang="en-US" altLang="zh-TW" sz="800">
                <a:ea typeface="新細明體" charset="-120"/>
              </a:rPr>
              <a:t>, thiotepa</a:t>
            </a:r>
            <a:r>
              <a:rPr lang="zh-TW" altLang="en-US" sz="800">
                <a:ea typeface="新細明體" charset="-120"/>
              </a:rPr>
              <a:t>（沙奧特帕）</a:t>
            </a:r>
            <a:r>
              <a:rPr lang="en-US" altLang="zh-TW" sz="800">
                <a:ea typeface="新細明體" charset="-120"/>
              </a:rPr>
              <a:t>, treosulfan. </a:t>
            </a:r>
          </a:p>
          <a:p>
            <a:pPr eaLnBrk="1" hangingPunct="1">
              <a:lnSpc>
                <a:spcPct val="80000"/>
              </a:lnSpc>
            </a:pPr>
            <a:r>
              <a:rPr lang="en-US" altLang="zh-TW" sz="800">
                <a:ea typeface="新細明體" charset="-120"/>
              </a:rPr>
              <a:t>(</a:t>
            </a:r>
            <a:r>
              <a:rPr lang="zh-TW" altLang="en-US" sz="800">
                <a:ea typeface="新細明體" charset="-120"/>
              </a:rPr>
              <a:t>二</a:t>
            </a:r>
            <a:r>
              <a:rPr lang="en-US" altLang="zh-TW" sz="800">
                <a:ea typeface="新細明體" charset="-120"/>
              </a:rPr>
              <a:t>)	</a:t>
            </a:r>
            <a:r>
              <a:rPr lang="zh-TW" altLang="en-US" sz="800">
                <a:ea typeface="新細明體" charset="-120"/>
              </a:rPr>
              <a:t>可能致癌之細胞毒素或其他藥物 </a:t>
            </a:r>
            <a:r>
              <a:rPr lang="en-US" altLang="zh-TW" sz="800">
                <a:ea typeface="新細明體" charset="-120"/>
              </a:rPr>
              <a:t>azacitidine, bleomycin, carmustine, chloramphenicol</a:t>
            </a:r>
            <a:r>
              <a:rPr lang="zh-TW" altLang="en-US" sz="800">
                <a:ea typeface="新細明體" charset="-120"/>
              </a:rPr>
              <a:t>（氯絲菌素）</a:t>
            </a:r>
            <a:r>
              <a:rPr lang="en-US" altLang="zh-TW" sz="800">
                <a:ea typeface="新細明體" charset="-120"/>
              </a:rPr>
              <a:t>, chlorozotocin, cisplatin, dacarbazine, daunorubicin</a:t>
            </a:r>
            <a:r>
              <a:rPr lang="zh-TW" altLang="en-US" sz="800">
                <a:ea typeface="新細明體" charset="-120"/>
              </a:rPr>
              <a:t>（道諾魯比辛）</a:t>
            </a:r>
            <a:r>
              <a:rPr lang="en-US" altLang="zh-TW" sz="800">
                <a:ea typeface="新細明體" charset="-120"/>
              </a:rPr>
              <a:t>, dihydroxymethylfuratrizine, doxorubicin</a:t>
            </a:r>
            <a:r>
              <a:rPr lang="zh-TW" altLang="en-US" sz="800">
                <a:ea typeface="新細明體" charset="-120"/>
              </a:rPr>
              <a:t>（杜薩魯比辛）</a:t>
            </a:r>
            <a:r>
              <a:rPr lang="en-US" altLang="zh-TW" sz="800">
                <a:ea typeface="新細明體" charset="-120"/>
              </a:rPr>
              <a:t>, lomustine, methylthiouracil</a:t>
            </a:r>
            <a:r>
              <a:rPr lang="zh-TW" altLang="en-US" sz="800">
                <a:ea typeface="新細明體" charset="-120"/>
              </a:rPr>
              <a:t>（鉀硫脲酮）</a:t>
            </a:r>
            <a:r>
              <a:rPr lang="en-US" altLang="zh-TW" sz="800">
                <a:ea typeface="新細明體" charset="-120"/>
              </a:rPr>
              <a:t>, metronidazole</a:t>
            </a:r>
            <a:r>
              <a:rPr lang="zh-TW" altLang="en-US" sz="800">
                <a:ea typeface="新細明體" charset="-120"/>
              </a:rPr>
              <a:t>（硝基甲嘧唑乙醇）</a:t>
            </a:r>
            <a:r>
              <a:rPr lang="en-US" altLang="zh-TW" sz="800">
                <a:ea typeface="新細明體" charset="-120"/>
              </a:rPr>
              <a:t>, mitomycin, nafenopin, niridazole, oxazepam</a:t>
            </a:r>
            <a:r>
              <a:rPr lang="zh-TW" altLang="en-US" sz="800">
                <a:ea typeface="新細明體" charset="-120"/>
              </a:rPr>
              <a:t>（歐沙氮平）</a:t>
            </a:r>
            <a:r>
              <a:rPr lang="en-US" altLang="zh-TW" sz="800">
                <a:ea typeface="新細明體" charset="-120"/>
              </a:rPr>
              <a:t>, phenacetin</a:t>
            </a:r>
            <a:r>
              <a:rPr lang="zh-TW" altLang="en-US" sz="800">
                <a:ea typeface="新細明體" charset="-120"/>
              </a:rPr>
              <a:t>（非那西汀）</a:t>
            </a:r>
            <a:r>
              <a:rPr lang="en-US" altLang="zh-TW" sz="800">
                <a:ea typeface="新細明體" charset="-120"/>
              </a:rPr>
              <a:t>, phenobarbital</a:t>
            </a:r>
            <a:r>
              <a:rPr lang="zh-TW" altLang="en-US" sz="800">
                <a:ea typeface="新細明體" charset="-120"/>
              </a:rPr>
              <a:t>（苯巴比妥）</a:t>
            </a:r>
            <a:r>
              <a:rPr lang="en-US" altLang="zh-TW" sz="800">
                <a:ea typeface="新細明體" charset="-120"/>
              </a:rPr>
              <a:t>, phenytoin</a:t>
            </a:r>
            <a:r>
              <a:rPr lang="zh-TW" altLang="en-US" sz="800">
                <a:ea typeface="新細明體" charset="-120"/>
              </a:rPr>
              <a:t>（二苯妥因）</a:t>
            </a:r>
            <a:r>
              <a:rPr lang="en-US" altLang="zh-TW" sz="800">
                <a:ea typeface="新細明體" charset="-120"/>
              </a:rPr>
              <a:t>, procarbazine hydrochloride, progesterone</a:t>
            </a:r>
            <a:r>
              <a:rPr lang="zh-TW" altLang="en-US" sz="800">
                <a:ea typeface="新細明體" charset="-120"/>
              </a:rPr>
              <a:t>（黃體素）</a:t>
            </a:r>
            <a:r>
              <a:rPr lang="en-US" altLang="zh-TW" sz="800">
                <a:ea typeface="新細明體" charset="-120"/>
              </a:rPr>
              <a:t>, sarcolysin, streptozocin, trichlormethine. </a:t>
            </a:r>
          </a:p>
          <a:p>
            <a:pPr eaLnBrk="1" hangingPunct="1">
              <a:lnSpc>
                <a:spcPct val="80000"/>
              </a:lnSpc>
            </a:pPr>
            <a:endParaRPr lang="en-US" altLang="zh-TW" sz="800">
              <a:ea typeface="新細明體" charset="-120"/>
            </a:endParaRPr>
          </a:p>
          <a:p>
            <a:pPr eaLnBrk="1" hangingPunct="1">
              <a:lnSpc>
                <a:spcPct val="80000"/>
              </a:lnSpc>
            </a:pPr>
            <a:r>
              <a:rPr lang="zh-TW" altLang="en-US" sz="800">
                <a:ea typeface="新細明體" charset="-120"/>
              </a:rPr>
              <a:t>二、廢尖銳器具 指對人體會造成刺傷或切割傷之廢棄物品，包括注射針頭、與針頭相連之注射筒及輸液導管、針灸針、手術縫合針、手術刀、載玻片、蓋玻片或破裂之玻璃器皿等。 </a:t>
            </a:r>
          </a:p>
          <a:p>
            <a:pPr eaLnBrk="1" hangingPunct="1">
              <a:lnSpc>
                <a:spcPct val="80000"/>
              </a:lnSpc>
            </a:pPr>
            <a:endParaRPr lang="zh-TW" altLang="en-US" sz="800">
              <a:ea typeface="新細明體" charset="-120"/>
            </a:endParaRPr>
          </a:p>
          <a:p>
            <a:pPr eaLnBrk="1" hangingPunct="1">
              <a:lnSpc>
                <a:spcPct val="80000"/>
              </a:lnSpc>
            </a:pPr>
            <a:r>
              <a:rPr lang="zh-TW" altLang="en-US" sz="800">
                <a:ea typeface="新細明體" charset="-120"/>
              </a:rPr>
              <a:t>三、感染性廢棄物   </a:t>
            </a:r>
          </a:p>
          <a:p>
            <a:pPr eaLnBrk="1" hangingPunct="1">
              <a:lnSpc>
                <a:spcPct val="80000"/>
              </a:lnSpc>
            </a:pPr>
            <a:r>
              <a:rPr lang="en-US" altLang="zh-TW" sz="800">
                <a:ea typeface="新細明體" charset="-120"/>
              </a:rPr>
              <a:t>(</a:t>
            </a:r>
            <a:r>
              <a:rPr lang="zh-TW" altLang="en-US" sz="800">
                <a:ea typeface="新細明體" charset="-120"/>
              </a:rPr>
              <a:t>一</a:t>
            </a:r>
            <a:r>
              <a:rPr lang="en-US" altLang="zh-TW" sz="800">
                <a:ea typeface="新細明體" charset="-120"/>
              </a:rPr>
              <a:t>)	</a:t>
            </a:r>
            <a:r>
              <a:rPr lang="zh-TW" altLang="en-US" sz="800">
                <a:ea typeface="新細明體" charset="-120"/>
              </a:rPr>
              <a:t>廢棄之微生物培養物、菌株及相關生物製品 指廢棄之培養物、菌株、活性疫苗、培養皿或相關用具，及感染性生物材料製造過程產生之廢棄物。</a:t>
            </a:r>
          </a:p>
          <a:p>
            <a:pPr eaLnBrk="1" hangingPunct="1">
              <a:lnSpc>
                <a:spcPct val="80000"/>
              </a:lnSpc>
            </a:pPr>
            <a:r>
              <a:rPr lang="en-US" altLang="zh-TW" sz="800">
                <a:ea typeface="新細明體" charset="-120"/>
              </a:rPr>
              <a:t>(</a:t>
            </a:r>
            <a:r>
              <a:rPr lang="zh-TW" altLang="en-US" sz="800">
                <a:ea typeface="新細明體" charset="-120"/>
              </a:rPr>
              <a:t>二</a:t>
            </a:r>
            <a:r>
              <a:rPr lang="en-US" altLang="zh-TW" sz="800">
                <a:ea typeface="新細明體" charset="-120"/>
              </a:rPr>
              <a:t>)	</a:t>
            </a:r>
            <a:r>
              <a:rPr lang="zh-TW" altLang="en-US" sz="800">
                <a:ea typeface="新細明體" charset="-120"/>
              </a:rPr>
              <a:t>病理廢棄物 指手術或驗屍所取出之人體組織、器官、殘肢、體液等。但不含頭顱、屍體、頭髮、指甲及牙齒。 </a:t>
            </a:r>
          </a:p>
          <a:p>
            <a:pPr eaLnBrk="1" hangingPunct="1">
              <a:lnSpc>
                <a:spcPct val="80000"/>
              </a:lnSpc>
            </a:pPr>
            <a:r>
              <a:rPr lang="en-US" altLang="zh-TW" sz="800">
                <a:ea typeface="新細明體" charset="-120"/>
              </a:rPr>
              <a:t>(</a:t>
            </a:r>
            <a:r>
              <a:rPr lang="zh-TW" altLang="en-US" sz="800">
                <a:ea typeface="新細明體" charset="-120"/>
              </a:rPr>
              <a:t>三</a:t>
            </a:r>
            <a:r>
              <a:rPr lang="en-US" altLang="zh-TW" sz="800">
                <a:ea typeface="新細明體" charset="-120"/>
              </a:rPr>
              <a:t>)	</a:t>
            </a:r>
            <a:r>
              <a:rPr lang="zh-TW" altLang="en-US" sz="800">
                <a:ea typeface="新細明體" charset="-120"/>
              </a:rPr>
              <a:t>血液廢棄物 指廢棄之人體血液或血液製品，包括血餅、血清、血漿及其他血液組成分。 </a:t>
            </a:r>
          </a:p>
          <a:p>
            <a:pPr eaLnBrk="1" hangingPunct="1">
              <a:lnSpc>
                <a:spcPct val="80000"/>
              </a:lnSpc>
            </a:pPr>
            <a:r>
              <a:rPr lang="en-US" altLang="zh-TW" sz="800">
                <a:ea typeface="新細明體" charset="-120"/>
              </a:rPr>
              <a:t>(</a:t>
            </a:r>
            <a:r>
              <a:rPr lang="zh-TW" altLang="en-US" sz="800">
                <a:ea typeface="新細明體" charset="-120"/>
              </a:rPr>
              <a:t>四</a:t>
            </a:r>
            <a:r>
              <a:rPr lang="en-US" altLang="zh-TW" sz="800">
                <a:ea typeface="新細明體" charset="-120"/>
              </a:rPr>
              <a:t>)	</a:t>
            </a:r>
            <a:r>
              <a:rPr lang="zh-TW" altLang="en-US" sz="800">
                <a:ea typeface="新細明體" charset="-120"/>
              </a:rPr>
              <a:t>受污染動物屍體、殘肢及墊料 指接受微生物感染之實驗動物屍體、殘肢及其墊料，包括經檢疫後廢棄或因病死亡者。 </a:t>
            </a:r>
          </a:p>
          <a:p>
            <a:pPr eaLnBrk="1" hangingPunct="1">
              <a:lnSpc>
                <a:spcPct val="80000"/>
              </a:lnSpc>
            </a:pPr>
            <a:r>
              <a:rPr lang="en-US" altLang="zh-TW" sz="800">
                <a:ea typeface="新細明體" charset="-120"/>
              </a:rPr>
              <a:t>(</a:t>
            </a:r>
            <a:r>
              <a:rPr lang="zh-TW" altLang="en-US" sz="800">
                <a:ea typeface="新細明體" charset="-120"/>
              </a:rPr>
              <a:t>五</a:t>
            </a:r>
            <a:r>
              <a:rPr lang="en-US" altLang="zh-TW" sz="800">
                <a:ea typeface="新細明體" charset="-120"/>
              </a:rPr>
              <a:t>)	</a:t>
            </a:r>
            <a:r>
              <a:rPr lang="zh-TW" altLang="en-US" sz="800">
                <a:ea typeface="新細明體" charset="-120"/>
              </a:rPr>
              <a:t>手術或驗屍廢棄物 指使用於外科手術治療、驗屍或解剖行為而廢棄之衣物、紗布、覆蓋物、排泄用具、褥墊、手術用手套。 </a:t>
            </a:r>
          </a:p>
          <a:p>
            <a:pPr eaLnBrk="1" hangingPunct="1">
              <a:lnSpc>
                <a:spcPct val="80000"/>
              </a:lnSpc>
            </a:pPr>
            <a:r>
              <a:rPr lang="en-US" altLang="zh-TW" sz="800">
                <a:ea typeface="新細明體" charset="-120"/>
              </a:rPr>
              <a:t>(</a:t>
            </a:r>
            <a:r>
              <a:rPr lang="zh-TW" altLang="en-US" sz="800">
                <a:ea typeface="新細明體" charset="-120"/>
              </a:rPr>
              <a:t>六</a:t>
            </a:r>
            <a:r>
              <a:rPr lang="en-US" altLang="zh-TW" sz="800">
                <a:ea typeface="新細明體" charset="-120"/>
              </a:rPr>
              <a:t>)	</a:t>
            </a:r>
            <a:r>
              <a:rPr lang="zh-TW" altLang="en-US" sz="800">
                <a:ea typeface="新細明體" charset="-120"/>
              </a:rPr>
              <a:t>實驗室廢棄物 １、生物安全等級第三級及第四級實驗室所產生之廢棄物皆屬之。 ２、生物安全等級第二級實驗室中與微生物接觸之廢棄物，包括拋棄式接種環及接種針、檢體、手套、實驗衣、拋棄式隔離衣等。 </a:t>
            </a:r>
          </a:p>
          <a:p>
            <a:pPr eaLnBrk="1" hangingPunct="1">
              <a:lnSpc>
                <a:spcPct val="80000"/>
              </a:lnSpc>
            </a:pPr>
            <a:r>
              <a:rPr lang="en-US" altLang="zh-TW" sz="800">
                <a:ea typeface="新細明體" charset="-120"/>
              </a:rPr>
              <a:t>(</a:t>
            </a:r>
            <a:r>
              <a:rPr lang="zh-TW" altLang="en-US" sz="800">
                <a:ea typeface="新細明體" charset="-120"/>
              </a:rPr>
              <a:t>七</a:t>
            </a:r>
            <a:r>
              <a:rPr lang="en-US" altLang="zh-TW" sz="800">
                <a:ea typeface="新細明體" charset="-120"/>
              </a:rPr>
              <a:t>)	</a:t>
            </a:r>
            <a:r>
              <a:rPr lang="zh-TW" altLang="en-US" sz="800">
                <a:ea typeface="新細明體" charset="-120"/>
              </a:rPr>
              <a:t>透析廢棄物 指進行血液透析時與病人血液接觸之廢棄物，包括拋棄式導管、濾器、手巾、床單、手套、拋棄式隔離衣、實驗衣等。 </a:t>
            </a:r>
          </a:p>
          <a:p>
            <a:pPr eaLnBrk="1" hangingPunct="1">
              <a:lnSpc>
                <a:spcPct val="80000"/>
              </a:lnSpc>
            </a:pPr>
            <a:r>
              <a:rPr lang="en-US" altLang="zh-TW" sz="800">
                <a:ea typeface="新細明體" charset="-120"/>
              </a:rPr>
              <a:t>(</a:t>
            </a:r>
            <a:r>
              <a:rPr lang="zh-TW" altLang="en-US" sz="800">
                <a:ea typeface="新細明體" charset="-120"/>
              </a:rPr>
              <a:t>八</a:t>
            </a:r>
            <a:r>
              <a:rPr lang="en-US" altLang="zh-TW" sz="800">
                <a:ea typeface="新細明體" charset="-120"/>
              </a:rPr>
              <a:t>)	</a:t>
            </a:r>
            <a:r>
              <a:rPr lang="zh-TW" altLang="en-US" sz="800">
                <a:ea typeface="新細明體" charset="-120"/>
              </a:rPr>
              <a:t>隔離廢棄物 指收容患傳染病病人之隔離病房所產出之廢棄物。 </a:t>
            </a:r>
          </a:p>
          <a:p>
            <a:pPr eaLnBrk="1" hangingPunct="1">
              <a:lnSpc>
                <a:spcPct val="80000"/>
              </a:lnSpc>
            </a:pPr>
            <a:r>
              <a:rPr lang="en-US" altLang="zh-TW" sz="800">
                <a:ea typeface="新細明體" charset="-120"/>
              </a:rPr>
              <a:t>(</a:t>
            </a:r>
            <a:r>
              <a:rPr lang="zh-TW" altLang="en-US" sz="800">
                <a:ea typeface="新細明體" charset="-120"/>
              </a:rPr>
              <a:t>九</a:t>
            </a:r>
            <a:r>
              <a:rPr lang="en-US" altLang="zh-TW" sz="800">
                <a:ea typeface="新細明體" charset="-120"/>
              </a:rPr>
              <a:t>)	</a:t>
            </a:r>
            <a:r>
              <a:rPr lang="zh-TW" altLang="en-US" sz="800">
                <a:ea typeface="新細明體" charset="-120"/>
              </a:rPr>
              <a:t>受血液及體液污染廢棄物 指其他醫療行為所產生與病人血液、體液、引流液或排泄物接觸之廢棄物，包括各類廢棄之蛇型管、氧氣鼻導管、抽痰管、導尿管、引流管等，及沾有可流動人體血液、精液、陰道分泌物、腦脊髓液、滑液、胸膜液、腹膜液、心包液或羊水且可能導致滴濺之廢棄物。但不含止血棉球、使用過之個人衛生用品、沾有不可流動或不可吸收之人體分泌物的紗布、包紮物、尿布、面紙及廁所衛生紙等。 </a:t>
            </a:r>
          </a:p>
          <a:p>
            <a:pPr eaLnBrk="1" hangingPunct="1">
              <a:lnSpc>
                <a:spcPct val="80000"/>
              </a:lnSpc>
            </a:pPr>
            <a:endParaRPr lang="zh-TW" altLang="en-US" sz="800">
              <a:ea typeface="新細明體" charset="-120"/>
            </a:endParaRPr>
          </a:p>
          <a:p>
            <a:pPr eaLnBrk="1" hangingPunct="1">
              <a:lnSpc>
                <a:spcPct val="80000"/>
              </a:lnSpc>
            </a:pPr>
            <a:r>
              <a:rPr lang="zh-TW" altLang="en-US" sz="800">
                <a:ea typeface="新細明體" charset="-120"/>
              </a:rPr>
              <a:t>四、其他經中央主管機關會商中央目的事業主管機關認定對人體或環境具危害性，並經公告者。 </a:t>
            </a:r>
          </a:p>
          <a:p>
            <a:pPr eaLnBrk="1" hangingPunct="1">
              <a:lnSpc>
                <a:spcPct val="80000"/>
              </a:lnSpc>
            </a:pPr>
            <a:endParaRPr lang="zh-TW" altLang="en-US" sz="800">
              <a:ea typeface="新細明體" charset="-120"/>
            </a:endParaRPr>
          </a:p>
        </p:txBody>
      </p:sp>
    </p:spTree>
    <p:extLst>
      <p:ext uri="{BB962C8B-B14F-4D97-AF65-F5344CB8AC3E}">
        <p14:creationId xmlns:p14="http://schemas.microsoft.com/office/powerpoint/2010/main" val="3698885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a:ln/>
        </p:spPr>
      </p:sp>
      <p:sp>
        <p:nvSpPr>
          <p:cNvPr id="193539" name="備忘稿版面配置區 2"/>
          <p:cNvSpPr>
            <a:spLocks noGrp="1"/>
          </p:cNvSpPr>
          <p:nvPr>
            <p:ph type="body" idx="1"/>
          </p:nvPr>
        </p:nvSpPr>
        <p:spPr>
          <a:noFill/>
          <a:ln/>
        </p:spPr>
        <p:txBody>
          <a:bodyPr/>
          <a:lstStyle/>
          <a:p>
            <a:pPr eaLnBrk="1" hangingPunct="1"/>
            <a:r>
              <a:rPr lang="zh-TW" altLang="en-US">
                <a:ea typeface="新細明體" charset="-120"/>
              </a:rPr>
              <a:t>行政院環境保護署 公告</a:t>
            </a:r>
          </a:p>
          <a:p>
            <a:pPr eaLnBrk="1" hangingPunct="1"/>
            <a:r>
              <a:rPr lang="zh-TW" altLang="en-US">
                <a:ea typeface="新細明體" charset="-120"/>
              </a:rPr>
              <a:t>發文日期：中華民國</a:t>
            </a:r>
            <a:r>
              <a:rPr lang="en-US" altLang="zh-TW">
                <a:ea typeface="新細明體" charset="-120"/>
              </a:rPr>
              <a:t>96 </a:t>
            </a:r>
            <a:r>
              <a:rPr lang="zh-TW" altLang="en-US">
                <a:ea typeface="新細明體" charset="-120"/>
              </a:rPr>
              <a:t>年</a:t>
            </a:r>
            <a:r>
              <a:rPr lang="en-US" altLang="zh-TW">
                <a:ea typeface="新細明體" charset="-120"/>
              </a:rPr>
              <a:t>5 </a:t>
            </a:r>
            <a:r>
              <a:rPr lang="zh-TW" altLang="en-US">
                <a:ea typeface="新細明體" charset="-120"/>
              </a:rPr>
              <a:t>月</a:t>
            </a:r>
            <a:r>
              <a:rPr lang="en-US" altLang="zh-TW">
                <a:ea typeface="新細明體" charset="-120"/>
              </a:rPr>
              <a:t>11 </a:t>
            </a:r>
            <a:r>
              <a:rPr lang="zh-TW" altLang="en-US">
                <a:ea typeface="新細明體" charset="-120"/>
              </a:rPr>
              <a:t>日</a:t>
            </a:r>
          </a:p>
          <a:p>
            <a:pPr eaLnBrk="1" hangingPunct="1"/>
            <a:r>
              <a:rPr lang="zh-TW" altLang="en-US">
                <a:ea typeface="新細明體" charset="-120"/>
              </a:rPr>
              <a:t>發文字號：環署廢字第</a:t>
            </a:r>
            <a:r>
              <a:rPr lang="en-US" altLang="zh-TW">
                <a:ea typeface="新細明體" charset="-120"/>
              </a:rPr>
              <a:t>0960035782 </a:t>
            </a:r>
            <a:r>
              <a:rPr lang="zh-TW" altLang="en-US">
                <a:ea typeface="新細明體" charset="-120"/>
              </a:rPr>
              <a:t>號</a:t>
            </a:r>
          </a:p>
          <a:p>
            <a:pPr eaLnBrk="1" hangingPunct="1"/>
            <a:r>
              <a:rPr lang="zh-TW" altLang="en-US">
                <a:ea typeface="新細明體" charset="-120"/>
              </a:rPr>
              <a:t>附件：公告事項一</a:t>
            </a:r>
            <a:r>
              <a:rPr lang="en-US" altLang="zh-TW">
                <a:ea typeface="新細明體" charset="-120"/>
              </a:rPr>
              <a:t>:</a:t>
            </a:r>
            <a:r>
              <a:rPr lang="zh-TW" altLang="en-US">
                <a:ea typeface="新細明體" charset="-120"/>
              </a:rPr>
              <a:t>區別有害事業廢棄物特性標誌</a:t>
            </a:r>
          </a:p>
          <a:p>
            <a:pPr eaLnBrk="1" hangingPunct="1"/>
            <a:r>
              <a:rPr lang="zh-TW" altLang="en-US">
                <a:ea typeface="新細明體" charset="-120"/>
              </a:rPr>
              <a:t>主旨：公告修正「區別有害事業廢棄物特性標誌」。</a:t>
            </a:r>
          </a:p>
          <a:p>
            <a:pPr eaLnBrk="1" hangingPunct="1"/>
            <a:r>
              <a:rPr lang="zh-TW" altLang="en-US">
                <a:ea typeface="新細明體" charset="-120"/>
              </a:rPr>
              <a:t>依據：事業廢棄物貯存清除處理方法及設施標準第四十五條。</a:t>
            </a:r>
          </a:p>
          <a:p>
            <a:pPr eaLnBrk="1" hangingPunct="1"/>
            <a:r>
              <a:rPr lang="zh-TW" altLang="en-US">
                <a:ea typeface="新細明體" charset="-120"/>
              </a:rPr>
              <a:t>公告事項：</a:t>
            </a:r>
          </a:p>
          <a:p>
            <a:pPr eaLnBrk="1" hangingPunct="1"/>
            <a:r>
              <a:rPr lang="zh-TW" altLang="en-US">
                <a:ea typeface="新細明體" charset="-120"/>
              </a:rPr>
              <a:t>一、區別有害事業廢棄物特性標誌如附件。</a:t>
            </a:r>
          </a:p>
          <a:p>
            <a:pPr eaLnBrk="1" hangingPunct="1"/>
            <a:r>
              <a:rPr lang="zh-TW" altLang="en-US">
                <a:ea typeface="新細明體" charset="-120"/>
              </a:rPr>
              <a:t>二、本公告自公告日起實施。</a:t>
            </a:r>
          </a:p>
          <a:p>
            <a:pPr eaLnBrk="1" hangingPunct="1"/>
            <a:r>
              <a:rPr lang="zh-TW" altLang="en-US">
                <a:ea typeface="新細明體" charset="-120"/>
              </a:rPr>
              <a:t>三、本署八十五年九月二十六日環署廢字第四０九三五四號公告</a:t>
            </a:r>
          </a:p>
          <a:p>
            <a:pPr eaLnBrk="1" hangingPunct="1"/>
            <a:r>
              <a:rPr lang="zh-TW" altLang="en-US">
                <a:ea typeface="新細明體" charset="-120"/>
              </a:rPr>
              <a:t>自本公告實施日起停止適用。</a:t>
            </a:r>
          </a:p>
          <a:p>
            <a:pPr eaLnBrk="1" hangingPunct="1"/>
            <a:r>
              <a:rPr lang="zh-TW" altLang="en-US">
                <a:ea typeface="新細明體" charset="-120"/>
              </a:rPr>
              <a:t>四、本署九十五年十二月十四日修正發布事業廢棄物貯存清除處</a:t>
            </a:r>
          </a:p>
          <a:p>
            <a:pPr eaLnBrk="1" hangingPunct="1"/>
            <a:r>
              <a:rPr lang="zh-TW" altLang="en-US">
                <a:ea typeface="新細明體" charset="-120"/>
              </a:rPr>
              <a:t>理方法及設施標準</a:t>
            </a:r>
            <a:r>
              <a:rPr lang="en-US" altLang="zh-TW">
                <a:ea typeface="新細明體" charset="-120"/>
              </a:rPr>
              <a:t>(</a:t>
            </a:r>
            <a:r>
              <a:rPr lang="zh-TW" altLang="en-US">
                <a:ea typeface="新細明體" charset="-120"/>
              </a:rPr>
              <a:t>簡稱本標準</a:t>
            </a:r>
            <a:r>
              <a:rPr lang="en-US" altLang="zh-TW">
                <a:ea typeface="新細明體" charset="-120"/>
              </a:rPr>
              <a:t>)</a:t>
            </a:r>
            <a:r>
              <a:rPr lang="zh-TW" altLang="en-US">
                <a:ea typeface="新細明體" charset="-120"/>
              </a:rPr>
              <a:t>，本標準修正施行前已設立之</a:t>
            </a:r>
          </a:p>
          <a:p>
            <a:pPr eaLnBrk="1" hangingPunct="1"/>
            <a:r>
              <a:rPr lang="zh-TW" altLang="en-US">
                <a:ea typeface="新細明體" charset="-120"/>
              </a:rPr>
              <a:t>事業，對於本公告規定應於本標準修正發布後一年內完成改</a:t>
            </a:r>
          </a:p>
          <a:p>
            <a:pPr eaLnBrk="1" hangingPunct="1"/>
            <a:r>
              <a:rPr lang="zh-TW" altLang="en-US">
                <a:ea typeface="新細明體" charset="-120"/>
              </a:rPr>
              <a:t>善。事業於改善期限內，免予處罰。</a:t>
            </a:r>
          </a:p>
          <a:p>
            <a:pPr eaLnBrk="1" hangingPunct="1"/>
            <a:r>
              <a:rPr lang="en-US" altLang="zh-TW">
                <a:ea typeface="新細明體" charset="-120"/>
              </a:rPr>
              <a:t>….</a:t>
            </a:r>
          </a:p>
          <a:p>
            <a:pPr eaLnBrk="1" hangingPunct="1"/>
            <a:r>
              <a:rPr lang="zh-TW" altLang="en-US">
                <a:ea typeface="新細明體" charset="-120"/>
              </a:rPr>
              <a:t>一、列表之有害事業廢棄物</a:t>
            </a:r>
          </a:p>
          <a:p>
            <a:pPr eaLnBrk="1" hangingPunct="1"/>
            <a:r>
              <a:rPr lang="en-US" altLang="zh-TW">
                <a:ea typeface="新細明體" charset="-120"/>
              </a:rPr>
              <a:t>……</a:t>
            </a:r>
          </a:p>
          <a:p>
            <a:pPr eaLnBrk="1" hangingPunct="1"/>
            <a:r>
              <a:rPr lang="zh-TW" altLang="en-US">
                <a:ea typeface="新細明體" charset="-120"/>
              </a:rPr>
              <a:t>（三）生物醫療廢棄物（邊長十公分以上，顏色：白底黑字，但塑膠袋或容器為紅色或黃色者，亦可採該顏色為底色）</a:t>
            </a:r>
          </a:p>
          <a:p>
            <a:endParaRPr lang="zh-TW" altLang="en-US">
              <a:ea typeface="新細明體" charset="-120"/>
            </a:endParaRPr>
          </a:p>
        </p:txBody>
      </p:sp>
      <p:sp>
        <p:nvSpPr>
          <p:cNvPr id="193540" name="投影片編號版面配置區 3"/>
          <p:cNvSpPr>
            <a:spLocks noGrp="1"/>
          </p:cNvSpPr>
          <p:nvPr>
            <p:ph type="sldNum" sz="quarter" idx="5"/>
          </p:nvPr>
        </p:nvSpPr>
        <p:spPr>
          <a:noFill/>
        </p:spPr>
        <p:txBody>
          <a:bodyPr/>
          <a:lstStyle/>
          <a:p>
            <a:fld id="{E0D2E5FA-768A-4340-BB6B-D34C3068DC6D}" type="slidenum">
              <a:rPr lang="en-US" altLang="zh-TW" smtClean="0">
                <a:solidFill>
                  <a:srgbClr val="000000"/>
                </a:solidFill>
                <a:ea typeface="新細明體" charset="-120"/>
              </a:rPr>
              <a:pPr/>
              <a:t>57</a:t>
            </a:fld>
            <a:endParaRPr lang="en-US" altLang="zh-TW">
              <a:solidFill>
                <a:srgbClr val="000000"/>
              </a:solidFill>
              <a:ea typeface="新細明體" charset="-120"/>
            </a:endParaRPr>
          </a:p>
        </p:txBody>
      </p:sp>
    </p:spTree>
    <p:extLst>
      <p:ext uri="{BB962C8B-B14F-4D97-AF65-F5344CB8AC3E}">
        <p14:creationId xmlns:p14="http://schemas.microsoft.com/office/powerpoint/2010/main" val="587439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EB6487EA-A84F-4ABC-8C27-5AC64EB2E5C2}" type="slidenum">
              <a:rPr lang="en-US" altLang="zh-TW" smtClean="0">
                <a:solidFill>
                  <a:srgbClr val="000000"/>
                </a:solidFill>
                <a:ea typeface="新細明體" charset="-120"/>
              </a:rPr>
              <a:pPr/>
              <a:t>58</a:t>
            </a:fld>
            <a:endParaRPr lang="en-US" altLang="zh-TW">
              <a:solidFill>
                <a:srgbClr val="000000"/>
              </a:solidFill>
              <a:ea typeface="新細明體" charset="-120"/>
            </a:endParaRPr>
          </a:p>
        </p:txBody>
      </p:sp>
      <p:sp>
        <p:nvSpPr>
          <p:cNvPr id="194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6CB38F3-6765-4392-AD4B-2CA2827DCAD5}" type="slidenum">
              <a:rPr lang="en-US" altLang="zh-TW" sz="1200">
                <a:solidFill>
                  <a:srgbClr val="000000"/>
                </a:solidFill>
              </a:rPr>
              <a:pPr algn="r" eaLnBrk="1" hangingPunct="1"/>
              <a:t>58</a:t>
            </a:fld>
            <a:endParaRPr lang="en-US" altLang="zh-TW" sz="1200">
              <a:solidFill>
                <a:srgbClr val="000000"/>
              </a:solidFill>
            </a:endParaRPr>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noFill/>
          <a:ln/>
        </p:spPr>
        <p:txBody>
          <a:bodyPr/>
          <a:lstStyle/>
          <a:p>
            <a:pPr eaLnBrk="1" hangingPunct="1"/>
            <a:r>
              <a:rPr lang="zh-TW" altLang="en-US" b="1">
                <a:ea typeface="新細明體" charset="-120"/>
              </a:rPr>
              <a:t>說明 </a:t>
            </a:r>
            <a:r>
              <a:rPr lang="en-US" altLang="zh-TW" b="1">
                <a:ea typeface="新細明體" charset="-120"/>
              </a:rPr>
              <a:t>:</a:t>
            </a:r>
            <a:r>
              <a:rPr lang="zh-TW" altLang="en-US" b="1">
                <a:ea typeface="新細明體" charset="-120"/>
              </a:rPr>
              <a:t> </a:t>
            </a:r>
            <a:endParaRPr lang="en-US" altLang="zh-TW" b="1">
              <a:ea typeface="新細明體" charset="-120"/>
            </a:endParaRPr>
          </a:p>
          <a:p>
            <a:pPr eaLnBrk="1" hangingPunct="1"/>
            <a:r>
              <a:rPr lang="en-US" altLang="zh-TW" b="1">
                <a:ea typeface="新細明體" charset="-120"/>
              </a:rPr>
              <a:t>1.</a:t>
            </a:r>
            <a:r>
              <a:rPr lang="zh-TW" altLang="en-US" b="1">
                <a:ea typeface="新細明體" charset="-120"/>
              </a:rPr>
              <a:t>常有學員依字面解讀，認為</a:t>
            </a:r>
            <a:r>
              <a:rPr lang="en-US" altLang="zh-TW" b="1">
                <a:ea typeface="新細明體" charset="-120"/>
              </a:rPr>
              <a:t>”</a:t>
            </a:r>
            <a:r>
              <a:rPr lang="zh-TW" altLang="en-US" b="1">
                <a:ea typeface="新細明體" charset="-120"/>
              </a:rPr>
              <a:t>熱處理法</a:t>
            </a:r>
            <a:r>
              <a:rPr lang="en-US" altLang="zh-TW" b="1">
                <a:ea typeface="新細明體" charset="-120"/>
              </a:rPr>
              <a:t>”</a:t>
            </a:r>
            <a:r>
              <a:rPr lang="zh-TW" altLang="en-US" b="1">
                <a:ea typeface="新細明體" charset="-120"/>
              </a:rPr>
              <a:t>即為焚化法，故手術刀、針頭類物品因不可燃，故須採用滅菌法處理，事實上現今熱處理法包含高溫熔融爐等數種溫度超過一千度之處理方式</a:t>
            </a:r>
            <a:r>
              <a:rPr lang="en-US" altLang="zh-TW" b="1">
                <a:ea typeface="新細明體" charset="-120"/>
              </a:rPr>
              <a:t>(</a:t>
            </a:r>
            <a:r>
              <a:rPr lang="zh-TW" altLang="en-US" b="1">
                <a:ea typeface="新細明體" charset="-120"/>
              </a:rPr>
              <a:t>後有投影片說明</a:t>
            </a:r>
            <a:r>
              <a:rPr lang="en-US" altLang="zh-TW" b="1">
                <a:ea typeface="新細明體" charset="-120"/>
              </a:rPr>
              <a:t>)</a:t>
            </a:r>
            <a:r>
              <a:rPr lang="zh-TW" altLang="en-US" b="1">
                <a:ea typeface="新細明體" charset="-120"/>
              </a:rPr>
              <a:t>，即使金屬、玻璃物質投入亦可完全氣化熔解，故可處理所有種類之生物醫療廢棄物，現今多數學校所委託之生物醫療廢棄物處理機構即採用此類高溫熔爐之熱處理法，故其已無採用滅菌法處理之廢棄物，也不再出現有</a:t>
            </a:r>
            <a:r>
              <a:rPr lang="en-US" altLang="zh-TW" b="1">
                <a:ea typeface="新細明體" charset="-120"/>
              </a:rPr>
              <a:t>”</a:t>
            </a:r>
            <a:r>
              <a:rPr lang="zh-TW" altLang="en-US" b="1">
                <a:ea typeface="新細明體" charset="-120"/>
              </a:rPr>
              <a:t>黃色</a:t>
            </a:r>
            <a:r>
              <a:rPr lang="en-US" altLang="zh-TW" b="1">
                <a:ea typeface="新細明體" charset="-120"/>
              </a:rPr>
              <a:t>”</a:t>
            </a:r>
            <a:r>
              <a:rPr lang="zh-TW" altLang="en-US" b="1">
                <a:ea typeface="新細明體" charset="-120"/>
              </a:rPr>
              <a:t>之容器顏色。</a:t>
            </a:r>
            <a:endParaRPr lang="en-US" altLang="zh-TW" b="1">
              <a:ea typeface="新細明體" charset="-120"/>
            </a:endParaRPr>
          </a:p>
          <a:p>
            <a:pPr eaLnBrk="1" hangingPunct="1"/>
            <a:r>
              <a:rPr lang="en-US" altLang="zh-TW" b="1">
                <a:ea typeface="新細明體" charset="-120"/>
              </a:rPr>
              <a:t>2.</a:t>
            </a:r>
            <a:r>
              <a:rPr lang="zh-TW" altLang="en-US" b="1">
                <a:ea typeface="新細明體" charset="-120"/>
              </a:rPr>
              <a:t>若有學校所委託之處理機構採用滅菌法者，自然需要以黃色容器盛裝該類廢棄物。</a:t>
            </a:r>
            <a:endParaRPr lang="en-US" altLang="zh-TW" b="1">
              <a:ea typeface="新細明體" charset="-120"/>
            </a:endParaRPr>
          </a:p>
          <a:p>
            <a:pPr eaLnBrk="1" hangingPunct="1"/>
            <a:endParaRPr lang="en-US" altLang="zh-TW" b="1">
              <a:ea typeface="新細明體" charset="-120"/>
            </a:endParaRPr>
          </a:p>
          <a:p>
            <a:pPr eaLnBrk="1" hangingPunct="1"/>
            <a:r>
              <a:rPr lang="zh-TW" altLang="en-US" b="1">
                <a:ea typeface="新細明體" charset="-120"/>
              </a:rPr>
              <a:t>事業廢棄物貯存清除處理方法及設施標準（民國</a:t>
            </a:r>
            <a:r>
              <a:rPr lang="en-US" altLang="zh-TW" b="1">
                <a:ea typeface="新細明體" charset="-120"/>
              </a:rPr>
              <a:t>95</a:t>
            </a:r>
            <a:r>
              <a:rPr lang="zh-TW" altLang="en-US" b="1">
                <a:ea typeface="新細明體" charset="-120"/>
              </a:rPr>
              <a:t>年</a:t>
            </a:r>
            <a:r>
              <a:rPr lang="en-US" altLang="zh-TW" b="1">
                <a:ea typeface="新細明體" charset="-120"/>
              </a:rPr>
              <a:t>12</a:t>
            </a:r>
            <a:r>
              <a:rPr lang="zh-TW" altLang="en-US" b="1">
                <a:ea typeface="新細明體" charset="-120"/>
              </a:rPr>
              <a:t>月</a:t>
            </a:r>
            <a:r>
              <a:rPr lang="en-US" altLang="zh-TW" b="1">
                <a:ea typeface="新細明體" charset="-120"/>
              </a:rPr>
              <a:t>14</a:t>
            </a:r>
            <a:r>
              <a:rPr lang="zh-TW" altLang="en-US" b="1">
                <a:ea typeface="新細明體" charset="-120"/>
              </a:rPr>
              <a:t>日修正）第 </a:t>
            </a:r>
            <a:r>
              <a:rPr lang="en-US" altLang="zh-TW" b="1">
                <a:ea typeface="新細明體" charset="-120"/>
              </a:rPr>
              <a:t>8 </a:t>
            </a:r>
            <a:r>
              <a:rPr lang="zh-TW" altLang="en-US" b="1">
                <a:ea typeface="新細明體" charset="-120"/>
              </a:rPr>
              <a:t>條：</a:t>
            </a:r>
          </a:p>
          <a:p>
            <a:pPr eaLnBrk="1" hangingPunct="1"/>
            <a:r>
              <a:rPr lang="zh-TW" altLang="en-US">
                <a:ea typeface="新細明體" charset="-120"/>
              </a:rPr>
              <a:t>生物醫療廢棄物之廢尖銳器具及感染性廢棄物之貯存方法，除中央主管機關另有規定外，應符合下列規定：</a:t>
            </a:r>
          </a:p>
          <a:p>
            <a:pPr eaLnBrk="1" hangingPunct="1"/>
            <a:r>
              <a:rPr lang="zh-TW" altLang="en-US">
                <a:ea typeface="新細明體" charset="-120"/>
              </a:rPr>
              <a:t>一、廢尖銳器具：應與其他廢棄物分類貯存，並以不易穿透之堅固容器密封盛裝，貯存以一年為限。</a:t>
            </a:r>
          </a:p>
          <a:p>
            <a:pPr eaLnBrk="1" hangingPunct="1"/>
            <a:r>
              <a:rPr lang="zh-TW" altLang="en-US">
                <a:ea typeface="新細明體" charset="-120"/>
              </a:rPr>
              <a:t>二、感染性廢棄物：應與其他廢棄物分類貯存；以熱處理法處理者，應以防漏、不易破之紅色塑膠袋或紅色可燃容器密封盛裝；以滅菌法處理者，應以防漏、不易破之黃色塑膠袋或黃色容器密封貯存。</a:t>
            </a:r>
            <a:r>
              <a:rPr lang="zh-TW" altLang="en-US" b="1">
                <a:ea typeface="新細明體" charset="-120"/>
              </a:rPr>
              <a:t>貯存條件</a:t>
            </a:r>
            <a:r>
              <a:rPr lang="zh-TW" altLang="en-US">
                <a:ea typeface="新細明體" charset="-120"/>
              </a:rPr>
              <a:t>應符合下列規定：</a:t>
            </a:r>
          </a:p>
          <a:p>
            <a:pPr eaLnBrk="1" hangingPunct="1"/>
            <a:r>
              <a:rPr lang="en-US" altLang="zh-TW">
                <a:ea typeface="新細明體" charset="-120"/>
              </a:rPr>
              <a:t>(</a:t>
            </a:r>
            <a:r>
              <a:rPr lang="zh-TW" altLang="en-US">
                <a:ea typeface="新細明體" charset="-120"/>
              </a:rPr>
              <a:t>一</a:t>
            </a:r>
            <a:r>
              <a:rPr lang="en-US" altLang="zh-TW">
                <a:ea typeface="新細明體" charset="-120"/>
              </a:rPr>
              <a:t>)</a:t>
            </a:r>
            <a:r>
              <a:rPr lang="zh-TW" altLang="en-US">
                <a:ea typeface="新細明體" charset="-120"/>
              </a:rPr>
              <a:t>廢棄物產出機構：於攝氏五度以上貯存者，以一日為限；於攝氏五度以下至零度以上冷藏者，以七日為限；於攝氏零度以下冷凍者，以三十日為限。</a:t>
            </a:r>
          </a:p>
          <a:p>
            <a:pPr eaLnBrk="1" hangingPunct="1"/>
            <a:r>
              <a:rPr lang="en-US" altLang="zh-TW">
                <a:ea typeface="新細明體" charset="-120"/>
              </a:rPr>
              <a:t>(</a:t>
            </a:r>
            <a:r>
              <a:rPr lang="zh-TW" altLang="en-US">
                <a:ea typeface="新細明體" charset="-120"/>
              </a:rPr>
              <a:t>二</a:t>
            </a:r>
            <a:r>
              <a:rPr lang="en-US" altLang="zh-TW">
                <a:ea typeface="新細明體" charset="-120"/>
              </a:rPr>
              <a:t>)</a:t>
            </a:r>
            <a:r>
              <a:rPr lang="zh-TW" altLang="en-US">
                <a:ea typeface="新細明體" charset="-120"/>
              </a:rPr>
              <a:t>清除機構：不得貯存；但有特殊情形而須轉運者，經地方主管機關同意後，得於攝氏五度以下冷藏或冷凍，並以七日為限。</a:t>
            </a:r>
          </a:p>
          <a:p>
            <a:pPr eaLnBrk="1" hangingPunct="1"/>
            <a:r>
              <a:rPr lang="en-US" altLang="zh-TW">
                <a:ea typeface="新細明體" charset="-120"/>
              </a:rPr>
              <a:t>(</a:t>
            </a:r>
            <a:r>
              <a:rPr lang="zh-TW" altLang="en-US">
                <a:ea typeface="新細明體" charset="-120"/>
              </a:rPr>
              <a:t>三</a:t>
            </a:r>
            <a:r>
              <a:rPr lang="en-US" altLang="zh-TW">
                <a:ea typeface="新細明體" charset="-120"/>
              </a:rPr>
              <a:t>)</a:t>
            </a:r>
            <a:r>
              <a:rPr lang="zh-TW" altLang="en-US">
                <a:ea typeface="新細明體" charset="-120"/>
              </a:rPr>
              <a:t>處理機構：不得於攝氏五度以上貯存；於攝氏五度以下至零度以上冷藏者，以七日為限；於攝氏零度以下冷凍者，以三十日為限。</a:t>
            </a:r>
          </a:p>
          <a:p>
            <a:pPr eaLnBrk="1" hangingPunct="1"/>
            <a:r>
              <a:rPr lang="zh-TW" altLang="en-US">
                <a:ea typeface="新細明體" charset="-120"/>
              </a:rPr>
              <a:t>前項貯存容器及塑膠袋，除應於最外層明顯處標示廢棄物名稱、產生廢棄物之事業名稱、貯存日期、重量、清除處理機構名稱及區別有害事業廢棄物特性之標誌外，感染性廢棄物另應標示貯存溫度。</a:t>
            </a:r>
          </a:p>
        </p:txBody>
      </p:sp>
    </p:spTree>
    <p:extLst>
      <p:ext uri="{BB962C8B-B14F-4D97-AF65-F5344CB8AC3E}">
        <p14:creationId xmlns:p14="http://schemas.microsoft.com/office/powerpoint/2010/main" val="1353371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a:ln/>
        </p:spPr>
      </p:sp>
      <p:sp>
        <p:nvSpPr>
          <p:cNvPr id="195587" name="備忘稿版面配置區 2"/>
          <p:cNvSpPr>
            <a:spLocks noGrp="1"/>
          </p:cNvSpPr>
          <p:nvPr>
            <p:ph type="body" idx="1"/>
          </p:nvPr>
        </p:nvSpPr>
        <p:spPr>
          <a:noFill/>
          <a:ln/>
        </p:spPr>
        <p:txBody>
          <a:bodyPr/>
          <a:lstStyle/>
          <a:p>
            <a:endParaRPr lang="en-US" altLang="zh-TW">
              <a:ea typeface="新細明體" charset="-120"/>
            </a:endParaRPr>
          </a:p>
        </p:txBody>
      </p:sp>
      <p:sp>
        <p:nvSpPr>
          <p:cNvPr id="195588" name="投影片編號版面配置區 3"/>
          <p:cNvSpPr>
            <a:spLocks noGrp="1"/>
          </p:cNvSpPr>
          <p:nvPr>
            <p:ph type="sldNum" sz="quarter" idx="5"/>
          </p:nvPr>
        </p:nvSpPr>
        <p:spPr>
          <a:noFill/>
        </p:spPr>
        <p:txBody>
          <a:bodyPr/>
          <a:lstStyle/>
          <a:p>
            <a:fld id="{0A4D4450-4339-4D0E-9AD0-B1AB69ED53B4}" type="slidenum">
              <a:rPr lang="en-US" altLang="zh-TW" smtClean="0">
                <a:ea typeface="新細明體" charset="-120"/>
              </a:rPr>
              <a:pPr/>
              <a:t>59</a:t>
            </a:fld>
            <a:endParaRPr lang="en-US" altLang="zh-TW">
              <a:ea typeface="新細明體" charset="-120"/>
            </a:endParaRPr>
          </a:p>
        </p:txBody>
      </p:sp>
    </p:spTree>
    <p:extLst>
      <p:ext uri="{BB962C8B-B14F-4D97-AF65-F5344CB8AC3E}">
        <p14:creationId xmlns:p14="http://schemas.microsoft.com/office/powerpoint/2010/main" val="3340129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33BC4883-A398-4B82-801F-323220E73737}" type="slidenum">
              <a:rPr lang="en-US" altLang="zh-TW" smtClean="0">
                <a:solidFill>
                  <a:srgbClr val="000000"/>
                </a:solidFill>
                <a:ea typeface="新細明體" charset="-120"/>
              </a:rPr>
              <a:pPr/>
              <a:t>60</a:t>
            </a:fld>
            <a:endParaRPr lang="en-US" altLang="zh-TW">
              <a:solidFill>
                <a:srgbClr val="000000"/>
              </a:solidFill>
              <a:ea typeface="新細明體" charset="-120"/>
            </a:endParaRPr>
          </a:p>
        </p:txBody>
      </p:sp>
      <p:sp>
        <p:nvSpPr>
          <p:cNvPr id="196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FE66E29-40EA-4FE4-B3A9-0FCF9944D6E2}" type="slidenum">
              <a:rPr lang="en-US" altLang="zh-TW" sz="1200">
                <a:solidFill>
                  <a:srgbClr val="000000"/>
                </a:solidFill>
              </a:rPr>
              <a:pPr algn="r" eaLnBrk="1" hangingPunct="1"/>
              <a:t>60</a:t>
            </a:fld>
            <a:endParaRPr lang="en-US" altLang="zh-TW" sz="1200">
              <a:solidFill>
                <a:srgbClr val="000000"/>
              </a:solidFill>
            </a:endParaRPr>
          </a:p>
        </p:txBody>
      </p:sp>
      <p:sp>
        <p:nvSpPr>
          <p:cNvPr id="196612" name="Rectangle 2"/>
          <p:cNvSpPr>
            <a:spLocks noGrp="1" noRot="1" noChangeAspect="1" noChangeArrowheads="1" noTextEdit="1"/>
          </p:cNvSpPr>
          <p:nvPr>
            <p:ph type="sldImg"/>
          </p:nvPr>
        </p:nvSpPr>
        <p:spPr>
          <a:ln/>
        </p:spPr>
      </p:sp>
      <p:sp>
        <p:nvSpPr>
          <p:cNvPr id="196613" name="Rectangle 3"/>
          <p:cNvSpPr>
            <a:spLocks noGrp="1" noChangeArrowheads="1"/>
          </p:cNvSpPr>
          <p:nvPr>
            <p:ph type="body" idx="1"/>
          </p:nvPr>
        </p:nvSpPr>
        <p:spPr>
          <a:noFill/>
          <a:ln/>
        </p:spPr>
        <p:txBody>
          <a:bodyPr/>
          <a:lstStyle/>
          <a:p>
            <a:pPr eaLnBrk="1" hangingPunct="1">
              <a:lnSpc>
                <a:spcPct val="90000"/>
              </a:lnSpc>
            </a:pPr>
            <a:r>
              <a:rPr lang="zh-TW" altLang="en-US" sz="900" b="1">
                <a:ea typeface="新細明體" charset="-120"/>
              </a:rPr>
              <a:t>事業廢棄物貯存清除處理方法及設施標準（民國</a:t>
            </a:r>
            <a:r>
              <a:rPr lang="en-US" altLang="zh-TW" sz="900" b="1">
                <a:ea typeface="新細明體" charset="-120"/>
              </a:rPr>
              <a:t>95</a:t>
            </a:r>
            <a:r>
              <a:rPr lang="zh-TW" altLang="en-US" sz="900" b="1">
                <a:ea typeface="新細明體" charset="-120"/>
              </a:rPr>
              <a:t>年</a:t>
            </a:r>
            <a:r>
              <a:rPr lang="en-US" altLang="zh-TW" sz="900" b="1">
                <a:ea typeface="新細明體" charset="-120"/>
              </a:rPr>
              <a:t>12</a:t>
            </a:r>
            <a:r>
              <a:rPr lang="zh-TW" altLang="en-US" sz="900" b="1">
                <a:ea typeface="新細明體" charset="-120"/>
              </a:rPr>
              <a:t>月</a:t>
            </a:r>
            <a:r>
              <a:rPr lang="en-US" altLang="zh-TW" sz="900" b="1">
                <a:ea typeface="新細明體" charset="-120"/>
              </a:rPr>
              <a:t>14</a:t>
            </a:r>
            <a:r>
              <a:rPr lang="zh-TW" altLang="en-US" sz="900" b="1">
                <a:ea typeface="新細明體" charset="-120"/>
              </a:rPr>
              <a:t>日修正）第 </a:t>
            </a:r>
            <a:r>
              <a:rPr lang="en-US" altLang="zh-TW" sz="900" b="1">
                <a:ea typeface="新細明體" charset="-120"/>
              </a:rPr>
              <a:t>7 </a:t>
            </a:r>
            <a:r>
              <a:rPr lang="zh-TW" altLang="en-US" sz="900" b="1">
                <a:ea typeface="新細明體" charset="-120"/>
              </a:rPr>
              <a:t>條：</a:t>
            </a:r>
          </a:p>
          <a:p>
            <a:pPr eaLnBrk="1" hangingPunct="1">
              <a:lnSpc>
                <a:spcPct val="90000"/>
              </a:lnSpc>
            </a:pPr>
            <a:r>
              <a:rPr lang="zh-TW" altLang="en-US" sz="900">
                <a:ea typeface="新細明體" charset="-120"/>
              </a:rPr>
              <a:t>有害事業廢棄物之貯存方法，除生物醫療廢棄物之廢尖銳器具及感染性廢棄物外，應符合下列規定：</a:t>
            </a:r>
          </a:p>
          <a:p>
            <a:pPr eaLnBrk="1" hangingPunct="1">
              <a:lnSpc>
                <a:spcPct val="90000"/>
              </a:lnSpc>
            </a:pPr>
            <a:r>
              <a:rPr lang="zh-TW" altLang="en-US" sz="900">
                <a:ea typeface="新細明體" charset="-120"/>
              </a:rPr>
              <a:t>一、應依有害事業廢棄物認定方式或危害特性分類貯存。</a:t>
            </a:r>
          </a:p>
          <a:p>
            <a:pPr eaLnBrk="1" hangingPunct="1">
              <a:lnSpc>
                <a:spcPct val="90000"/>
              </a:lnSpc>
            </a:pPr>
            <a:r>
              <a:rPr lang="zh-TW" altLang="en-US" sz="900">
                <a:ea typeface="新細明體" charset="-120"/>
              </a:rPr>
              <a:t>二、應以固定包裝材料或容器密封盛裝，置於貯存設施內，分類編號，並標示產生廢棄物之事業名稱、貯存日期、數量、成分及區別有害事業廢棄物特性之標誌。</a:t>
            </a:r>
          </a:p>
          <a:p>
            <a:pPr eaLnBrk="1" hangingPunct="1">
              <a:lnSpc>
                <a:spcPct val="90000"/>
              </a:lnSpc>
            </a:pPr>
            <a:r>
              <a:rPr lang="zh-TW" altLang="en-US" sz="900">
                <a:ea typeface="新細明體" charset="-120"/>
              </a:rPr>
              <a:t>三、貯存容器或設施應與有害事業廢棄物具有相容性，必要時應使用內襯材料或其他保護措施，以減低腐蝕、剝蝕等影響。</a:t>
            </a:r>
          </a:p>
          <a:p>
            <a:pPr eaLnBrk="1" hangingPunct="1">
              <a:lnSpc>
                <a:spcPct val="90000"/>
              </a:lnSpc>
            </a:pPr>
            <a:r>
              <a:rPr lang="zh-TW" altLang="en-US" sz="900">
                <a:ea typeface="新細明體" charset="-120"/>
              </a:rPr>
              <a:t>四、貯存容器或包裝材料應保持良好情況，其有嚴重生鏽、損壞或洩漏之虞，應即更換。</a:t>
            </a:r>
          </a:p>
          <a:p>
            <a:pPr eaLnBrk="1" hangingPunct="1">
              <a:lnSpc>
                <a:spcPct val="90000"/>
              </a:lnSpc>
            </a:pPr>
            <a:r>
              <a:rPr lang="zh-TW" altLang="en-US" sz="900" b="1">
                <a:ea typeface="新細明體" charset="-120"/>
              </a:rPr>
              <a:t>貯存以一年為限，其須延長者，應於期限屆滿二個月前向貯存設施所在地之地方主管機關申請延長，並以一次為限，且不得超過一年。</a:t>
            </a:r>
          </a:p>
          <a:p>
            <a:pPr eaLnBrk="1" hangingPunct="1">
              <a:lnSpc>
                <a:spcPct val="90000"/>
              </a:lnSpc>
            </a:pPr>
            <a:endParaRPr lang="zh-TW" altLang="en-US" sz="900">
              <a:ea typeface="新細明體" charset="-120"/>
            </a:endParaRPr>
          </a:p>
          <a:p>
            <a:pPr eaLnBrk="1" hangingPunct="1">
              <a:lnSpc>
                <a:spcPct val="90000"/>
              </a:lnSpc>
            </a:pPr>
            <a:r>
              <a:rPr lang="zh-TW" altLang="en-US" sz="900" b="1">
                <a:ea typeface="新細明體" charset="-120"/>
              </a:rPr>
              <a:t>第 </a:t>
            </a:r>
            <a:r>
              <a:rPr lang="en-US" altLang="zh-TW" sz="900" b="1">
                <a:ea typeface="新細明體" charset="-120"/>
              </a:rPr>
              <a:t>8 </a:t>
            </a:r>
            <a:r>
              <a:rPr lang="zh-TW" altLang="en-US" sz="900" b="1">
                <a:ea typeface="新細明體" charset="-120"/>
              </a:rPr>
              <a:t>條：</a:t>
            </a:r>
          </a:p>
          <a:p>
            <a:pPr eaLnBrk="1" hangingPunct="1">
              <a:lnSpc>
                <a:spcPct val="90000"/>
              </a:lnSpc>
            </a:pPr>
            <a:r>
              <a:rPr lang="zh-TW" altLang="en-US" sz="900">
                <a:ea typeface="新細明體" charset="-120"/>
              </a:rPr>
              <a:t>生物醫療廢棄物之廢尖銳器具及感染性廢棄物之貯存方法，除中央主管機關另有規定外，應符合下列規定：</a:t>
            </a:r>
          </a:p>
          <a:p>
            <a:pPr eaLnBrk="1" hangingPunct="1">
              <a:lnSpc>
                <a:spcPct val="90000"/>
              </a:lnSpc>
            </a:pPr>
            <a:r>
              <a:rPr lang="zh-TW" altLang="en-US" sz="900">
                <a:ea typeface="新細明體" charset="-120"/>
              </a:rPr>
              <a:t>一、廢尖銳器具：應與其他廢棄物分類貯存，並以不易穿透之堅固容器密封盛裝，</a:t>
            </a:r>
            <a:r>
              <a:rPr lang="zh-TW" altLang="en-US" sz="900" b="1">
                <a:ea typeface="新細明體" charset="-120"/>
              </a:rPr>
              <a:t>貯存以一年為限。</a:t>
            </a:r>
          </a:p>
          <a:p>
            <a:pPr eaLnBrk="1" hangingPunct="1">
              <a:lnSpc>
                <a:spcPct val="90000"/>
              </a:lnSpc>
            </a:pPr>
            <a:r>
              <a:rPr lang="zh-TW" altLang="en-US" sz="900">
                <a:ea typeface="新細明體" charset="-120"/>
              </a:rPr>
              <a:t>二、感染性廢棄物：應與其他廢棄物分類貯存；以熱處理法處理者，應以防漏、不易破之紅色塑膠袋或紅色可燃容器密封盛裝；以滅菌法處理者，應以防漏、不易破之黃色塑膠袋或黃色容器密封貯存。貯存條件應符合下列規定：</a:t>
            </a:r>
          </a:p>
          <a:p>
            <a:pPr eaLnBrk="1" hangingPunct="1">
              <a:lnSpc>
                <a:spcPct val="90000"/>
              </a:lnSpc>
            </a:pPr>
            <a:r>
              <a:rPr lang="en-US" altLang="zh-TW" sz="900" b="1">
                <a:ea typeface="新細明體" charset="-120"/>
              </a:rPr>
              <a:t>(</a:t>
            </a:r>
            <a:r>
              <a:rPr lang="zh-TW" altLang="en-US" sz="900" b="1">
                <a:ea typeface="新細明體" charset="-120"/>
              </a:rPr>
              <a:t>一</a:t>
            </a:r>
            <a:r>
              <a:rPr lang="en-US" altLang="zh-TW" sz="900" b="1">
                <a:ea typeface="新細明體" charset="-120"/>
              </a:rPr>
              <a:t>)</a:t>
            </a:r>
            <a:r>
              <a:rPr lang="zh-TW" altLang="en-US" sz="900" b="1">
                <a:ea typeface="新細明體" charset="-120"/>
              </a:rPr>
              <a:t>廢棄物產出機構：於攝氏五度以上貯存者，以一日為限；於攝氏五度以下至零度以上冷藏者，以七日為限；於攝氏零度以下冷凍者，以三十日為限。</a:t>
            </a:r>
          </a:p>
          <a:p>
            <a:pPr eaLnBrk="1" hangingPunct="1">
              <a:lnSpc>
                <a:spcPct val="90000"/>
              </a:lnSpc>
            </a:pPr>
            <a:r>
              <a:rPr lang="en-US" altLang="zh-TW" sz="900">
                <a:ea typeface="新細明體" charset="-120"/>
              </a:rPr>
              <a:t>(</a:t>
            </a:r>
            <a:r>
              <a:rPr lang="zh-TW" altLang="en-US" sz="900">
                <a:ea typeface="新細明體" charset="-120"/>
              </a:rPr>
              <a:t>二</a:t>
            </a:r>
            <a:r>
              <a:rPr lang="en-US" altLang="zh-TW" sz="900">
                <a:ea typeface="新細明體" charset="-120"/>
              </a:rPr>
              <a:t>)</a:t>
            </a:r>
            <a:r>
              <a:rPr lang="zh-TW" altLang="en-US" sz="900">
                <a:ea typeface="新細明體" charset="-120"/>
              </a:rPr>
              <a:t>清除機構：不得貯存；但有特殊情形而須轉運者，經地方主管機關同意後，得於攝氏五度以下冷藏或冷凍，並以七日為限。</a:t>
            </a:r>
          </a:p>
          <a:p>
            <a:pPr eaLnBrk="1" hangingPunct="1">
              <a:lnSpc>
                <a:spcPct val="90000"/>
              </a:lnSpc>
            </a:pPr>
            <a:r>
              <a:rPr lang="en-US" altLang="zh-TW" sz="900">
                <a:ea typeface="新細明體" charset="-120"/>
              </a:rPr>
              <a:t>(</a:t>
            </a:r>
            <a:r>
              <a:rPr lang="zh-TW" altLang="en-US" sz="900">
                <a:ea typeface="新細明體" charset="-120"/>
              </a:rPr>
              <a:t>三</a:t>
            </a:r>
            <a:r>
              <a:rPr lang="en-US" altLang="zh-TW" sz="900">
                <a:ea typeface="新細明體" charset="-120"/>
              </a:rPr>
              <a:t>)</a:t>
            </a:r>
            <a:r>
              <a:rPr lang="zh-TW" altLang="en-US" sz="900">
                <a:ea typeface="新細明體" charset="-120"/>
              </a:rPr>
              <a:t>處理機構：不得於攝氏五度以上貯存；於攝氏五度以下至零度以上冷藏者，以七日為限；於攝氏零度以下冷凍者，以三十日為限。</a:t>
            </a:r>
          </a:p>
          <a:p>
            <a:pPr eaLnBrk="1" hangingPunct="1">
              <a:lnSpc>
                <a:spcPct val="90000"/>
              </a:lnSpc>
            </a:pPr>
            <a:r>
              <a:rPr lang="zh-TW" altLang="en-US" sz="900">
                <a:ea typeface="新細明體" charset="-120"/>
              </a:rPr>
              <a:t>前項貯存容器及塑膠袋，除應於最外層明顯處標示廢棄物名稱、產生廢棄物之事業名稱、貯存日期、重量、清除處理機構名稱及區別有害事業廢棄物特性之標誌外，感染性廢棄物另應標示貯存溫度。</a:t>
            </a:r>
          </a:p>
          <a:p>
            <a:pPr eaLnBrk="1" hangingPunct="1">
              <a:lnSpc>
                <a:spcPct val="90000"/>
              </a:lnSpc>
            </a:pPr>
            <a:endParaRPr lang="en-US" altLang="zh-TW" sz="900">
              <a:ea typeface="新細明體" charset="-120"/>
            </a:endParaRPr>
          </a:p>
        </p:txBody>
      </p:sp>
    </p:spTree>
    <p:extLst>
      <p:ext uri="{BB962C8B-B14F-4D97-AF65-F5344CB8AC3E}">
        <p14:creationId xmlns:p14="http://schemas.microsoft.com/office/powerpoint/2010/main" val="1244514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a:ln/>
        </p:spPr>
      </p:sp>
      <p:sp>
        <p:nvSpPr>
          <p:cNvPr id="197635" name="備忘稿版面配置區 2"/>
          <p:cNvSpPr>
            <a:spLocks noGrp="1"/>
          </p:cNvSpPr>
          <p:nvPr>
            <p:ph type="body" idx="1"/>
          </p:nvPr>
        </p:nvSpPr>
        <p:spPr>
          <a:noFill/>
          <a:ln/>
        </p:spPr>
        <p:txBody>
          <a:bodyPr/>
          <a:lstStyle/>
          <a:p>
            <a:endParaRPr lang="zh-TW" altLang="en-US">
              <a:ea typeface="新細明體" charset="-120"/>
            </a:endParaRPr>
          </a:p>
          <a:p>
            <a:r>
              <a:rPr lang="zh-TW" altLang="en-US">
                <a:ea typeface="新細明體" charset="-120"/>
              </a:rPr>
              <a:t>事業廢棄物貯存清除處理方法及設施標準</a:t>
            </a:r>
            <a:r>
              <a:rPr lang="en-US" altLang="zh-TW">
                <a:ea typeface="新細明體" charset="-120"/>
              </a:rPr>
              <a:t>(95.12.14)</a:t>
            </a:r>
            <a:endParaRPr lang="zh-TW" altLang="en-US">
              <a:ea typeface="新細明體" charset="-120"/>
            </a:endParaRPr>
          </a:p>
          <a:p>
            <a:r>
              <a:rPr lang="zh-TW" altLang="en-US">
                <a:ea typeface="新細明體" charset="-120"/>
              </a:rPr>
              <a:t>第 </a:t>
            </a:r>
            <a:r>
              <a:rPr lang="en-US" altLang="zh-TW">
                <a:ea typeface="新細明體" charset="-120"/>
              </a:rPr>
              <a:t>8 </a:t>
            </a:r>
            <a:r>
              <a:rPr lang="zh-TW" altLang="en-US">
                <a:ea typeface="新細明體" charset="-120"/>
              </a:rPr>
              <a:t>條  生物醫療廢棄物之廢尖銳器具及感染性廢棄物之貯存方法，除中央主管機</a:t>
            </a:r>
          </a:p>
          <a:p>
            <a:r>
              <a:rPr lang="zh-TW" altLang="en-US">
                <a:ea typeface="新細明體" charset="-120"/>
              </a:rPr>
              <a:t>關另有規定外，應符合下列規定：</a:t>
            </a:r>
          </a:p>
          <a:p>
            <a:r>
              <a:rPr lang="zh-TW" altLang="en-US">
                <a:ea typeface="新細明體" charset="-120"/>
              </a:rPr>
              <a:t>一、廢尖銳器具：應與其他廢棄物分類貯存，並以不易穿透之堅固容器密</a:t>
            </a:r>
          </a:p>
          <a:p>
            <a:r>
              <a:rPr lang="zh-TW" altLang="en-US">
                <a:ea typeface="新細明體" charset="-120"/>
              </a:rPr>
              <a:t>    封盛裝，貯存以一年為限。</a:t>
            </a:r>
          </a:p>
          <a:p>
            <a:r>
              <a:rPr lang="zh-TW" altLang="en-US">
                <a:ea typeface="新細明體" charset="-120"/>
              </a:rPr>
              <a:t>二、感染性廢棄物：應與其他廢棄物分類貯存；以熱處理法處理者，應以</a:t>
            </a:r>
          </a:p>
          <a:p>
            <a:r>
              <a:rPr lang="zh-TW" altLang="en-US">
                <a:ea typeface="新細明體" charset="-120"/>
              </a:rPr>
              <a:t>    防漏、不易破之紅色塑膠袋或紅色可燃容器密封盛裝；以滅菌法處理</a:t>
            </a:r>
          </a:p>
          <a:p>
            <a:r>
              <a:rPr lang="zh-TW" altLang="en-US">
                <a:ea typeface="新細明體" charset="-120"/>
              </a:rPr>
              <a:t>    者，應以防漏、不易破之黃色塑膠袋或黃色容器密封貯存。貯存條件</a:t>
            </a:r>
          </a:p>
          <a:p>
            <a:r>
              <a:rPr lang="zh-TW" altLang="en-US">
                <a:ea typeface="新細明體" charset="-120"/>
              </a:rPr>
              <a:t>    應符合下列規定：</a:t>
            </a:r>
          </a:p>
          <a:p>
            <a:r>
              <a:rPr lang="zh-TW" altLang="en-US">
                <a:ea typeface="新細明體" charset="-120"/>
              </a:rPr>
              <a:t>（一）廢棄物產出機構：於攝氏五度以上貯存者，以一日為限；於攝氏五</a:t>
            </a:r>
          </a:p>
          <a:p>
            <a:r>
              <a:rPr lang="zh-TW" altLang="en-US">
                <a:ea typeface="新細明體" charset="-120"/>
              </a:rPr>
              <a:t>      度以下至零度以上冷藏者，以七日為限；於攝氏零度以下冷凍者，</a:t>
            </a:r>
          </a:p>
          <a:p>
            <a:r>
              <a:rPr lang="zh-TW" altLang="en-US">
                <a:ea typeface="新細明體" charset="-120"/>
              </a:rPr>
              <a:t>      以三十日為限。</a:t>
            </a:r>
          </a:p>
          <a:p>
            <a:r>
              <a:rPr lang="zh-TW" altLang="en-US">
                <a:ea typeface="新細明體" charset="-120"/>
              </a:rPr>
              <a:t>（二）清除機構：不得貯存；但有特殊情形而須轉運者，經地方主管機關</a:t>
            </a:r>
          </a:p>
          <a:p>
            <a:r>
              <a:rPr lang="zh-TW" altLang="en-US">
                <a:ea typeface="新細明體" charset="-120"/>
              </a:rPr>
              <a:t>      同意後，得於攝氏五度以下冷藏或冷凍，並以七日為限。</a:t>
            </a:r>
          </a:p>
          <a:p>
            <a:r>
              <a:rPr lang="zh-TW" altLang="en-US">
                <a:ea typeface="新細明體" charset="-120"/>
              </a:rPr>
              <a:t>（三）處理機構：不得於攝氏五度以上貯存；於攝氏五度以下至零度以上</a:t>
            </a:r>
          </a:p>
          <a:p>
            <a:r>
              <a:rPr lang="zh-TW" altLang="en-US">
                <a:ea typeface="新細明體" charset="-120"/>
              </a:rPr>
              <a:t>      冷藏者，以七日為限；於攝氏零度以下冷凍者，以三十日為限。</a:t>
            </a:r>
          </a:p>
          <a:p>
            <a:r>
              <a:rPr lang="zh-TW" altLang="en-US">
                <a:ea typeface="新細明體" charset="-120"/>
              </a:rPr>
              <a:t>前項貯存容器及塑膠袋，除應於最外層明顯處標示廢棄物名稱、產生廢棄</a:t>
            </a:r>
          </a:p>
          <a:p>
            <a:r>
              <a:rPr lang="zh-TW" altLang="en-US">
                <a:ea typeface="新細明體" charset="-120"/>
              </a:rPr>
              <a:t>物之事業名稱、貯存日期、重量、清除處理機構名稱及區別有害事業廢棄</a:t>
            </a:r>
          </a:p>
          <a:p>
            <a:r>
              <a:rPr lang="zh-TW" altLang="en-US">
                <a:ea typeface="新細明體" charset="-120"/>
              </a:rPr>
              <a:t>物特性之標誌外，感染性廢棄物另應標示貯存溫度。</a:t>
            </a:r>
          </a:p>
          <a:p>
            <a:r>
              <a:rPr lang="zh-TW" altLang="en-US">
                <a:ea typeface="新細明體" charset="-120"/>
              </a:rPr>
              <a:t>第一項貯存期限，不含清運過程、裝卸貨及等待投料時間。</a:t>
            </a:r>
          </a:p>
          <a:p>
            <a:r>
              <a:rPr lang="zh-TW" altLang="en-US">
                <a:ea typeface="新細明體" charset="-120"/>
              </a:rPr>
              <a:t>生物醫療廢棄物之廢尖銳器具及感染性廢棄物於貯存期間產生惡臭時，應</a:t>
            </a:r>
          </a:p>
          <a:p>
            <a:r>
              <a:rPr lang="zh-TW" altLang="en-US">
                <a:ea typeface="新細明體" charset="-120"/>
              </a:rPr>
              <a:t>立即清除。</a:t>
            </a:r>
          </a:p>
          <a:p>
            <a:r>
              <a:rPr lang="zh-TW" altLang="en-US">
                <a:ea typeface="新細明體" charset="-120"/>
              </a:rPr>
              <a:t>事業有特殊情形無法符合第一項第二款規定者，得檢具相關文件報請地方</a:t>
            </a:r>
          </a:p>
          <a:p>
            <a:r>
              <a:rPr lang="zh-TW" altLang="en-US">
                <a:ea typeface="新細明體" charset="-120"/>
              </a:rPr>
              <a:t>主管機關同意後，延長貯存期限。其同意文件須註明申請延長貯存之廢棄</a:t>
            </a:r>
          </a:p>
          <a:p>
            <a:r>
              <a:rPr lang="zh-TW" altLang="en-US">
                <a:ea typeface="新細明體" charset="-120"/>
              </a:rPr>
              <a:t>物種類、原因及許可延長貯存之期限，並副知中央主管機關。</a:t>
            </a:r>
          </a:p>
          <a:p>
            <a:endParaRPr lang="zh-TW" altLang="en-US">
              <a:ea typeface="新細明體" charset="-120"/>
            </a:endParaRPr>
          </a:p>
          <a:p>
            <a:r>
              <a:rPr lang="zh-TW" altLang="en-US">
                <a:ea typeface="新細明體" charset="-120"/>
              </a:rPr>
              <a:t> </a:t>
            </a:r>
          </a:p>
        </p:txBody>
      </p:sp>
      <p:sp>
        <p:nvSpPr>
          <p:cNvPr id="197636" name="投影片編號版面配置區 3"/>
          <p:cNvSpPr>
            <a:spLocks noGrp="1"/>
          </p:cNvSpPr>
          <p:nvPr>
            <p:ph type="sldNum" sz="quarter" idx="5"/>
          </p:nvPr>
        </p:nvSpPr>
        <p:spPr>
          <a:noFill/>
        </p:spPr>
        <p:txBody>
          <a:bodyPr/>
          <a:lstStyle/>
          <a:p>
            <a:fld id="{A5394ADE-69F4-40DA-8423-A920EE252FF3}" type="slidenum">
              <a:rPr lang="en-US" altLang="zh-TW" smtClean="0">
                <a:solidFill>
                  <a:srgbClr val="000000"/>
                </a:solidFill>
                <a:ea typeface="新細明體" charset="-120"/>
              </a:rPr>
              <a:pPr/>
              <a:t>61</a:t>
            </a:fld>
            <a:endParaRPr lang="en-US" altLang="zh-TW">
              <a:solidFill>
                <a:srgbClr val="000000"/>
              </a:solidFill>
              <a:ea typeface="新細明體" charset="-120"/>
            </a:endParaRPr>
          </a:p>
        </p:txBody>
      </p:sp>
    </p:spTree>
    <p:extLst>
      <p:ext uri="{BB962C8B-B14F-4D97-AF65-F5344CB8AC3E}">
        <p14:creationId xmlns:p14="http://schemas.microsoft.com/office/powerpoint/2010/main" val="80705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17600" y="676275"/>
            <a:ext cx="4619625" cy="3463925"/>
          </a:xfrm>
          <a:ln/>
        </p:spPr>
      </p:sp>
      <p:sp>
        <p:nvSpPr>
          <p:cNvPr id="219139" name="Rectangle 3"/>
          <p:cNvSpPr>
            <a:spLocks noGrp="1" noChangeArrowheads="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2117855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圖像版面配置區 1"/>
          <p:cNvSpPr>
            <a:spLocks noGrp="1" noRot="1" noChangeAspect="1" noTextEdit="1"/>
          </p:cNvSpPr>
          <p:nvPr>
            <p:ph type="sldImg"/>
          </p:nvPr>
        </p:nvSpPr>
        <p:spPr>
          <a:ln/>
        </p:spPr>
      </p:sp>
      <p:sp>
        <p:nvSpPr>
          <p:cNvPr id="198659" name="備忘稿版面配置區 2"/>
          <p:cNvSpPr>
            <a:spLocks noGrp="1"/>
          </p:cNvSpPr>
          <p:nvPr>
            <p:ph type="body" idx="1"/>
          </p:nvPr>
        </p:nvSpPr>
        <p:spPr>
          <a:noFill/>
          <a:ln/>
        </p:spPr>
        <p:txBody>
          <a:bodyPr/>
          <a:lstStyle/>
          <a:p>
            <a:r>
              <a:rPr lang="zh-TW" altLang="en-US">
                <a:ea typeface="新細明體" charset="-120"/>
              </a:rPr>
              <a:t>事業廢棄物貯存清除處理方法及設施標準（民國</a:t>
            </a:r>
            <a:r>
              <a:rPr lang="en-US" altLang="zh-TW">
                <a:ea typeface="新細明體" charset="-120"/>
              </a:rPr>
              <a:t>95</a:t>
            </a:r>
            <a:r>
              <a:rPr lang="zh-TW" altLang="en-US">
                <a:ea typeface="新細明體" charset="-120"/>
              </a:rPr>
              <a:t>年</a:t>
            </a:r>
            <a:r>
              <a:rPr lang="en-US" altLang="zh-TW">
                <a:ea typeface="新細明體" charset="-120"/>
              </a:rPr>
              <a:t>12</a:t>
            </a:r>
            <a:r>
              <a:rPr lang="zh-TW" altLang="en-US">
                <a:ea typeface="新細明體" charset="-120"/>
              </a:rPr>
              <a:t>月</a:t>
            </a:r>
            <a:r>
              <a:rPr lang="en-US" altLang="zh-TW">
                <a:ea typeface="新細明體" charset="-120"/>
              </a:rPr>
              <a:t>14</a:t>
            </a:r>
            <a:r>
              <a:rPr lang="zh-TW" altLang="en-US">
                <a:ea typeface="新細明體" charset="-120"/>
              </a:rPr>
              <a:t>日修正）</a:t>
            </a:r>
            <a:endParaRPr lang="en-US" altLang="zh-TW">
              <a:ea typeface="新細明體" charset="-120"/>
            </a:endParaRPr>
          </a:p>
          <a:p>
            <a:r>
              <a:rPr lang="zh-TW" altLang="en-US">
                <a:ea typeface="新細明體" charset="-120"/>
              </a:rPr>
              <a:t>第 </a:t>
            </a:r>
            <a:r>
              <a:rPr lang="en-US" altLang="zh-TW">
                <a:ea typeface="新細明體" charset="-120"/>
              </a:rPr>
              <a:t>11 </a:t>
            </a:r>
            <a:r>
              <a:rPr lang="zh-TW" altLang="en-US">
                <a:ea typeface="新細明體" charset="-120"/>
              </a:rPr>
              <a:t>條</a:t>
            </a:r>
          </a:p>
          <a:p>
            <a:r>
              <a:rPr lang="zh-TW" altLang="en-US">
                <a:ea typeface="新細明體" charset="-120"/>
              </a:rPr>
              <a:t>有害事業廢棄物之貯存設施，除生物醫療廢棄物之廢尖銳器具及感染性廢棄物外，應符合下列規定：</a:t>
            </a:r>
          </a:p>
          <a:p>
            <a:r>
              <a:rPr lang="zh-TW" altLang="en-US">
                <a:ea typeface="新細明體" charset="-120"/>
              </a:rPr>
              <a:t>一、應設置專門貯存場所，其地面應堅固，四周採用抗蝕及不透水材料襯墊或構築。</a:t>
            </a:r>
          </a:p>
          <a:p>
            <a:r>
              <a:rPr lang="zh-TW" altLang="en-US">
                <a:ea typeface="新細明體" charset="-120"/>
              </a:rPr>
              <a:t>二、應有防止地面水、雨水及地下水流入、滲透之設備或措施。 </a:t>
            </a:r>
          </a:p>
          <a:p>
            <a:r>
              <a:rPr lang="zh-TW" altLang="en-US">
                <a:ea typeface="新細明體" charset="-120"/>
              </a:rPr>
              <a:t>三、由貯存設施產生之廢液、廢氣、惡臭等，應有收集或防止其污染地面水體、地下水體、空氣、土壤之設備或措施。</a:t>
            </a:r>
          </a:p>
          <a:p>
            <a:r>
              <a:rPr lang="zh-TW" altLang="en-US">
                <a:ea typeface="新細明體" charset="-120"/>
              </a:rPr>
              <a:t>四、應於明顯處，設置白底、紅字、黑框之警告標示，並有災害防止設備。</a:t>
            </a:r>
          </a:p>
          <a:p>
            <a:r>
              <a:rPr lang="zh-TW" altLang="en-US">
                <a:ea typeface="新細明體" charset="-120"/>
              </a:rPr>
              <a:t>五、設於地下之貯存容器，應有液位檢查、防漏措施及偵漏系統。 </a:t>
            </a:r>
          </a:p>
          <a:p>
            <a:r>
              <a:rPr lang="zh-TW" altLang="en-US">
                <a:ea typeface="新細明體" charset="-120"/>
              </a:rPr>
              <a:t>六、應配置所須之警報設備、滅火、照明設備或緊急沖淋安全設備。 </a:t>
            </a:r>
          </a:p>
          <a:p>
            <a:r>
              <a:rPr lang="zh-TW" altLang="en-US">
                <a:ea typeface="新細明體" charset="-120"/>
              </a:rPr>
              <a:t>七、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p>
          <a:p>
            <a:endParaRPr lang="en-US" altLang="zh-TW">
              <a:ea typeface="新細明體" charset="-120"/>
            </a:endParaRPr>
          </a:p>
          <a:p>
            <a:r>
              <a:rPr lang="zh-TW" altLang="en-US">
                <a:ea typeface="新細明體" charset="-120"/>
              </a:rPr>
              <a:t>第 </a:t>
            </a:r>
            <a:r>
              <a:rPr lang="en-US" altLang="zh-TW">
                <a:ea typeface="新細明體" charset="-120"/>
              </a:rPr>
              <a:t>12 </a:t>
            </a:r>
            <a:r>
              <a:rPr lang="zh-TW" altLang="en-US">
                <a:ea typeface="新細明體" charset="-120"/>
              </a:rPr>
              <a:t>條：</a:t>
            </a:r>
          </a:p>
          <a:p>
            <a:r>
              <a:rPr lang="zh-TW" altLang="en-US">
                <a:ea typeface="新細明體" charset="-120"/>
              </a:rPr>
              <a:t>生物醫療廢棄物之貯存設施，除基因毒性廢棄物依前條規定外，應符合下列規定：</a:t>
            </a:r>
          </a:p>
          <a:p>
            <a:r>
              <a:rPr lang="zh-TW" altLang="en-US">
                <a:ea typeface="新細明體" charset="-120"/>
              </a:rPr>
              <a:t>一、應於設施入口或設施外明顯處標示區別有害事業廢棄物特性之標誌，並備有緊急應變設施或措施，其設施應堅固，並與治療區、廚房及餐廳隔離。但診所得於治療區設密封貯存設施。</a:t>
            </a:r>
          </a:p>
          <a:p>
            <a:r>
              <a:rPr lang="zh-TW" altLang="en-US">
                <a:ea typeface="新細明體" charset="-120"/>
              </a:rPr>
              <a:t>二、貯存事業廢棄物之不同顏色容器，須分開置放。</a:t>
            </a:r>
          </a:p>
          <a:p>
            <a:r>
              <a:rPr lang="zh-TW" altLang="en-US">
                <a:ea typeface="新細明體" charset="-120"/>
              </a:rPr>
              <a:t>三、應有良好之排水及沖洗設備。</a:t>
            </a:r>
          </a:p>
          <a:p>
            <a:r>
              <a:rPr lang="zh-TW" altLang="en-US">
                <a:ea typeface="新細明體" charset="-120"/>
              </a:rPr>
              <a:t>四、具防止人員或動物擅自闖入之安全設備或措施。</a:t>
            </a:r>
          </a:p>
          <a:p>
            <a:r>
              <a:rPr lang="zh-TW" altLang="en-US">
                <a:ea typeface="新細明體" charset="-120"/>
              </a:rPr>
              <a:t>五、具防止蚊蠅或其他病媒孳生之設備或措施。</a:t>
            </a:r>
          </a:p>
          <a:p>
            <a:r>
              <a:rPr lang="zh-TW" altLang="en-US">
                <a:ea typeface="新細明體" charset="-120"/>
              </a:rPr>
              <a:t>六、應有防止地面水、雨水及地下水流入、滲透之設備或措施。</a:t>
            </a:r>
          </a:p>
          <a:p>
            <a:r>
              <a:rPr lang="zh-TW" altLang="en-US">
                <a:ea typeface="新細明體" charset="-120"/>
              </a:rPr>
              <a:t>七、由貯存設施產生之廢液、廢氣、惡臭等，應有收集或防止其污染地面水體、地下水體、空氣、土壤之設備或措施。</a:t>
            </a:r>
          </a:p>
          <a:p>
            <a:endParaRPr lang="zh-TW" altLang="en-US">
              <a:ea typeface="新細明體" charset="-120"/>
            </a:endParaRPr>
          </a:p>
          <a:p>
            <a:endParaRPr lang="zh-TW" altLang="en-US">
              <a:ea typeface="新細明體" charset="-120"/>
            </a:endParaRPr>
          </a:p>
        </p:txBody>
      </p:sp>
      <p:sp>
        <p:nvSpPr>
          <p:cNvPr id="198660" name="投影片編號版面配置區 3"/>
          <p:cNvSpPr>
            <a:spLocks noGrp="1"/>
          </p:cNvSpPr>
          <p:nvPr>
            <p:ph type="sldNum" sz="quarter" idx="5"/>
          </p:nvPr>
        </p:nvSpPr>
        <p:spPr>
          <a:noFill/>
        </p:spPr>
        <p:txBody>
          <a:bodyPr/>
          <a:lstStyle/>
          <a:p>
            <a:fld id="{6BF3D330-D6F3-49B5-8DB9-5FA940406254}" type="slidenum">
              <a:rPr lang="en-US" altLang="zh-TW" smtClean="0">
                <a:ea typeface="新細明體" charset="-120"/>
              </a:rPr>
              <a:pPr/>
              <a:t>62</a:t>
            </a:fld>
            <a:endParaRPr lang="en-US" altLang="zh-TW">
              <a:ea typeface="新細明體" charset="-120"/>
            </a:endParaRPr>
          </a:p>
        </p:txBody>
      </p:sp>
    </p:spTree>
    <p:extLst>
      <p:ext uri="{BB962C8B-B14F-4D97-AF65-F5344CB8AC3E}">
        <p14:creationId xmlns:p14="http://schemas.microsoft.com/office/powerpoint/2010/main" val="3599802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a:ln/>
        </p:spPr>
      </p:sp>
      <p:sp>
        <p:nvSpPr>
          <p:cNvPr id="200707" name="備忘稿版面配置區 2"/>
          <p:cNvSpPr>
            <a:spLocks noGrp="1"/>
          </p:cNvSpPr>
          <p:nvPr>
            <p:ph type="body" idx="1"/>
          </p:nvPr>
        </p:nvSpPr>
        <p:spPr>
          <a:noFill/>
          <a:ln/>
        </p:spPr>
        <p:txBody>
          <a:bodyPr/>
          <a:lstStyle/>
          <a:p>
            <a:r>
              <a:rPr lang="zh-TW" altLang="en-US">
                <a:ea typeface="新細明體" charset="-120"/>
              </a:rPr>
              <a:t>說明</a:t>
            </a:r>
            <a:r>
              <a:rPr lang="en-US" altLang="zh-TW">
                <a:ea typeface="新細明體" charset="-120"/>
              </a:rPr>
              <a:t>:</a:t>
            </a:r>
          </a:p>
          <a:p>
            <a:r>
              <a:rPr lang="en-US" altLang="zh-TW">
                <a:ea typeface="新細明體" charset="-120"/>
              </a:rPr>
              <a:t>1.</a:t>
            </a:r>
            <a:r>
              <a:rPr lang="zh-TW" altLang="en-US">
                <a:ea typeface="新細明體" charset="-120"/>
              </a:rPr>
              <a:t>以下有關滅菌之投影片內容，為欲將感染性廢棄物徹底滅菌，消除感染性，使其成為一般事業廢棄物，所需遵守之衛生福利部所公告之滅菌程序與規定。</a:t>
            </a:r>
            <a:endParaRPr lang="en-US" altLang="zh-TW">
              <a:ea typeface="新細明體" charset="-120"/>
            </a:endParaRPr>
          </a:p>
          <a:p>
            <a:r>
              <a:rPr lang="en-US" altLang="zh-TW">
                <a:ea typeface="新細明體" charset="-120"/>
              </a:rPr>
              <a:t>2.</a:t>
            </a:r>
            <a:r>
              <a:rPr lang="zh-TW" altLang="en-US">
                <a:ea typeface="新細明體" charset="-120"/>
              </a:rPr>
              <a:t>非專業之感染性廢棄物處理廠商，受限於人力、設備等限制，不易遵照公告之內容處理感染性廢棄物，學術單位目前之滅菌方式</a:t>
            </a:r>
            <a:r>
              <a:rPr lang="en-US" altLang="zh-TW">
                <a:ea typeface="新細明體" charset="-120"/>
              </a:rPr>
              <a:t>(</a:t>
            </a:r>
            <a:r>
              <a:rPr lang="zh-TW" altLang="en-US">
                <a:ea typeface="新細明體" charset="-120"/>
              </a:rPr>
              <a:t>時間縮短、程序簡化等</a:t>
            </a:r>
            <a:r>
              <a:rPr lang="en-US" altLang="zh-TW">
                <a:ea typeface="新細明體" charset="-120"/>
              </a:rPr>
              <a:t>)</a:t>
            </a:r>
            <a:r>
              <a:rPr lang="zh-TW" altLang="en-US">
                <a:ea typeface="新細明體" charset="-120"/>
              </a:rPr>
              <a:t>，在法令上並不具備將感染性廢棄物滅菌為一般事業廢棄物之效力，故即使針對感染性廢棄物進行滅菌，滅菌後依然需作為感染性廢棄物進行後續處置。</a:t>
            </a:r>
            <a:endParaRPr lang="en-US" altLang="zh-TW">
              <a:ea typeface="新細明體" charset="-120"/>
            </a:endParaRPr>
          </a:p>
          <a:p>
            <a:r>
              <a:rPr lang="en-US" altLang="zh-TW">
                <a:ea typeface="新細明體" charset="-120"/>
              </a:rPr>
              <a:t>3.</a:t>
            </a:r>
            <a:r>
              <a:rPr lang="zh-TW" altLang="en-US">
                <a:ea typeface="新細明體" charset="-120"/>
              </a:rPr>
              <a:t>故現行學術單位針對感染性廢棄物所進行之滅菌，目的在於降低該廢棄物暫儲存單位內，及後續清運時之感染風險，並非改變該廢棄物所屬類別。</a:t>
            </a:r>
            <a:endParaRPr lang="en-US" altLang="zh-TW">
              <a:ea typeface="新細明體" charset="-120"/>
            </a:endParaRPr>
          </a:p>
          <a:p>
            <a:endParaRPr lang="en-US" altLang="zh-TW">
              <a:ea typeface="新細明體" charset="-120"/>
            </a:endParaRPr>
          </a:p>
          <a:p>
            <a:r>
              <a:rPr lang="zh-TW" altLang="zh-TW">
                <a:ea typeface="新細明體" charset="-120"/>
              </a:rPr>
              <a:t>發文單位：</a:t>
            </a:r>
          </a:p>
          <a:p>
            <a:r>
              <a:rPr lang="zh-TW" altLang="zh-TW">
                <a:ea typeface="新細明體" charset="-120"/>
              </a:rPr>
              <a:t>行政院衛生署</a:t>
            </a:r>
          </a:p>
          <a:p>
            <a:r>
              <a:rPr lang="zh-TW" altLang="zh-TW">
                <a:ea typeface="新細明體" charset="-120"/>
              </a:rPr>
              <a:t>發文字號：</a:t>
            </a:r>
          </a:p>
          <a:p>
            <a:r>
              <a:rPr lang="zh-TW" altLang="zh-TW">
                <a:ea typeface="新細明體" charset="-120"/>
              </a:rPr>
              <a:t>衛署醫 字第</a:t>
            </a:r>
            <a:r>
              <a:rPr lang="en-US" altLang="zh-TW">
                <a:ea typeface="新細明體" charset="-120"/>
              </a:rPr>
              <a:t> 0900025799 </a:t>
            </a:r>
            <a:r>
              <a:rPr lang="zh-TW" altLang="zh-TW">
                <a:ea typeface="新細明體" charset="-120"/>
              </a:rPr>
              <a:t>號</a:t>
            </a:r>
          </a:p>
          <a:p>
            <a:r>
              <a:rPr lang="zh-TW" altLang="zh-TW">
                <a:ea typeface="新細明體" charset="-120"/>
              </a:rPr>
              <a:t>發文日期：</a:t>
            </a:r>
          </a:p>
          <a:p>
            <a:r>
              <a:rPr lang="zh-TW" altLang="zh-TW">
                <a:ea typeface="新細明體" charset="-120"/>
              </a:rPr>
              <a:t>民國</a:t>
            </a:r>
            <a:r>
              <a:rPr lang="en-US" altLang="zh-TW">
                <a:ea typeface="新細明體" charset="-120"/>
              </a:rPr>
              <a:t> 90 </a:t>
            </a:r>
            <a:r>
              <a:rPr lang="zh-TW" altLang="zh-TW">
                <a:ea typeface="新細明體" charset="-120"/>
              </a:rPr>
              <a:t>年</a:t>
            </a:r>
            <a:r>
              <a:rPr lang="en-US" altLang="zh-TW">
                <a:ea typeface="新細明體" charset="-120"/>
              </a:rPr>
              <a:t> 04 </a:t>
            </a:r>
            <a:r>
              <a:rPr lang="zh-TW" altLang="zh-TW">
                <a:ea typeface="新細明體" charset="-120"/>
              </a:rPr>
              <a:t>月</a:t>
            </a:r>
            <a:r>
              <a:rPr lang="en-US" altLang="zh-TW">
                <a:ea typeface="新細明體" charset="-120"/>
              </a:rPr>
              <a:t> 26 </a:t>
            </a:r>
            <a:r>
              <a:rPr lang="zh-TW" altLang="zh-TW">
                <a:ea typeface="新細明體" charset="-120"/>
              </a:rPr>
              <a:t>日</a:t>
            </a:r>
          </a:p>
          <a:p>
            <a:r>
              <a:rPr lang="zh-TW" altLang="zh-TW">
                <a:ea typeface="新細明體" charset="-120"/>
              </a:rPr>
              <a:t>資料來源：</a:t>
            </a:r>
          </a:p>
          <a:p>
            <a:r>
              <a:rPr lang="zh-TW" altLang="zh-TW">
                <a:ea typeface="新細明體" charset="-120"/>
              </a:rPr>
              <a:t>行政院衛生署公報 第</a:t>
            </a:r>
            <a:r>
              <a:rPr lang="en-US" altLang="zh-TW">
                <a:ea typeface="新細明體" charset="-120"/>
              </a:rPr>
              <a:t> 30 </a:t>
            </a:r>
            <a:r>
              <a:rPr lang="zh-TW" altLang="zh-TW">
                <a:ea typeface="新細明體" charset="-120"/>
              </a:rPr>
              <a:t>卷</a:t>
            </a:r>
            <a:r>
              <a:rPr lang="en-US" altLang="zh-TW">
                <a:ea typeface="新細明體" charset="-120"/>
              </a:rPr>
              <a:t> 17 </a:t>
            </a:r>
            <a:r>
              <a:rPr lang="zh-TW" altLang="zh-TW">
                <a:ea typeface="新細明體" charset="-120"/>
              </a:rPr>
              <a:t>期</a:t>
            </a:r>
            <a:r>
              <a:rPr lang="en-US" altLang="zh-TW">
                <a:ea typeface="新細明體" charset="-120"/>
              </a:rPr>
              <a:t> 5-9 </a:t>
            </a:r>
            <a:r>
              <a:rPr lang="zh-TW" altLang="zh-TW">
                <a:ea typeface="新細明體" charset="-120"/>
              </a:rPr>
              <a:t>頁</a:t>
            </a:r>
          </a:p>
          <a:p>
            <a:r>
              <a:rPr lang="zh-TW" altLang="zh-TW">
                <a:ea typeface="新細明體" charset="-120"/>
              </a:rPr>
              <a:t>要旨：</a:t>
            </a:r>
          </a:p>
          <a:p>
            <a:r>
              <a:rPr lang="zh-TW" altLang="zh-TW">
                <a:ea typeface="新細明體" charset="-120"/>
              </a:rPr>
              <a:t>公告部分感染性醫療廢棄物滅菌處理標準及相關規定</a:t>
            </a:r>
          </a:p>
          <a:p>
            <a:r>
              <a:rPr lang="en-US" altLang="zh-TW">
                <a:ea typeface="新細明體" charset="-120"/>
              </a:rPr>
              <a:t> </a:t>
            </a:r>
            <a:endParaRPr lang="zh-TW" altLang="zh-TW">
              <a:ea typeface="新細明體" charset="-120"/>
            </a:endParaRPr>
          </a:p>
          <a:p>
            <a:r>
              <a:rPr lang="en-US" altLang="zh-TW">
                <a:ea typeface="新細明體" charset="-120"/>
              </a:rPr>
              <a:t> </a:t>
            </a:r>
            <a:endParaRPr lang="zh-TW" altLang="zh-TW">
              <a:ea typeface="新細明體" charset="-120"/>
            </a:endParaRPr>
          </a:p>
          <a:p>
            <a:r>
              <a:rPr lang="zh-TW" altLang="zh-TW">
                <a:ea typeface="新細明體" charset="-120"/>
              </a:rPr>
              <a:t>主</a:t>
            </a:r>
            <a:r>
              <a:rPr lang="en-US" altLang="zh-TW">
                <a:ea typeface="新細明體" charset="-120"/>
              </a:rPr>
              <a:t>    </a:t>
            </a:r>
            <a:r>
              <a:rPr lang="zh-TW" altLang="zh-TW">
                <a:ea typeface="新細明體" charset="-120"/>
              </a:rPr>
              <a:t>旨：公告部分感染性醫療廢棄物滅菌處理標準及相關規定。</a:t>
            </a:r>
          </a:p>
          <a:p>
            <a:r>
              <a:rPr lang="zh-TW" altLang="zh-TW">
                <a:ea typeface="新細明體" charset="-120"/>
              </a:rPr>
              <a:t>依</a:t>
            </a:r>
            <a:r>
              <a:rPr lang="en-US" altLang="zh-TW">
                <a:ea typeface="新細明體" charset="-120"/>
              </a:rPr>
              <a:t>    </a:t>
            </a:r>
            <a:r>
              <a:rPr lang="zh-TW" altLang="zh-TW">
                <a:ea typeface="新細明體" charset="-120"/>
              </a:rPr>
              <a:t>據：有害事業廢棄物認定標準第五條第一項第五款。</a:t>
            </a:r>
          </a:p>
          <a:p>
            <a:r>
              <a:rPr lang="zh-TW" altLang="zh-TW">
                <a:ea typeface="新細明體" charset="-120"/>
              </a:rPr>
              <a:t>公告事項：</a:t>
            </a:r>
          </a:p>
          <a:p>
            <a:r>
              <a:rPr lang="zh-TW" altLang="zh-TW">
                <a:ea typeface="新細明體" charset="-120"/>
              </a:rPr>
              <a:t>一</a:t>
            </a:r>
            <a:r>
              <a:rPr lang="en-US" altLang="zh-TW">
                <a:ea typeface="新細明體" charset="-120"/>
              </a:rPr>
              <a:t>  </a:t>
            </a:r>
            <a:r>
              <a:rPr lang="zh-TW" altLang="zh-TW">
                <a:ea typeface="新細明體" charset="-120"/>
              </a:rPr>
              <a:t>部分感染性醫療廢棄物滅菌處理標準如下：以枯草桿菌芽孢</a:t>
            </a:r>
            <a:r>
              <a:rPr lang="en-US" altLang="zh-TW">
                <a:ea typeface="新細明體" charset="-120"/>
              </a:rPr>
              <a:t> (Bacillus subtilis spores) </a:t>
            </a:r>
            <a:r>
              <a:rPr lang="zh-TW" altLang="zh-TW">
                <a:ea typeface="新細明體" charset="-120"/>
              </a:rPr>
              <a:t>或嗜熱桿菌芽孢</a:t>
            </a:r>
            <a:r>
              <a:rPr lang="en-US" altLang="zh-TW">
                <a:ea typeface="新細明體" charset="-120"/>
              </a:rPr>
              <a:t> (B-acillusstearothermophilus spores) </a:t>
            </a:r>
            <a:r>
              <a:rPr lang="zh-TW" altLang="zh-TW">
                <a:ea typeface="新細明體" charset="-120"/>
              </a:rPr>
              <a:t>作測試，其清除率</a:t>
            </a:r>
            <a:r>
              <a:rPr lang="en-US" altLang="zh-TW">
                <a:ea typeface="新細明體" charset="-120"/>
              </a:rPr>
              <a:t> (reduction rate) </a:t>
            </a:r>
            <a:r>
              <a:rPr lang="zh-TW" altLang="zh-TW">
                <a:ea typeface="新細明體" charset="-120"/>
              </a:rPr>
              <a:t>可達</a:t>
            </a:r>
            <a:r>
              <a:rPr lang="en-US" altLang="zh-TW">
                <a:ea typeface="新細明體" charset="-120"/>
              </a:rPr>
              <a:t> 5 log10  (</a:t>
            </a:r>
            <a:r>
              <a:rPr lang="zh-TW" altLang="zh-TW">
                <a:ea typeface="新細明體" charset="-120"/>
              </a:rPr>
              <a:t>即百分之九九‧九九九</a:t>
            </a:r>
            <a:r>
              <a:rPr lang="en-US" altLang="zh-TW">
                <a:ea typeface="新細明體" charset="-120"/>
              </a:rPr>
              <a:t>) </a:t>
            </a:r>
            <a:r>
              <a:rPr lang="zh-TW" altLang="zh-TW">
                <a:ea typeface="新細明體" charset="-120"/>
              </a:rPr>
              <a:t>之滅菌效能。</a:t>
            </a:r>
          </a:p>
          <a:p>
            <a:r>
              <a:rPr lang="zh-TW" altLang="zh-TW">
                <a:ea typeface="新細明體" charset="-120"/>
              </a:rPr>
              <a:t>二</a:t>
            </a:r>
            <a:r>
              <a:rPr lang="en-US" altLang="zh-TW">
                <a:ea typeface="新細明體" charset="-120"/>
              </a:rPr>
              <a:t>  </a:t>
            </a:r>
            <a:r>
              <a:rPr lang="zh-TW" altLang="zh-TW">
                <a:ea typeface="新細明體" charset="-120"/>
              </a:rPr>
              <a:t>部分感染性醫療廢棄物滅菌處理，如以高溫高壓滅菌法處理者，其操作規定如下：</a:t>
            </a:r>
          </a:p>
          <a:p>
            <a:r>
              <a:rPr lang="en-US" altLang="zh-TW">
                <a:ea typeface="新細明體" charset="-120"/>
              </a:rPr>
              <a:t> (</a:t>
            </a:r>
            <a:r>
              <a:rPr lang="zh-TW" altLang="zh-TW">
                <a:ea typeface="新細明體" charset="-120"/>
              </a:rPr>
              <a:t>一</a:t>
            </a:r>
            <a:r>
              <a:rPr lang="en-US" altLang="zh-TW">
                <a:ea typeface="新細明體" charset="-120"/>
              </a:rPr>
              <a:t>) </a:t>
            </a:r>
            <a:r>
              <a:rPr lang="zh-TW" altLang="zh-TW">
                <a:ea typeface="新細明體" charset="-120"/>
              </a:rPr>
              <a:t>感染性醫療廢棄物之滅菌鍋應為專用，不可再使用於消毒器械。</a:t>
            </a:r>
          </a:p>
          <a:p>
            <a:r>
              <a:rPr lang="en-US" altLang="zh-TW">
                <a:ea typeface="新細明體" charset="-120"/>
              </a:rPr>
              <a:t> (</a:t>
            </a:r>
            <a:r>
              <a:rPr lang="zh-TW" altLang="zh-TW">
                <a:ea typeface="新細明體" charset="-120"/>
              </a:rPr>
              <a:t>二</a:t>
            </a:r>
            <a:r>
              <a:rPr lang="en-US" altLang="zh-TW">
                <a:ea typeface="新細明體" charset="-120"/>
              </a:rPr>
              <a:t>) </a:t>
            </a:r>
            <a:r>
              <a:rPr lang="zh-TW" altLang="zh-TW">
                <a:ea typeface="新細明體" charset="-120"/>
              </a:rPr>
              <a:t>其操作條件需符合下列各款規定之一，並應每次至少自動監測及同步記錄所操作之溫度及時間：</a:t>
            </a:r>
          </a:p>
          <a:p>
            <a:r>
              <a:rPr lang="en-US" altLang="zh-TW">
                <a:ea typeface="新細明體" charset="-120"/>
              </a:rPr>
              <a:t> (1) </a:t>
            </a:r>
            <a:r>
              <a:rPr lang="zh-TW" altLang="zh-TW">
                <a:ea typeface="新細明體" charset="-120"/>
              </a:rPr>
              <a:t>操作溫度攝氏一二一度</a:t>
            </a:r>
            <a:r>
              <a:rPr lang="en-US" altLang="zh-TW">
                <a:ea typeface="新細明體" charset="-120"/>
              </a:rPr>
              <a:t> (</a:t>
            </a:r>
            <a:r>
              <a:rPr lang="zh-TW" altLang="zh-TW">
                <a:ea typeface="新細明體" charset="-120"/>
              </a:rPr>
              <a:t>華氏二五○度</a:t>
            </a:r>
            <a:r>
              <a:rPr lang="en-US" altLang="zh-TW">
                <a:ea typeface="新細明體" charset="-120"/>
              </a:rPr>
              <a:t>) </a:t>
            </a:r>
            <a:r>
              <a:rPr lang="zh-TW" altLang="zh-TW">
                <a:ea typeface="新細明體" charset="-120"/>
              </a:rPr>
              <a:t>以上，每平方公分一‧○六公斤</a:t>
            </a:r>
            <a:r>
              <a:rPr lang="en-US" altLang="zh-TW">
                <a:ea typeface="新細明體" charset="-120"/>
              </a:rPr>
              <a:t> (</a:t>
            </a:r>
            <a:r>
              <a:rPr lang="zh-TW" altLang="zh-TW">
                <a:ea typeface="新細明體" charset="-120"/>
              </a:rPr>
              <a:t>每平方英吋十五磅</a:t>
            </a:r>
            <a:r>
              <a:rPr lang="en-US" altLang="zh-TW">
                <a:ea typeface="新細明體" charset="-120"/>
              </a:rPr>
              <a:t>) </a:t>
            </a:r>
            <a:r>
              <a:rPr lang="zh-TW" altLang="zh-TW">
                <a:ea typeface="新細明體" charset="-120"/>
              </a:rPr>
              <a:t>以上之壓力，加熱時間為六十分鐘以上。</a:t>
            </a:r>
          </a:p>
          <a:p>
            <a:r>
              <a:rPr lang="en-US" altLang="zh-TW">
                <a:ea typeface="新細明體" charset="-120"/>
              </a:rPr>
              <a:t> (2) </a:t>
            </a:r>
            <a:r>
              <a:rPr lang="zh-TW" altLang="zh-TW">
                <a:ea typeface="新細明體" charset="-120"/>
              </a:rPr>
              <a:t>操作溫度攝氏一三五度</a:t>
            </a:r>
            <a:r>
              <a:rPr lang="en-US" altLang="zh-TW">
                <a:ea typeface="新細明體" charset="-120"/>
              </a:rPr>
              <a:t> (</a:t>
            </a:r>
            <a:r>
              <a:rPr lang="zh-TW" altLang="zh-TW">
                <a:ea typeface="新細明體" charset="-120"/>
              </a:rPr>
              <a:t>華氏二七五度</a:t>
            </a:r>
            <a:r>
              <a:rPr lang="en-US" altLang="zh-TW">
                <a:ea typeface="新細明體" charset="-120"/>
              </a:rPr>
              <a:t>) </a:t>
            </a:r>
            <a:r>
              <a:rPr lang="zh-TW" altLang="zh-TW">
                <a:ea typeface="新細明體" charset="-120"/>
              </a:rPr>
              <a:t>以上，每平方公分二‧一八公斤</a:t>
            </a:r>
            <a:r>
              <a:rPr lang="en-US" altLang="zh-TW">
                <a:ea typeface="新細明體" charset="-120"/>
              </a:rPr>
              <a:t> (</a:t>
            </a:r>
            <a:r>
              <a:rPr lang="zh-TW" altLang="zh-TW">
                <a:ea typeface="新細明體" charset="-120"/>
              </a:rPr>
              <a:t>每平方英吋三十一磅</a:t>
            </a:r>
            <a:r>
              <a:rPr lang="en-US" altLang="zh-TW">
                <a:ea typeface="新細明體" charset="-120"/>
              </a:rPr>
              <a:t>) </a:t>
            </a:r>
            <a:r>
              <a:rPr lang="zh-TW" altLang="zh-TW">
                <a:ea typeface="新細明體" charset="-120"/>
              </a:rPr>
              <a:t>以上之壓力，加熱時間為四十五分鐘以上。</a:t>
            </a:r>
          </a:p>
          <a:p>
            <a:r>
              <a:rPr lang="en-US" altLang="zh-TW">
                <a:ea typeface="新細明體" charset="-120"/>
              </a:rPr>
              <a:t> (</a:t>
            </a:r>
            <a:r>
              <a:rPr lang="zh-TW" altLang="zh-TW">
                <a:ea typeface="新細明體" charset="-120"/>
              </a:rPr>
              <a:t>三</a:t>
            </a:r>
            <a:r>
              <a:rPr lang="en-US" altLang="zh-TW">
                <a:ea typeface="新細明體" charset="-120"/>
              </a:rPr>
              <a:t>) </a:t>
            </a:r>
            <a:r>
              <a:rPr lang="zh-TW" altLang="zh-TW">
                <a:ea typeface="新細明體" charset="-120"/>
              </a:rPr>
              <a:t>需執行並通過高溫高壓滅菌之效能測試，並備有紀錄，以檢視滅菌完全與否，包括：</a:t>
            </a:r>
          </a:p>
          <a:p>
            <a:r>
              <a:rPr lang="en-US" altLang="zh-TW">
                <a:ea typeface="新細明體" charset="-120"/>
              </a:rPr>
              <a:t> (1) </a:t>
            </a:r>
            <a:r>
              <a:rPr lang="zh-TW" altLang="zh-TW">
                <a:ea typeface="新細明體" charset="-120"/>
              </a:rPr>
              <a:t>每次操作</a:t>
            </a:r>
            <a:r>
              <a:rPr lang="en-US" altLang="zh-TW">
                <a:ea typeface="新細明體" charset="-120"/>
              </a:rPr>
              <a:t> (</a:t>
            </a:r>
            <a:r>
              <a:rPr lang="zh-TW" altLang="zh-TW">
                <a:ea typeface="新細明體" charset="-120"/>
              </a:rPr>
              <a:t>即每鍋</a:t>
            </a:r>
            <a:r>
              <a:rPr lang="en-US" altLang="zh-TW">
                <a:ea typeface="新細明體" charset="-120"/>
              </a:rPr>
              <a:t>) </a:t>
            </a:r>
            <a:r>
              <a:rPr lang="zh-TW" altLang="zh-TW">
                <a:ea typeface="新細明體" charset="-120"/>
              </a:rPr>
              <a:t>對於滅菌物使用測試紙或測試膠帶或蒸氣鐘完成化學性測試。</a:t>
            </a:r>
          </a:p>
          <a:p>
            <a:r>
              <a:rPr lang="en-US" altLang="zh-TW">
                <a:ea typeface="新細明體" charset="-120"/>
              </a:rPr>
              <a:t> (2) </a:t>
            </a:r>
            <a:r>
              <a:rPr lang="zh-TW" altLang="zh-TW">
                <a:ea typeface="新細明體" charset="-120"/>
              </a:rPr>
              <a:t>每月至少以嗜熱桿菌芽孢</a:t>
            </a:r>
            <a:r>
              <a:rPr lang="en-US" altLang="zh-TW">
                <a:ea typeface="新細明體" charset="-120"/>
              </a:rPr>
              <a:t> (Bacillus stearothermophilus spores)</a:t>
            </a:r>
            <a:r>
              <a:rPr lang="zh-TW" altLang="zh-TW">
                <a:ea typeface="新細明體" charset="-120"/>
              </a:rPr>
              <a:t>生物測試瓶 </a:t>
            </a:r>
            <a:r>
              <a:rPr lang="en-US" altLang="zh-TW">
                <a:ea typeface="新細明體" charset="-120"/>
              </a:rPr>
              <a:t>(</a:t>
            </a:r>
            <a:r>
              <a:rPr lang="zh-TW" altLang="zh-TW">
                <a:ea typeface="新細明體" charset="-120"/>
              </a:rPr>
              <a:t>生物培養苗</a:t>
            </a:r>
            <a:r>
              <a:rPr lang="en-US" altLang="zh-TW">
                <a:ea typeface="新細明體" charset="-120"/>
              </a:rPr>
              <a:t>) </a:t>
            </a:r>
            <a:r>
              <a:rPr lang="zh-TW" altLang="zh-TW">
                <a:ea typeface="新細明體" charset="-120"/>
              </a:rPr>
              <a:t>，分置於鍋中及滅菌物容器中，完成操作一次生物性測試。</a:t>
            </a:r>
          </a:p>
          <a:p>
            <a:r>
              <a:rPr lang="en-US" altLang="zh-TW">
                <a:ea typeface="新細明體" charset="-120"/>
              </a:rPr>
              <a:t> (</a:t>
            </a:r>
            <a:r>
              <a:rPr lang="zh-TW" altLang="zh-TW">
                <a:ea typeface="新細明體" charset="-120"/>
              </a:rPr>
              <a:t>四</a:t>
            </a:r>
            <a:r>
              <a:rPr lang="en-US" altLang="zh-TW">
                <a:ea typeface="新細明體" charset="-120"/>
              </a:rPr>
              <a:t>) </a:t>
            </a:r>
            <a:r>
              <a:rPr lang="zh-TW" altLang="zh-TW">
                <a:ea typeface="新細明體" charset="-120"/>
              </a:rPr>
              <a:t>其他應行注意事項：</a:t>
            </a:r>
          </a:p>
          <a:p>
            <a:r>
              <a:rPr lang="en-US" altLang="zh-TW">
                <a:ea typeface="新細明體" charset="-120"/>
              </a:rPr>
              <a:t> (1) </a:t>
            </a:r>
            <a:r>
              <a:rPr lang="zh-TW" altLang="zh-TW">
                <a:ea typeface="新細明體" charset="-120"/>
              </a:rPr>
              <a:t>裝滅菌物之包裝與滅菌鍋之裝載容量：</a:t>
            </a:r>
          </a:p>
          <a:p>
            <a:r>
              <a:rPr lang="en-US" altLang="zh-TW">
                <a:ea typeface="新細明體" charset="-120"/>
              </a:rPr>
              <a:t>a </a:t>
            </a:r>
            <a:r>
              <a:rPr lang="zh-TW" altLang="zh-TW">
                <a:ea typeface="新細明體" charset="-120"/>
              </a:rPr>
              <a:t>滅菌物包裝材質應為具抗濕熱、高溫、高壓之材質，且在滅菌過程不產生生物毒性者。</a:t>
            </a:r>
          </a:p>
          <a:p>
            <a:r>
              <a:rPr lang="en-US" altLang="zh-TW">
                <a:ea typeface="新細明體" charset="-120"/>
              </a:rPr>
              <a:t>b </a:t>
            </a:r>
            <a:r>
              <a:rPr lang="zh-TW" altLang="zh-TW">
                <a:ea typeface="新細明體" charset="-120"/>
              </a:rPr>
              <a:t>包裝材質應具蒸氣通透性，至通透性不佳者，在滅菌過程中，應將袋口鬆開，以利蒸氣進入。</a:t>
            </a:r>
          </a:p>
          <a:p>
            <a:r>
              <a:rPr lang="en-US" altLang="zh-TW">
                <a:ea typeface="新細明體" charset="-120"/>
              </a:rPr>
              <a:t>c </a:t>
            </a:r>
            <a:r>
              <a:rPr lang="zh-TW" altLang="zh-TW">
                <a:ea typeface="新細明體" charset="-120"/>
              </a:rPr>
              <a:t>滅菌物以前述材質包裝後，放入設有把手之不銹鋼筒容器中，再置入滅菌鍋內。</a:t>
            </a:r>
          </a:p>
          <a:p>
            <a:r>
              <a:rPr lang="en-US" altLang="zh-TW">
                <a:ea typeface="新細明體" charset="-120"/>
              </a:rPr>
              <a:t>d </a:t>
            </a:r>
            <a:r>
              <a:rPr lang="zh-TW" altLang="zh-TW">
                <a:ea typeface="新細明體" charset="-120"/>
              </a:rPr>
              <a:t>滅菌鍋之裝載容量，每次不得超過鍋內總容積之百分之八十，且裝載物頂部與鍋壁距七‧六公分</a:t>
            </a:r>
            <a:r>
              <a:rPr lang="en-US" altLang="zh-TW">
                <a:ea typeface="新細明體" charset="-120"/>
              </a:rPr>
              <a:t> (</a:t>
            </a:r>
            <a:r>
              <a:rPr lang="zh-TW" altLang="zh-TW">
                <a:ea typeface="新細明體" charset="-120"/>
              </a:rPr>
              <a:t>三英吋</a:t>
            </a:r>
            <a:r>
              <a:rPr lang="en-US" altLang="zh-TW">
                <a:ea typeface="新細明體" charset="-120"/>
              </a:rPr>
              <a:t>) </a:t>
            </a:r>
            <a:r>
              <a:rPr lang="zh-TW" altLang="zh-TW">
                <a:ea typeface="新細明體" charset="-120"/>
              </a:rPr>
              <a:t>以上，又每包滅菌物間需留縫隙，勿緊密相連。</a:t>
            </a:r>
          </a:p>
          <a:p>
            <a:r>
              <a:rPr lang="en-US" altLang="zh-TW">
                <a:ea typeface="新細明體" charset="-120"/>
              </a:rPr>
              <a:t> (2) </a:t>
            </a:r>
            <a:r>
              <a:rPr lang="zh-TW" altLang="zh-TW">
                <a:ea typeface="新細明體" charset="-120"/>
              </a:rPr>
              <a:t>操作場所應備有作業手冊，將相關作業程序列入。作業程序參考規範如附件。</a:t>
            </a:r>
          </a:p>
          <a:p>
            <a:r>
              <a:rPr lang="zh-TW" altLang="zh-TW">
                <a:ea typeface="新細明體" charset="-120"/>
              </a:rPr>
              <a:t>三</a:t>
            </a:r>
            <a:r>
              <a:rPr lang="en-US" altLang="zh-TW">
                <a:ea typeface="新細明體" charset="-120"/>
              </a:rPr>
              <a:t>  </a:t>
            </a:r>
            <a:r>
              <a:rPr lang="zh-TW" altLang="zh-TW">
                <a:ea typeface="新細明體" charset="-120"/>
              </a:rPr>
              <a:t>所稱部分感染性醫療廢棄物，係指有害事業廢棄物認定標準規定之第四條第六款第四目、第六目、第七目之感染性廢棄物及符合事業廢棄物貯存清除處理方法及設施標準規定，以黃色容器貯存之感染性事業廢棄物。</a:t>
            </a:r>
          </a:p>
          <a:p>
            <a:r>
              <a:rPr lang="en-US" altLang="zh-TW">
                <a:ea typeface="新細明體" charset="-120"/>
              </a:rPr>
              <a:t> </a:t>
            </a:r>
            <a:endParaRPr lang="zh-TW" altLang="zh-TW">
              <a:ea typeface="新細明體" charset="-120"/>
            </a:endParaRPr>
          </a:p>
          <a:p>
            <a:r>
              <a:rPr lang="zh-TW" altLang="zh-TW">
                <a:ea typeface="新細明體" charset="-120"/>
              </a:rPr>
              <a:t>附</a:t>
            </a:r>
            <a:r>
              <a:rPr lang="en-US" altLang="zh-TW">
                <a:ea typeface="新細明體" charset="-120"/>
              </a:rPr>
              <a:t>    </a:t>
            </a:r>
            <a:r>
              <a:rPr lang="zh-TW" altLang="zh-TW">
                <a:ea typeface="新細明體" charset="-120"/>
              </a:rPr>
              <a:t>件：高溫高壓蒸氣滅菌鍋作業程序參考規範</a:t>
            </a:r>
          </a:p>
          <a:p>
            <a:r>
              <a:rPr lang="zh-TW" altLang="zh-TW">
                <a:ea typeface="新細明體" charset="-120"/>
              </a:rPr>
              <a:t>一</a:t>
            </a:r>
            <a:r>
              <a:rPr lang="en-US" altLang="zh-TW">
                <a:ea typeface="新細明體" charset="-120"/>
              </a:rPr>
              <a:t>  </a:t>
            </a:r>
            <a:r>
              <a:rPr lang="zh-TW" altLang="zh-TW">
                <a:ea typeface="新細明體" charset="-120"/>
              </a:rPr>
              <a:t>每日作業前應實施檢點，檢點表如表一</a:t>
            </a:r>
          </a:p>
          <a:p>
            <a:r>
              <a:rPr lang="zh-TW" altLang="zh-TW">
                <a:ea typeface="新細明體" charset="-120"/>
              </a:rPr>
              <a:t>二</a:t>
            </a:r>
            <a:r>
              <a:rPr lang="en-US" altLang="zh-TW">
                <a:ea typeface="新細明體" charset="-120"/>
              </a:rPr>
              <a:t>  </a:t>
            </a:r>
            <a:r>
              <a:rPr lang="zh-TW" altLang="zh-TW">
                <a:ea typeface="新細明體" charset="-120"/>
              </a:rPr>
              <a:t>清潔內鍋及過濾網</a:t>
            </a:r>
          </a:p>
          <a:p>
            <a:r>
              <a:rPr lang="zh-TW" altLang="zh-TW">
                <a:ea typeface="新細明體" charset="-120"/>
              </a:rPr>
              <a:t>三</a:t>
            </a:r>
            <a:r>
              <a:rPr lang="en-US" altLang="zh-TW">
                <a:ea typeface="新細明體" charset="-120"/>
              </a:rPr>
              <a:t>  </a:t>
            </a:r>
            <a:r>
              <a:rPr lang="zh-TW" altLang="zh-TW">
                <a:ea typeface="新細明體" charset="-120"/>
              </a:rPr>
              <a:t>開機操作</a:t>
            </a:r>
          </a:p>
          <a:p>
            <a:r>
              <a:rPr lang="en-US" altLang="zh-TW">
                <a:ea typeface="新細明體" charset="-120"/>
              </a:rPr>
              <a:t>1 </a:t>
            </a:r>
            <a:r>
              <a:rPr lang="zh-TW" altLang="zh-TW">
                <a:ea typeface="新細明體" charset="-120"/>
              </a:rPr>
              <a:t>開啟蒸氣及進水閥。</a:t>
            </a:r>
          </a:p>
          <a:p>
            <a:r>
              <a:rPr lang="en-US" altLang="zh-TW">
                <a:ea typeface="新細明體" charset="-120"/>
              </a:rPr>
              <a:t>2 </a:t>
            </a:r>
            <a:r>
              <a:rPr lang="zh-TW" altLang="zh-TW">
                <a:ea typeface="新細明體" charset="-120"/>
              </a:rPr>
              <a:t>開啟電源開關，依顯示指示按鈕。</a:t>
            </a:r>
          </a:p>
          <a:p>
            <a:r>
              <a:rPr lang="en-US" altLang="zh-TW">
                <a:ea typeface="新細明體" charset="-120"/>
              </a:rPr>
              <a:t>3 </a:t>
            </a:r>
            <a:r>
              <a:rPr lang="zh-TW" altLang="zh-TW">
                <a:ea typeface="新細明體" charset="-120"/>
              </a:rPr>
              <a:t>裝載滅菌物品入鍋。</a:t>
            </a:r>
          </a:p>
          <a:p>
            <a:r>
              <a:rPr lang="en-US" altLang="zh-TW">
                <a:ea typeface="新細明體" charset="-120"/>
              </a:rPr>
              <a:t>4 </a:t>
            </a:r>
            <a:r>
              <a:rPr lang="zh-TW" altLang="zh-TW">
                <a:ea typeface="新細明體" charset="-120"/>
              </a:rPr>
              <a:t>關緊鍋門。</a:t>
            </a:r>
          </a:p>
          <a:p>
            <a:r>
              <a:rPr lang="en-US" altLang="zh-TW">
                <a:ea typeface="新細明體" charset="-120"/>
              </a:rPr>
              <a:t>5 </a:t>
            </a:r>
            <a:r>
              <a:rPr lang="zh-TW" altLang="zh-TW">
                <a:ea typeface="新細明體" charset="-120"/>
              </a:rPr>
              <a:t>選擇滅菌項目，開始啟動。</a:t>
            </a:r>
          </a:p>
          <a:p>
            <a:r>
              <a:rPr lang="en-US" altLang="zh-TW">
                <a:ea typeface="新細明體" charset="-120"/>
              </a:rPr>
              <a:t>6 </a:t>
            </a:r>
            <a:r>
              <a:rPr lang="zh-TW" altLang="zh-TW">
                <a:ea typeface="新細明體" charset="-120"/>
              </a:rPr>
              <a:t>完成後響笛，開啟鍋門取出物品。</a:t>
            </a:r>
          </a:p>
          <a:p>
            <a:r>
              <a:rPr lang="en-US" altLang="zh-TW">
                <a:ea typeface="新細明體" charset="-120"/>
              </a:rPr>
              <a:t>7 </a:t>
            </a:r>
            <a:r>
              <a:rPr lang="zh-TW" altLang="zh-TW">
                <a:ea typeface="新細明體" charset="-120"/>
              </a:rPr>
              <a:t>填寫「蒸氣滅菌器操作紀錄表」</a:t>
            </a:r>
            <a:r>
              <a:rPr lang="en-US" altLang="zh-TW">
                <a:ea typeface="新細明體" charset="-120"/>
              </a:rPr>
              <a:t> (</a:t>
            </a:r>
            <a:r>
              <a:rPr lang="zh-TW" altLang="zh-TW">
                <a:ea typeface="新細明體" charset="-120"/>
              </a:rPr>
              <a:t>如表二</a:t>
            </a:r>
            <a:r>
              <a:rPr lang="en-US" altLang="zh-TW">
                <a:ea typeface="新細明體" charset="-120"/>
              </a:rPr>
              <a:t>) </a:t>
            </a:r>
            <a:r>
              <a:rPr lang="zh-TW" altLang="zh-TW">
                <a:ea typeface="新細明體" charset="-120"/>
              </a:rPr>
              <a:t>及「測試紀錄表」</a:t>
            </a:r>
            <a:r>
              <a:rPr lang="en-US" altLang="zh-TW">
                <a:ea typeface="新細明體" charset="-120"/>
              </a:rPr>
              <a:t> (</a:t>
            </a:r>
            <a:r>
              <a:rPr lang="zh-TW" altLang="zh-TW">
                <a:ea typeface="新細明體" charset="-120"/>
              </a:rPr>
              <a:t>如表三</a:t>
            </a:r>
            <a:r>
              <a:rPr lang="en-US" altLang="zh-TW">
                <a:ea typeface="新細明體" charset="-120"/>
              </a:rPr>
              <a:t>)</a:t>
            </a:r>
            <a:r>
              <a:rPr lang="zh-TW" altLang="zh-TW">
                <a:ea typeface="新細明體" charset="-120"/>
              </a:rPr>
              <a:t>。</a:t>
            </a:r>
          </a:p>
          <a:p>
            <a:r>
              <a:rPr lang="zh-TW" altLang="zh-TW">
                <a:ea typeface="新細明體" charset="-120"/>
              </a:rPr>
              <a:t>四</a:t>
            </a:r>
            <a:r>
              <a:rPr lang="en-US" altLang="zh-TW">
                <a:ea typeface="新細明體" charset="-120"/>
              </a:rPr>
              <a:t>  </a:t>
            </a:r>
            <a:r>
              <a:rPr lang="zh-TW" altLang="zh-TW">
                <a:ea typeface="新細明體" charset="-120"/>
              </a:rPr>
              <a:t>裝載物每次不得超過滅菌鍋內裝總容積</a:t>
            </a:r>
            <a:r>
              <a:rPr lang="en-US" altLang="zh-TW">
                <a:ea typeface="新細明體" charset="-120"/>
              </a:rPr>
              <a:t> 80 </a:t>
            </a:r>
            <a:r>
              <a:rPr lang="zh-TW" altLang="zh-TW">
                <a:ea typeface="新細明體" charset="-120"/>
              </a:rPr>
              <a:t>％，裝載物頂部與鍋壁距</a:t>
            </a:r>
            <a:r>
              <a:rPr lang="en-US" altLang="zh-TW">
                <a:ea typeface="新細明體" charset="-120"/>
              </a:rPr>
              <a:t>3 </a:t>
            </a:r>
            <a:r>
              <a:rPr lang="zh-TW" altLang="zh-TW">
                <a:ea typeface="新細明體" charset="-120"/>
              </a:rPr>
              <a:t>英吋以上，且每包間需留縫隙，勿緊密相連。不可將滅菌物直接置於滅菌鍋底部，應置入設有把手之不銹鋼筒容器中，再放入。</a:t>
            </a:r>
          </a:p>
          <a:p>
            <a:r>
              <a:rPr lang="zh-TW" altLang="zh-TW">
                <a:ea typeface="新細明體" charset="-120"/>
              </a:rPr>
              <a:t>五</a:t>
            </a:r>
            <a:r>
              <a:rPr lang="en-US" altLang="zh-TW">
                <a:ea typeface="新細明體" charset="-120"/>
              </a:rPr>
              <a:t>  </a:t>
            </a:r>
            <a:r>
              <a:rPr lang="zh-TW" altLang="zh-TW">
                <a:ea typeface="新細明體" charset="-120"/>
              </a:rPr>
              <a:t>保持蒸氣壓在最高使用壓力以下，並避免氣壓急劇之變動。</a:t>
            </a:r>
          </a:p>
          <a:p>
            <a:r>
              <a:rPr lang="zh-TW" altLang="zh-TW">
                <a:ea typeface="新細明體" charset="-120"/>
              </a:rPr>
              <a:t>六</a:t>
            </a:r>
            <a:r>
              <a:rPr lang="en-US" altLang="zh-TW">
                <a:ea typeface="新細明體" charset="-120"/>
              </a:rPr>
              <a:t>  </a:t>
            </a:r>
            <a:r>
              <a:rPr lang="zh-TW" altLang="zh-TW">
                <a:ea typeface="新細明體" charset="-120"/>
              </a:rPr>
              <a:t>將物品放入或取出時，穿戴隔熱手套以免燙傷。</a:t>
            </a:r>
          </a:p>
          <a:p>
            <a:r>
              <a:rPr lang="zh-TW" altLang="zh-TW">
                <a:ea typeface="新細明體" charset="-120"/>
              </a:rPr>
              <a:t>七</a:t>
            </a:r>
            <a:r>
              <a:rPr lang="en-US" altLang="zh-TW">
                <a:ea typeface="新細明體" charset="-120"/>
              </a:rPr>
              <a:t>  </a:t>
            </a:r>
            <a:r>
              <a:rPr lang="zh-TW" altLang="zh-TW">
                <a:ea typeface="新細明體" charset="-120"/>
              </a:rPr>
              <a:t>滅菌鍋除滅菌物品外，不得任意作其他用途。</a:t>
            </a:r>
          </a:p>
          <a:p>
            <a:r>
              <a:rPr lang="zh-TW" altLang="zh-TW">
                <a:ea typeface="新細明體" charset="-120"/>
              </a:rPr>
              <a:t>八</a:t>
            </a:r>
            <a:r>
              <a:rPr lang="en-US" altLang="zh-TW">
                <a:ea typeface="新細明體" charset="-120"/>
              </a:rPr>
              <a:t>  </a:t>
            </a:r>
            <a:r>
              <a:rPr lang="zh-TW" altLang="zh-TW">
                <a:ea typeface="新細明體" charset="-120"/>
              </a:rPr>
              <a:t>欲取出滅菌物，應先檢視溫度及壓力是否回復正常。</a:t>
            </a:r>
          </a:p>
          <a:p>
            <a:r>
              <a:rPr lang="zh-TW" altLang="zh-TW">
                <a:ea typeface="新細明體" charset="-120"/>
              </a:rPr>
              <a:t>九</a:t>
            </a:r>
            <a:r>
              <a:rPr lang="en-US" altLang="zh-TW">
                <a:ea typeface="新細明體" charset="-120"/>
              </a:rPr>
              <a:t>  </a:t>
            </a:r>
            <a:r>
              <a:rPr lang="zh-TW" altLang="zh-TW">
                <a:ea typeface="新細明體" charset="-120"/>
              </a:rPr>
              <a:t>滅菌鍋無法正常操作時，應通知維修人員，並予以記錄。</a:t>
            </a:r>
          </a:p>
          <a:p>
            <a:r>
              <a:rPr lang="zh-TW" altLang="zh-TW">
                <a:ea typeface="新細明體" charset="-120"/>
              </a:rPr>
              <a:t>一○</a:t>
            </a:r>
            <a:r>
              <a:rPr lang="en-US" altLang="zh-TW">
                <a:ea typeface="新細明體" charset="-120"/>
              </a:rPr>
              <a:t>  </a:t>
            </a:r>
            <a:r>
              <a:rPr lang="zh-TW" altLang="zh-TW">
                <a:ea typeface="新細明體" charset="-120"/>
              </a:rPr>
              <a:t>每月定期作壓力容器安全檢查，填寫檢查表，紀錄保持三年。</a:t>
            </a:r>
          </a:p>
        </p:txBody>
      </p:sp>
      <p:sp>
        <p:nvSpPr>
          <p:cNvPr id="200708" name="投影片編號版面配置區 3"/>
          <p:cNvSpPr>
            <a:spLocks noGrp="1"/>
          </p:cNvSpPr>
          <p:nvPr>
            <p:ph type="sldNum" sz="quarter" idx="5"/>
          </p:nvPr>
        </p:nvSpPr>
        <p:spPr>
          <a:noFill/>
        </p:spPr>
        <p:txBody>
          <a:bodyPr/>
          <a:lstStyle/>
          <a:p>
            <a:fld id="{DDFFF2A1-F0F7-4150-B6C4-A3F74D67D1EF}" type="slidenum">
              <a:rPr lang="en-US" altLang="zh-TW" smtClean="0">
                <a:solidFill>
                  <a:srgbClr val="000000"/>
                </a:solidFill>
                <a:ea typeface="新細明體" charset="-120"/>
              </a:rPr>
              <a:pPr/>
              <a:t>63</a:t>
            </a:fld>
            <a:endParaRPr lang="en-US" altLang="zh-TW">
              <a:solidFill>
                <a:srgbClr val="000000"/>
              </a:solidFill>
              <a:ea typeface="新細明體" charset="-120"/>
            </a:endParaRPr>
          </a:p>
        </p:txBody>
      </p:sp>
    </p:spTree>
    <p:extLst>
      <p:ext uri="{BB962C8B-B14F-4D97-AF65-F5344CB8AC3E}">
        <p14:creationId xmlns:p14="http://schemas.microsoft.com/office/powerpoint/2010/main" val="4120740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a:ln/>
        </p:spPr>
        <p:txBody>
          <a:bodyPr/>
          <a:lstStyle/>
          <a:p>
            <a:endParaRPr lang="zh-TW" altLang="en-US">
              <a:ea typeface="新細明體" charset="-120"/>
            </a:endParaRPr>
          </a:p>
        </p:txBody>
      </p:sp>
      <p:sp>
        <p:nvSpPr>
          <p:cNvPr id="202756" name="投影片編號版面配置區 3"/>
          <p:cNvSpPr>
            <a:spLocks noGrp="1"/>
          </p:cNvSpPr>
          <p:nvPr>
            <p:ph type="sldNum" sz="quarter" idx="5"/>
          </p:nvPr>
        </p:nvSpPr>
        <p:spPr>
          <a:noFill/>
        </p:spPr>
        <p:txBody>
          <a:bodyPr/>
          <a:lstStyle/>
          <a:p>
            <a:fld id="{A2449888-8DA0-4A21-A22B-E77155BEB83F}" type="slidenum">
              <a:rPr lang="en-US" altLang="zh-TW" smtClean="0">
                <a:solidFill>
                  <a:srgbClr val="000000"/>
                </a:solidFill>
                <a:ea typeface="新細明體" charset="-120"/>
              </a:rPr>
              <a:pPr/>
              <a:t>64</a:t>
            </a:fld>
            <a:endParaRPr lang="en-US" altLang="zh-TW">
              <a:solidFill>
                <a:srgbClr val="000000"/>
              </a:solidFill>
              <a:ea typeface="新細明體" charset="-120"/>
            </a:endParaRPr>
          </a:p>
        </p:txBody>
      </p:sp>
    </p:spTree>
    <p:extLst>
      <p:ext uri="{BB962C8B-B14F-4D97-AF65-F5344CB8AC3E}">
        <p14:creationId xmlns:p14="http://schemas.microsoft.com/office/powerpoint/2010/main" val="308814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a:ln/>
        </p:spPr>
      </p:sp>
      <p:sp>
        <p:nvSpPr>
          <p:cNvPr id="144387" name="備忘稿版面配置區 2"/>
          <p:cNvSpPr>
            <a:spLocks noGrp="1"/>
          </p:cNvSpPr>
          <p:nvPr>
            <p:ph type="body" idx="1"/>
          </p:nvPr>
        </p:nvSpPr>
        <p:spPr>
          <a:noFill/>
          <a:ln/>
        </p:spPr>
        <p:txBody>
          <a:bodyPr/>
          <a:lstStyle/>
          <a:p>
            <a:r>
              <a:rPr lang="en-US" altLang="zh-TW">
                <a:ea typeface="新細明體" charset="-120"/>
              </a:rPr>
              <a:t>1.</a:t>
            </a:r>
            <a:r>
              <a:rPr lang="zh-TW" altLang="en-US">
                <a:ea typeface="新細明體" charset="-120"/>
              </a:rPr>
              <a:t>本章教學目的在於教導學員，法令上對於廢棄物之定義，及基本的法規廢棄物相關名詞解釋</a:t>
            </a:r>
            <a:endParaRPr lang="en-US" altLang="zh-TW">
              <a:ea typeface="新細明體" charset="-120"/>
            </a:endParaRPr>
          </a:p>
          <a:p>
            <a:r>
              <a:rPr lang="en-US" altLang="zh-TW">
                <a:ea typeface="新細明體" charset="-120"/>
              </a:rPr>
              <a:t>2.</a:t>
            </a:r>
            <a:r>
              <a:rPr lang="zh-TW" altLang="en-US">
                <a:ea typeface="新細明體" charset="-120"/>
              </a:rPr>
              <a:t>高工高職同學們於實驗室、試驗室等場合中，接觸有害事業廢棄物之機率遠低於大專院校實驗室，即使少數有機會接觸者，多數亦處於開課教師之監督之下，故若同學們遵照教師指示操作，受實驗室廢棄物傷害、汙染環境的可能性應不高。</a:t>
            </a:r>
          </a:p>
          <a:p>
            <a:r>
              <a:rPr lang="zh-TW" altLang="en-US">
                <a:ea typeface="新細明體" charset="-120"/>
              </a:rPr>
              <a:t>但同學們未來進入職場，接觸有害事業廢棄物的機率將大為增加，且屆時通常無相關課程教導職場新鮮人們認識該廢棄物之危害特性。故教材針對高工高職同學們部分之教學目的，不僅在於教導其認識學校中實驗室廢棄物之危害特性與處理方式，更著眼於未來職場之相關災害預防。</a:t>
            </a:r>
          </a:p>
          <a:p>
            <a:endParaRPr lang="en-US" altLang="zh-TW">
              <a:ea typeface="新細明體" charset="-120"/>
            </a:endParaRPr>
          </a:p>
        </p:txBody>
      </p:sp>
      <p:sp>
        <p:nvSpPr>
          <p:cNvPr id="144388" name="投影片編號版面配置區 3"/>
          <p:cNvSpPr>
            <a:spLocks noGrp="1"/>
          </p:cNvSpPr>
          <p:nvPr>
            <p:ph type="sldNum" sz="quarter" idx="5"/>
          </p:nvPr>
        </p:nvSpPr>
        <p:spPr>
          <a:noFill/>
        </p:spPr>
        <p:txBody>
          <a:bodyPr/>
          <a:lstStyle/>
          <a:p>
            <a:fld id="{1900EF1A-99F7-4919-B195-4EA9CC7FADB8}" type="slidenum">
              <a:rPr lang="en-US" altLang="zh-TW" smtClean="0">
                <a:ea typeface="新細明體" charset="-120"/>
              </a:rPr>
              <a:pPr/>
              <a:t>9</a:t>
            </a:fld>
            <a:endParaRPr lang="en-US" altLang="zh-TW">
              <a:ea typeface="新細明體" charset="-120"/>
            </a:endParaRPr>
          </a:p>
        </p:txBody>
      </p:sp>
    </p:spTree>
    <p:extLst>
      <p:ext uri="{BB962C8B-B14F-4D97-AF65-F5344CB8AC3E}">
        <p14:creationId xmlns:p14="http://schemas.microsoft.com/office/powerpoint/2010/main" val="377513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r>
              <a:rPr lang="zh-TW" altLang="en-US" b="1" u="sng">
                <a:solidFill>
                  <a:srgbClr val="FF0000"/>
                </a:solidFill>
                <a:ea typeface="新細明體" charset="-120"/>
              </a:rPr>
              <a:t>廢棄物清理法 </a:t>
            </a:r>
            <a:r>
              <a:rPr lang="en-US" altLang="zh-TW" b="1" u="sng">
                <a:solidFill>
                  <a:srgbClr val="FF0000"/>
                </a:solidFill>
                <a:ea typeface="新細明體" charset="-120"/>
              </a:rPr>
              <a:t>(102.05.29)</a:t>
            </a:r>
            <a:endParaRPr lang="zh-TW" altLang="en-US" b="1" u="sng">
              <a:solidFill>
                <a:srgbClr val="FF0000"/>
              </a:solidFill>
              <a:ea typeface="新細明體" charset="-120"/>
            </a:endParaRPr>
          </a:p>
          <a:p>
            <a:r>
              <a:rPr lang="zh-TW" altLang="en-US">
                <a:ea typeface="新細明體" charset="-120"/>
              </a:rPr>
              <a:t>第    </a:t>
            </a:r>
            <a:r>
              <a:rPr lang="en-US" altLang="zh-TW">
                <a:ea typeface="新細明體" charset="-120"/>
              </a:rPr>
              <a:t>2    </a:t>
            </a:r>
            <a:r>
              <a:rPr lang="zh-TW" altLang="en-US">
                <a:ea typeface="新細明體" charset="-120"/>
              </a:rPr>
              <a:t>條 本法所稱廢棄物，分下列二種：</a:t>
            </a:r>
          </a:p>
          <a:p>
            <a:r>
              <a:rPr lang="zh-TW" altLang="en-US">
                <a:ea typeface="新細明體" charset="-120"/>
              </a:rPr>
              <a:t>一、一般廢棄物：由家戶或其他非事業所產生之垃圾、糞尿、動物屍體等，足以污染環境衛生之固體或液體廢棄物。</a:t>
            </a:r>
          </a:p>
          <a:p>
            <a:r>
              <a:rPr lang="zh-TW" altLang="en-US">
                <a:ea typeface="新細明體" charset="-120"/>
              </a:rPr>
              <a:t>二、事業廢棄物：</a:t>
            </a:r>
          </a:p>
          <a:p>
            <a:r>
              <a:rPr lang="zh-TW" altLang="en-US">
                <a:ea typeface="新細明體" charset="-120"/>
              </a:rPr>
              <a:t> </a:t>
            </a:r>
            <a:r>
              <a:rPr lang="en-US" altLang="zh-TW">
                <a:ea typeface="新細明體" charset="-120"/>
              </a:rPr>
              <a:t>(</a:t>
            </a:r>
            <a:r>
              <a:rPr lang="zh-TW" altLang="en-US">
                <a:ea typeface="新細明體" charset="-120"/>
              </a:rPr>
              <a:t>一</a:t>
            </a:r>
            <a:r>
              <a:rPr lang="en-US" altLang="zh-TW">
                <a:ea typeface="新細明體" charset="-120"/>
              </a:rPr>
              <a:t>) </a:t>
            </a:r>
            <a:r>
              <a:rPr lang="zh-TW" altLang="en-US">
                <a:ea typeface="新細明體" charset="-120"/>
              </a:rPr>
              <a:t>有害事業廢棄物：由事業所產生具有毒性、危險性，其濃度或數量足以影響人體健康或污染環境之廢棄物。</a:t>
            </a:r>
          </a:p>
          <a:p>
            <a:r>
              <a:rPr lang="zh-TW" altLang="en-US">
                <a:ea typeface="新細明體" charset="-120"/>
              </a:rPr>
              <a:t> </a:t>
            </a:r>
            <a:r>
              <a:rPr lang="en-US" altLang="zh-TW">
                <a:ea typeface="新細明體" charset="-120"/>
              </a:rPr>
              <a:t>(</a:t>
            </a:r>
            <a:r>
              <a:rPr lang="zh-TW" altLang="en-US">
                <a:ea typeface="新細明體" charset="-120"/>
              </a:rPr>
              <a:t>二</a:t>
            </a:r>
            <a:r>
              <a:rPr lang="en-US" altLang="zh-TW">
                <a:ea typeface="新細明體" charset="-120"/>
              </a:rPr>
              <a:t>) </a:t>
            </a:r>
            <a:r>
              <a:rPr lang="zh-TW" altLang="en-US">
                <a:ea typeface="新細明體" charset="-120"/>
              </a:rPr>
              <a:t>一般事業廢棄物：由事業所產生有害事業廢棄物以外之廢棄物。</a:t>
            </a:r>
          </a:p>
          <a:p>
            <a:r>
              <a:rPr lang="zh-TW" altLang="en-US">
                <a:ea typeface="新細明體" charset="-120"/>
              </a:rPr>
              <a:t>前項有害事業廢棄物認定標準，由中央主管機關會商中央目的事業主管機關定之。</a:t>
            </a:r>
          </a:p>
          <a:p>
            <a:r>
              <a:rPr lang="zh-TW" altLang="en-US">
                <a:ea typeface="新細明體" charset="-120"/>
              </a:rPr>
              <a:t>游離輻射之放射性廢棄物之清理，依原子能相關法令之規定。</a:t>
            </a:r>
          </a:p>
          <a:p>
            <a:r>
              <a:rPr lang="zh-TW" altLang="en-US">
                <a:ea typeface="新細明體" charset="-120"/>
              </a:rPr>
              <a:t>第一項第二款之事業，係指農工礦廠 </a:t>
            </a:r>
            <a:r>
              <a:rPr lang="en-US" altLang="zh-TW">
                <a:ea typeface="新細明體" charset="-120"/>
              </a:rPr>
              <a:t>(</a:t>
            </a:r>
            <a:r>
              <a:rPr lang="zh-TW" altLang="en-US">
                <a:ea typeface="新細明體" charset="-120"/>
              </a:rPr>
              <a:t>場</a:t>
            </a:r>
            <a:r>
              <a:rPr lang="en-US" altLang="zh-TW">
                <a:ea typeface="新細明體" charset="-120"/>
              </a:rPr>
              <a:t>) </a:t>
            </a:r>
            <a:r>
              <a:rPr lang="zh-TW" altLang="en-US">
                <a:ea typeface="新細明體" charset="-120"/>
              </a:rPr>
              <a:t>、營造業、醫療機構、公民營廢棄物清除處理機構、事業廢棄物共同清除處理機構、學校或機關團體之實驗室及其他經中央主管機關指定之事業。</a:t>
            </a:r>
          </a:p>
          <a:p>
            <a:endParaRPr lang="zh-TW" altLang="en-US">
              <a:ea typeface="新細明體" charset="-120"/>
            </a:endParaRPr>
          </a:p>
        </p:txBody>
      </p:sp>
    </p:spTree>
    <p:extLst>
      <p:ext uri="{BB962C8B-B14F-4D97-AF65-F5344CB8AC3E}">
        <p14:creationId xmlns:p14="http://schemas.microsoft.com/office/powerpoint/2010/main" val="184948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a:ln/>
        </p:spPr>
      </p:sp>
      <p:sp>
        <p:nvSpPr>
          <p:cNvPr id="150531" name="備忘稿版面配置區 2"/>
          <p:cNvSpPr>
            <a:spLocks noGrp="1"/>
          </p:cNvSpPr>
          <p:nvPr>
            <p:ph type="body" idx="1"/>
          </p:nvPr>
        </p:nvSpPr>
        <p:spPr>
          <a:noFill/>
          <a:ln/>
        </p:spPr>
        <p:txBody>
          <a:bodyPr/>
          <a:lstStyle/>
          <a:p>
            <a:r>
              <a:rPr lang="zh-TW" altLang="en-US">
                <a:ea typeface="新細明體" charset="-120"/>
              </a:rPr>
              <a:t>須再次提醒學員們，實驗室中之有害事業廢棄物之性質與一般日常生活廢棄物性質差異極大，貯存、清運與處理程序與要求完全不同，絕不可將其當作一般廢棄物處置，否則極易造成人員傷害、環境汙染，且須面對隨之而來的刑責與罰款</a:t>
            </a:r>
            <a:r>
              <a:rPr lang="en-US" altLang="zh-TW">
                <a:ea typeface="新細明體" charset="-120"/>
              </a:rPr>
              <a:t>!!</a:t>
            </a:r>
          </a:p>
          <a:p>
            <a:r>
              <a:rPr lang="zh-TW" altLang="en-US">
                <a:ea typeface="新細明體" charset="-120"/>
              </a:rPr>
              <a:t>故學員們需理解接下來有關何種廢棄物屬於有害事業廢棄物，及相關貯存、清運與處理注意事項。</a:t>
            </a:r>
          </a:p>
        </p:txBody>
      </p:sp>
      <p:sp>
        <p:nvSpPr>
          <p:cNvPr id="150532" name="投影片編號版面配置區 3"/>
          <p:cNvSpPr>
            <a:spLocks noGrp="1"/>
          </p:cNvSpPr>
          <p:nvPr>
            <p:ph type="sldNum" sz="quarter" idx="5"/>
          </p:nvPr>
        </p:nvSpPr>
        <p:spPr>
          <a:noFill/>
        </p:spPr>
        <p:txBody>
          <a:bodyPr/>
          <a:lstStyle/>
          <a:p>
            <a:fld id="{8FA4DDC5-D745-42CC-A576-F078D3D9FE74}" type="slidenum">
              <a:rPr lang="en-US" altLang="zh-TW"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24009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F09698A-B036-4176-9A85-8C47C01DF50E}" type="slidenum">
              <a:rPr lang="en-US" altLang="zh-TW" smtClean="0">
                <a:solidFill>
                  <a:srgbClr val="000000"/>
                </a:solidFill>
                <a:ea typeface="新細明體" charset="-120"/>
              </a:rPr>
              <a:pPr/>
              <a:t>15</a:t>
            </a:fld>
            <a:endParaRPr lang="en-US" altLang="zh-TW">
              <a:solidFill>
                <a:srgbClr val="000000"/>
              </a:solidFill>
              <a:ea typeface="新細明體" charset="-12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zh-TW" altLang="en-US" dirty="0">
                <a:latin typeface="標楷體" pitchFamily="65" charset="-120"/>
                <a:ea typeface="標楷體" pitchFamily="65" charset="-120"/>
              </a:rPr>
              <a:t>有害事業廢棄物認定標準 </a:t>
            </a:r>
            <a:r>
              <a:rPr lang="en-US" altLang="zh-TW" dirty="0">
                <a:latin typeface="標楷體" pitchFamily="65" charset="-120"/>
                <a:ea typeface="標楷體" pitchFamily="65" charset="-120"/>
              </a:rPr>
              <a:t>(98.06.05)</a:t>
            </a:r>
          </a:p>
          <a:p>
            <a:pPr eaLnBrk="1" hangingPunct="1"/>
            <a:r>
              <a:rPr lang="zh-TW" altLang="en-US" dirty="0">
                <a:latin typeface="標楷體" pitchFamily="65" charset="-120"/>
                <a:ea typeface="標楷體" pitchFamily="65" charset="-120"/>
              </a:rPr>
              <a:t>第    </a:t>
            </a:r>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條 </a:t>
            </a:r>
          </a:p>
          <a:p>
            <a:pPr eaLnBrk="1" hangingPunct="1"/>
            <a:r>
              <a:rPr lang="zh-TW" altLang="en-US" dirty="0">
                <a:latin typeface="標楷體" pitchFamily="65" charset="-120"/>
                <a:ea typeface="標楷體" pitchFamily="65" charset="-120"/>
              </a:rPr>
              <a:t>有害事業廢棄物以下列方式依序判定：</a:t>
            </a:r>
          </a:p>
          <a:p>
            <a:pPr eaLnBrk="1" hangingPunct="1"/>
            <a:r>
              <a:rPr lang="zh-TW" altLang="en-US" dirty="0">
                <a:latin typeface="標楷體" pitchFamily="65" charset="-120"/>
                <a:ea typeface="標楷體" pitchFamily="65" charset="-120"/>
              </a:rPr>
              <a:t> 一、列表之有害事業廢棄物。 </a:t>
            </a:r>
          </a:p>
          <a:p>
            <a:pPr eaLnBrk="1" hangingPunct="1"/>
            <a:r>
              <a:rPr lang="zh-TW" altLang="en-US" dirty="0">
                <a:latin typeface="標楷體" pitchFamily="65" charset="-120"/>
                <a:ea typeface="標楷體" pitchFamily="65" charset="-120"/>
              </a:rPr>
              <a:t>二、有害特性認定之有害事業廢棄物。 </a:t>
            </a:r>
          </a:p>
          <a:p>
            <a:pPr eaLnBrk="1" hangingPunct="1"/>
            <a:r>
              <a:rPr lang="zh-TW" altLang="en-US" dirty="0">
                <a:latin typeface="標楷體" pitchFamily="65" charset="-120"/>
                <a:ea typeface="標楷體" pitchFamily="65" charset="-120"/>
              </a:rPr>
              <a:t>三、其他經中央主管機關公告者。</a:t>
            </a:r>
          </a:p>
          <a:p>
            <a:pPr eaLnBrk="1" hangingPunct="1"/>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45889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B8EA93F-9FDB-48D2-A0D7-421B1C02FB9B}" type="slidenum">
              <a:rPr lang="en-US" altLang="zh-TW" smtClean="0">
                <a:solidFill>
                  <a:srgbClr val="000000"/>
                </a:solidFill>
                <a:ea typeface="新細明體" charset="-120"/>
              </a:rPr>
              <a:pPr/>
              <a:t>16</a:t>
            </a:fld>
            <a:endParaRPr lang="en-US" altLang="zh-TW">
              <a:solidFill>
                <a:srgbClr val="000000"/>
              </a:solidFill>
              <a:ea typeface="新細明體" charset="-12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lnSpc>
                <a:spcPct val="80000"/>
              </a:lnSpc>
            </a:pPr>
            <a:r>
              <a:rPr lang="zh-TW" altLang="en-US" sz="800" dirty="0">
                <a:ea typeface="新細明體" charset="-120"/>
                <a:hlinkClick r:id="rId3"/>
              </a:rPr>
              <a:t>有害事業廢棄物認定標準</a:t>
            </a:r>
            <a:r>
              <a:rPr lang="zh-TW" altLang="en-US" sz="800" dirty="0">
                <a:ea typeface="新細明體" charset="-120"/>
              </a:rPr>
              <a:t> </a:t>
            </a:r>
            <a:r>
              <a:rPr lang="en-US" altLang="zh-TW" sz="800" dirty="0">
                <a:ea typeface="新細明體" charset="-120"/>
              </a:rPr>
              <a:t>(98.06.05) </a:t>
            </a:r>
          </a:p>
          <a:p>
            <a:pPr eaLnBrk="1" hangingPunct="1">
              <a:lnSpc>
                <a:spcPct val="80000"/>
              </a:lnSpc>
            </a:pPr>
            <a:r>
              <a:rPr lang="zh-TW" altLang="en-US" sz="800" b="1" dirty="0">
                <a:ea typeface="新細明體" charset="-120"/>
              </a:rPr>
              <a:t>附表三　生物醫療廢棄物</a:t>
            </a:r>
            <a:r>
              <a:rPr lang="zh-TW" altLang="en-US" sz="800" dirty="0">
                <a:ea typeface="新細明體" charset="-120"/>
              </a:rPr>
              <a:t> </a:t>
            </a:r>
          </a:p>
          <a:p>
            <a:pPr eaLnBrk="1" hangingPunct="1">
              <a:lnSpc>
                <a:spcPct val="80000"/>
              </a:lnSpc>
            </a:pPr>
            <a:r>
              <a:rPr lang="zh-TW" altLang="en-US" sz="800" dirty="0">
                <a:ea typeface="新細明體" charset="-120"/>
              </a:rPr>
              <a:t>項目 成分與說明</a:t>
            </a:r>
          </a:p>
          <a:p>
            <a:pPr eaLnBrk="1" hangingPunct="1">
              <a:lnSpc>
                <a:spcPct val="80000"/>
              </a:lnSpc>
            </a:pPr>
            <a:r>
              <a:rPr lang="zh-TW" altLang="en-US" sz="800" dirty="0">
                <a:ea typeface="新細明體" charset="-120"/>
              </a:rPr>
              <a:t> 一、基因毒性廢棄物  </a:t>
            </a:r>
          </a:p>
          <a:p>
            <a:pPr eaLnBrk="1" hangingPunct="1">
              <a:lnSpc>
                <a:spcPct val="80000"/>
              </a:lnSpc>
            </a:pPr>
            <a:r>
              <a:rPr lang="zh-TW" altLang="en-US" sz="800" dirty="0">
                <a:ea typeface="新細明體" charset="-120"/>
              </a:rPr>
              <a:t> </a:t>
            </a:r>
            <a:r>
              <a:rPr lang="en-US" altLang="zh-TW" sz="800" dirty="0">
                <a:ea typeface="新細明體" charset="-120"/>
              </a:rPr>
              <a:t>(</a:t>
            </a:r>
            <a:r>
              <a:rPr lang="zh-TW" altLang="en-US" sz="800" dirty="0">
                <a:ea typeface="新細明體" charset="-120"/>
              </a:rPr>
              <a:t>一</a:t>
            </a:r>
            <a:r>
              <a:rPr lang="en-US" altLang="zh-TW" sz="800" dirty="0">
                <a:ea typeface="新細明體" charset="-120"/>
              </a:rPr>
              <a:t>) </a:t>
            </a:r>
            <a:r>
              <a:rPr lang="zh-TW" altLang="en-US" sz="800" dirty="0">
                <a:ea typeface="新細明體" charset="-120"/>
              </a:rPr>
              <a:t>屬致癌之細胞毒素或其他藥物 </a:t>
            </a:r>
            <a:r>
              <a:rPr lang="en-US" altLang="zh-TW" sz="800" dirty="0">
                <a:ea typeface="新細明體" charset="-120"/>
              </a:rPr>
              <a:t>azathioprine, </a:t>
            </a:r>
            <a:r>
              <a:rPr lang="en-US" altLang="zh-TW" sz="800" dirty="0" err="1">
                <a:ea typeface="新細明體" charset="-120"/>
              </a:rPr>
              <a:t>chlorambucil</a:t>
            </a:r>
            <a:r>
              <a:rPr lang="zh-TW" altLang="en-US" sz="800" dirty="0">
                <a:ea typeface="新細明體" charset="-120"/>
              </a:rPr>
              <a:t>（氮芥苯丁酸）</a:t>
            </a:r>
            <a:r>
              <a:rPr lang="en-US" altLang="zh-TW" sz="800" dirty="0">
                <a:ea typeface="新細明體" charset="-120"/>
              </a:rPr>
              <a:t>, </a:t>
            </a:r>
            <a:r>
              <a:rPr lang="en-US" altLang="zh-TW" sz="800" dirty="0" err="1">
                <a:ea typeface="新細明體" charset="-120"/>
              </a:rPr>
              <a:t>chlornaphazine</a:t>
            </a:r>
            <a:r>
              <a:rPr lang="en-US" altLang="zh-TW" sz="800" dirty="0">
                <a:ea typeface="新細明體" charset="-120"/>
              </a:rPr>
              <a:t>, </a:t>
            </a:r>
            <a:r>
              <a:rPr lang="en-US" altLang="zh-TW" sz="800" dirty="0" err="1">
                <a:ea typeface="新細明體" charset="-120"/>
              </a:rPr>
              <a:t>ciclosporin</a:t>
            </a:r>
            <a:r>
              <a:rPr lang="en-US" altLang="zh-TW" sz="800" dirty="0">
                <a:ea typeface="新細明體" charset="-120"/>
              </a:rPr>
              <a:t>, cyclophosphamide</a:t>
            </a:r>
            <a:r>
              <a:rPr lang="zh-TW" altLang="en-US" sz="800" dirty="0">
                <a:ea typeface="新細明體" charset="-120"/>
              </a:rPr>
              <a:t>（環磷醯胺）</a:t>
            </a:r>
            <a:r>
              <a:rPr lang="en-US" altLang="zh-TW" sz="800" dirty="0">
                <a:ea typeface="新細明體" charset="-120"/>
              </a:rPr>
              <a:t>, </a:t>
            </a:r>
            <a:r>
              <a:rPr lang="en-US" altLang="zh-TW" sz="800" dirty="0" err="1">
                <a:ea typeface="新細明體" charset="-120"/>
              </a:rPr>
              <a:t>melphalan</a:t>
            </a:r>
            <a:r>
              <a:rPr lang="zh-TW" altLang="en-US" sz="800" dirty="0">
                <a:ea typeface="新細明體" charset="-120"/>
              </a:rPr>
              <a:t>（氮芥苯丙胺酸）</a:t>
            </a:r>
            <a:r>
              <a:rPr lang="en-US" altLang="zh-TW" sz="800" dirty="0">
                <a:ea typeface="新細明體" charset="-120"/>
              </a:rPr>
              <a:t>, </a:t>
            </a:r>
            <a:r>
              <a:rPr lang="en-US" altLang="zh-TW" sz="800" dirty="0" err="1">
                <a:ea typeface="新細明體" charset="-120"/>
              </a:rPr>
              <a:t>semustine</a:t>
            </a:r>
            <a:r>
              <a:rPr lang="en-US" altLang="zh-TW" sz="800" dirty="0">
                <a:ea typeface="新細明體" charset="-120"/>
              </a:rPr>
              <a:t>, tamoxifen</a:t>
            </a:r>
            <a:r>
              <a:rPr lang="zh-TW" altLang="en-US" sz="800" dirty="0">
                <a:ea typeface="新細明體" charset="-120"/>
              </a:rPr>
              <a:t>（它莫西芬）</a:t>
            </a:r>
            <a:r>
              <a:rPr lang="en-US" altLang="zh-TW" sz="800" dirty="0">
                <a:ea typeface="新細明體" charset="-120"/>
              </a:rPr>
              <a:t>, </a:t>
            </a:r>
            <a:r>
              <a:rPr lang="en-US" altLang="zh-TW" sz="800" dirty="0" err="1">
                <a:ea typeface="新細明體" charset="-120"/>
              </a:rPr>
              <a:t>thiotepa</a:t>
            </a:r>
            <a:r>
              <a:rPr lang="zh-TW" altLang="en-US" sz="800" dirty="0">
                <a:ea typeface="新細明體" charset="-120"/>
              </a:rPr>
              <a:t>（沙奧特帕）</a:t>
            </a:r>
            <a:r>
              <a:rPr lang="en-US" altLang="zh-TW" sz="800" dirty="0">
                <a:ea typeface="新細明體" charset="-120"/>
              </a:rPr>
              <a:t>, </a:t>
            </a:r>
            <a:r>
              <a:rPr lang="en-US" altLang="zh-TW" sz="800" dirty="0" err="1">
                <a:ea typeface="新細明體" charset="-120"/>
              </a:rPr>
              <a:t>treosulfan</a:t>
            </a:r>
            <a:r>
              <a:rPr lang="en-US" altLang="zh-TW" sz="800" dirty="0">
                <a:ea typeface="新細明體" charset="-120"/>
              </a:rPr>
              <a:t>. </a:t>
            </a:r>
          </a:p>
          <a:p>
            <a:pPr eaLnBrk="1" hangingPunct="1">
              <a:lnSpc>
                <a:spcPct val="80000"/>
              </a:lnSpc>
            </a:pPr>
            <a:r>
              <a:rPr lang="en-US" altLang="zh-TW" sz="800" dirty="0">
                <a:ea typeface="新細明體" charset="-120"/>
              </a:rPr>
              <a:t>(</a:t>
            </a:r>
            <a:r>
              <a:rPr lang="zh-TW" altLang="en-US" sz="800" dirty="0">
                <a:ea typeface="新細明體" charset="-120"/>
              </a:rPr>
              <a:t>二</a:t>
            </a:r>
            <a:r>
              <a:rPr lang="en-US" altLang="zh-TW" sz="800" dirty="0">
                <a:ea typeface="新細明體" charset="-120"/>
              </a:rPr>
              <a:t>) </a:t>
            </a:r>
            <a:r>
              <a:rPr lang="zh-TW" altLang="en-US" sz="800" dirty="0">
                <a:ea typeface="新細明體" charset="-120"/>
              </a:rPr>
              <a:t>可能致癌之細胞毒素或其他藥物 </a:t>
            </a:r>
            <a:r>
              <a:rPr lang="en-US" altLang="zh-TW" sz="800" dirty="0" err="1">
                <a:ea typeface="新細明體" charset="-120"/>
              </a:rPr>
              <a:t>azacitidine</a:t>
            </a:r>
            <a:r>
              <a:rPr lang="en-US" altLang="zh-TW" sz="800" dirty="0">
                <a:ea typeface="新細明體" charset="-120"/>
              </a:rPr>
              <a:t>, bleomycin, </a:t>
            </a:r>
            <a:r>
              <a:rPr lang="en-US" altLang="zh-TW" sz="800" dirty="0" err="1">
                <a:ea typeface="新細明體" charset="-120"/>
              </a:rPr>
              <a:t>carmustine</a:t>
            </a:r>
            <a:r>
              <a:rPr lang="en-US" altLang="zh-TW" sz="800" dirty="0">
                <a:ea typeface="新細明體" charset="-120"/>
              </a:rPr>
              <a:t>, chloramphenicol</a:t>
            </a:r>
            <a:r>
              <a:rPr lang="zh-TW" altLang="en-US" sz="800" dirty="0">
                <a:ea typeface="新細明體" charset="-120"/>
              </a:rPr>
              <a:t>（氯絲菌素）</a:t>
            </a:r>
            <a:r>
              <a:rPr lang="en-US" altLang="zh-TW" sz="800" dirty="0">
                <a:ea typeface="新細明體" charset="-120"/>
              </a:rPr>
              <a:t>, chlorozotocin, cisplatin, </a:t>
            </a:r>
            <a:r>
              <a:rPr lang="en-US" altLang="zh-TW" sz="800" dirty="0" err="1">
                <a:ea typeface="新細明體" charset="-120"/>
              </a:rPr>
              <a:t>dacarbazine</a:t>
            </a:r>
            <a:r>
              <a:rPr lang="en-US" altLang="zh-TW" sz="800" dirty="0">
                <a:ea typeface="新細明體" charset="-120"/>
              </a:rPr>
              <a:t>, </a:t>
            </a:r>
            <a:r>
              <a:rPr lang="en-US" altLang="zh-TW" sz="800" dirty="0" err="1">
                <a:ea typeface="新細明體" charset="-120"/>
              </a:rPr>
              <a:t>daunorubicin</a:t>
            </a:r>
            <a:r>
              <a:rPr lang="zh-TW" altLang="en-US" sz="800" dirty="0">
                <a:ea typeface="新細明體" charset="-120"/>
              </a:rPr>
              <a:t>（道諾魯比辛）</a:t>
            </a:r>
            <a:r>
              <a:rPr lang="en-US" altLang="zh-TW" sz="800" dirty="0">
                <a:ea typeface="新細明體" charset="-120"/>
              </a:rPr>
              <a:t>, </a:t>
            </a:r>
            <a:r>
              <a:rPr lang="en-US" altLang="zh-TW" sz="800" dirty="0" err="1">
                <a:ea typeface="新細明體" charset="-120"/>
              </a:rPr>
              <a:t>dihydroxymethylfuratrizine</a:t>
            </a:r>
            <a:r>
              <a:rPr lang="en-US" altLang="zh-TW" sz="800" dirty="0">
                <a:ea typeface="新細明體" charset="-120"/>
              </a:rPr>
              <a:t>, doxorubicin</a:t>
            </a:r>
            <a:r>
              <a:rPr lang="zh-TW" altLang="en-US" sz="800" dirty="0">
                <a:ea typeface="新細明體" charset="-120"/>
              </a:rPr>
              <a:t>（杜薩魯比辛）</a:t>
            </a:r>
            <a:r>
              <a:rPr lang="en-US" altLang="zh-TW" sz="800" dirty="0">
                <a:ea typeface="新細明體" charset="-120"/>
              </a:rPr>
              <a:t>, </a:t>
            </a:r>
            <a:r>
              <a:rPr lang="en-US" altLang="zh-TW" sz="800" dirty="0" err="1">
                <a:ea typeface="新細明體" charset="-120"/>
              </a:rPr>
              <a:t>lomustine</a:t>
            </a:r>
            <a:r>
              <a:rPr lang="en-US" altLang="zh-TW" sz="800" dirty="0">
                <a:ea typeface="新細明體" charset="-120"/>
              </a:rPr>
              <a:t>, </a:t>
            </a:r>
            <a:r>
              <a:rPr lang="en-US" altLang="zh-TW" sz="800" dirty="0" err="1">
                <a:ea typeface="新細明體" charset="-120"/>
              </a:rPr>
              <a:t>methylthiouracil</a:t>
            </a:r>
            <a:r>
              <a:rPr lang="zh-TW" altLang="en-US" sz="800" dirty="0">
                <a:ea typeface="新細明體" charset="-120"/>
              </a:rPr>
              <a:t>（鉀硫脲酮）</a:t>
            </a:r>
            <a:r>
              <a:rPr lang="en-US" altLang="zh-TW" sz="800" dirty="0">
                <a:ea typeface="新細明體" charset="-120"/>
              </a:rPr>
              <a:t>, metronidazole</a:t>
            </a:r>
            <a:r>
              <a:rPr lang="zh-TW" altLang="en-US" sz="800" dirty="0">
                <a:ea typeface="新細明體" charset="-120"/>
              </a:rPr>
              <a:t>（硝基甲嘧唑乙醇）</a:t>
            </a:r>
            <a:r>
              <a:rPr lang="en-US" altLang="zh-TW" sz="800" dirty="0">
                <a:ea typeface="新細明體" charset="-120"/>
              </a:rPr>
              <a:t>, </a:t>
            </a:r>
            <a:r>
              <a:rPr lang="en-US" altLang="zh-TW" sz="800" dirty="0" err="1">
                <a:ea typeface="新細明體" charset="-120"/>
              </a:rPr>
              <a:t>mitomycin</a:t>
            </a:r>
            <a:r>
              <a:rPr lang="en-US" altLang="zh-TW" sz="800" dirty="0">
                <a:ea typeface="新細明體" charset="-120"/>
              </a:rPr>
              <a:t>, </a:t>
            </a:r>
            <a:r>
              <a:rPr lang="en-US" altLang="zh-TW" sz="800" dirty="0" err="1">
                <a:ea typeface="新細明體" charset="-120"/>
              </a:rPr>
              <a:t>nafenopin</a:t>
            </a:r>
            <a:r>
              <a:rPr lang="en-US" altLang="zh-TW" sz="800" dirty="0">
                <a:ea typeface="新細明體" charset="-120"/>
              </a:rPr>
              <a:t>, </a:t>
            </a:r>
            <a:r>
              <a:rPr lang="en-US" altLang="zh-TW" sz="800" dirty="0" err="1">
                <a:ea typeface="新細明體" charset="-120"/>
              </a:rPr>
              <a:t>niridazole</a:t>
            </a:r>
            <a:r>
              <a:rPr lang="en-US" altLang="zh-TW" sz="800" dirty="0">
                <a:ea typeface="新細明體" charset="-120"/>
              </a:rPr>
              <a:t>, </a:t>
            </a:r>
            <a:r>
              <a:rPr lang="en-US" altLang="zh-TW" sz="800" dirty="0" err="1">
                <a:ea typeface="新細明體" charset="-120"/>
              </a:rPr>
              <a:t>oxazepam</a:t>
            </a:r>
            <a:r>
              <a:rPr lang="zh-TW" altLang="en-US" sz="800" dirty="0">
                <a:ea typeface="新細明體" charset="-120"/>
              </a:rPr>
              <a:t>（歐沙氮平）</a:t>
            </a:r>
            <a:r>
              <a:rPr lang="en-US" altLang="zh-TW" sz="800" dirty="0">
                <a:ea typeface="新細明體" charset="-120"/>
              </a:rPr>
              <a:t>, phenacetin</a:t>
            </a:r>
            <a:r>
              <a:rPr lang="zh-TW" altLang="en-US" sz="800" dirty="0">
                <a:ea typeface="新細明體" charset="-120"/>
              </a:rPr>
              <a:t>（非那西汀）</a:t>
            </a:r>
            <a:r>
              <a:rPr lang="en-US" altLang="zh-TW" sz="800" dirty="0">
                <a:ea typeface="新細明體" charset="-120"/>
              </a:rPr>
              <a:t>, phenobarbital</a:t>
            </a:r>
            <a:r>
              <a:rPr lang="zh-TW" altLang="en-US" sz="800" dirty="0">
                <a:ea typeface="新細明體" charset="-120"/>
              </a:rPr>
              <a:t>（苯巴比妥）</a:t>
            </a:r>
            <a:r>
              <a:rPr lang="en-US" altLang="zh-TW" sz="800" dirty="0">
                <a:ea typeface="新細明體" charset="-120"/>
              </a:rPr>
              <a:t>, phenytoin</a:t>
            </a:r>
            <a:r>
              <a:rPr lang="zh-TW" altLang="en-US" sz="800" dirty="0">
                <a:ea typeface="新細明體" charset="-120"/>
              </a:rPr>
              <a:t>（二苯妥因）</a:t>
            </a:r>
            <a:r>
              <a:rPr lang="en-US" altLang="zh-TW" sz="800" dirty="0">
                <a:ea typeface="新細明體" charset="-120"/>
              </a:rPr>
              <a:t>, </a:t>
            </a:r>
            <a:r>
              <a:rPr lang="en-US" altLang="zh-TW" sz="800" dirty="0" err="1">
                <a:ea typeface="新細明體" charset="-120"/>
              </a:rPr>
              <a:t>procarbazine</a:t>
            </a:r>
            <a:r>
              <a:rPr lang="en-US" altLang="zh-TW" sz="800" dirty="0">
                <a:ea typeface="新細明體" charset="-120"/>
              </a:rPr>
              <a:t> hydrochloride, progesterone</a:t>
            </a:r>
            <a:r>
              <a:rPr lang="zh-TW" altLang="en-US" sz="800" dirty="0">
                <a:ea typeface="新細明體" charset="-120"/>
              </a:rPr>
              <a:t>（黃體素）</a:t>
            </a:r>
            <a:r>
              <a:rPr lang="en-US" altLang="zh-TW" sz="800" dirty="0">
                <a:ea typeface="新細明體" charset="-120"/>
              </a:rPr>
              <a:t>, </a:t>
            </a:r>
            <a:r>
              <a:rPr lang="en-US" altLang="zh-TW" sz="800" dirty="0" err="1">
                <a:ea typeface="新細明體" charset="-120"/>
              </a:rPr>
              <a:t>sarcolysin</a:t>
            </a:r>
            <a:r>
              <a:rPr lang="en-US" altLang="zh-TW" sz="800" dirty="0">
                <a:ea typeface="新細明體" charset="-120"/>
              </a:rPr>
              <a:t>, </a:t>
            </a:r>
            <a:r>
              <a:rPr lang="en-US" altLang="zh-TW" sz="800" dirty="0" err="1">
                <a:ea typeface="新細明體" charset="-120"/>
              </a:rPr>
              <a:t>streptozocin</a:t>
            </a:r>
            <a:r>
              <a:rPr lang="en-US" altLang="zh-TW" sz="800" dirty="0">
                <a:ea typeface="新細明體" charset="-120"/>
              </a:rPr>
              <a:t>, </a:t>
            </a:r>
            <a:r>
              <a:rPr lang="en-US" altLang="zh-TW" sz="800" dirty="0" err="1">
                <a:ea typeface="新細明體" charset="-120"/>
              </a:rPr>
              <a:t>trichlormethine</a:t>
            </a:r>
            <a:r>
              <a:rPr lang="en-US" altLang="zh-TW" sz="800" dirty="0">
                <a:ea typeface="新細明體" charset="-120"/>
              </a:rPr>
              <a:t>. </a:t>
            </a:r>
          </a:p>
          <a:p>
            <a:pPr eaLnBrk="1" hangingPunct="1">
              <a:lnSpc>
                <a:spcPct val="80000"/>
              </a:lnSpc>
            </a:pPr>
            <a:endParaRPr lang="en-US" altLang="zh-TW" sz="800" dirty="0">
              <a:ea typeface="新細明體" charset="-120"/>
            </a:endParaRPr>
          </a:p>
          <a:p>
            <a:pPr eaLnBrk="1" hangingPunct="1">
              <a:lnSpc>
                <a:spcPct val="80000"/>
              </a:lnSpc>
            </a:pPr>
            <a:r>
              <a:rPr lang="zh-TW" altLang="en-US" sz="800" dirty="0">
                <a:ea typeface="新細明體" charset="-120"/>
              </a:rPr>
              <a:t>二、廢尖銳器具 指對人體會造成刺傷或切割傷之廢棄物品，包括注射針頭、與針頭相連之注射筒及輸液導管、針灸針、手術縫合針、手術刀、載玻片、蓋玻片或破裂之玻璃器皿等。 </a:t>
            </a:r>
          </a:p>
          <a:p>
            <a:pPr eaLnBrk="1" hangingPunct="1">
              <a:lnSpc>
                <a:spcPct val="80000"/>
              </a:lnSpc>
            </a:pPr>
            <a:endParaRPr lang="zh-TW" altLang="en-US" sz="800" dirty="0">
              <a:ea typeface="新細明體" charset="-120"/>
            </a:endParaRPr>
          </a:p>
          <a:p>
            <a:pPr eaLnBrk="1" hangingPunct="1">
              <a:lnSpc>
                <a:spcPct val="80000"/>
              </a:lnSpc>
            </a:pPr>
            <a:r>
              <a:rPr lang="zh-TW" altLang="en-US" sz="800" dirty="0">
                <a:ea typeface="新細明體" charset="-120"/>
              </a:rPr>
              <a:t>三、感染性廢棄物   </a:t>
            </a:r>
          </a:p>
          <a:p>
            <a:pPr eaLnBrk="1" hangingPunct="1">
              <a:lnSpc>
                <a:spcPct val="80000"/>
              </a:lnSpc>
            </a:pPr>
            <a:r>
              <a:rPr lang="en-US" altLang="zh-TW" sz="800" dirty="0">
                <a:ea typeface="新細明體" charset="-120"/>
              </a:rPr>
              <a:t>(</a:t>
            </a:r>
            <a:r>
              <a:rPr lang="zh-TW" altLang="en-US" sz="800" dirty="0">
                <a:ea typeface="新細明體" charset="-120"/>
              </a:rPr>
              <a:t>一</a:t>
            </a:r>
            <a:r>
              <a:rPr lang="en-US" altLang="zh-TW" sz="800" dirty="0">
                <a:ea typeface="新細明體" charset="-120"/>
              </a:rPr>
              <a:t>)	</a:t>
            </a:r>
            <a:r>
              <a:rPr lang="zh-TW" altLang="en-US" sz="800" dirty="0">
                <a:ea typeface="新細明體" charset="-120"/>
              </a:rPr>
              <a:t>廢棄之微生物培養物、菌株及相關生物製品 指廢棄之培養物、菌株、活性疫苗、培養皿或相關用具，及感染性生物材料製造過程產生之廢棄物。</a:t>
            </a:r>
          </a:p>
          <a:p>
            <a:pPr eaLnBrk="1" hangingPunct="1">
              <a:lnSpc>
                <a:spcPct val="80000"/>
              </a:lnSpc>
            </a:pPr>
            <a:r>
              <a:rPr lang="en-US" altLang="zh-TW" sz="800" dirty="0">
                <a:ea typeface="新細明體" charset="-120"/>
              </a:rPr>
              <a:t>(</a:t>
            </a:r>
            <a:r>
              <a:rPr lang="zh-TW" altLang="en-US" sz="800" dirty="0">
                <a:ea typeface="新細明體" charset="-120"/>
              </a:rPr>
              <a:t>二</a:t>
            </a:r>
            <a:r>
              <a:rPr lang="en-US" altLang="zh-TW" sz="800" dirty="0">
                <a:ea typeface="新細明體" charset="-120"/>
              </a:rPr>
              <a:t>)	</a:t>
            </a:r>
            <a:r>
              <a:rPr lang="zh-TW" altLang="en-US" sz="800" dirty="0">
                <a:ea typeface="新細明體" charset="-120"/>
              </a:rPr>
              <a:t>病理廢棄物 指手術或驗屍所取出之人體組織、器官、殘肢、體液等。但不含頭顱、屍體、頭髮、指甲及牙齒。 </a:t>
            </a:r>
          </a:p>
          <a:p>
            <a:pPr eaLnBrk="1" hangingPunct="1">
              <a:lnSpc>
                <a:spcPct val="80000"/>
              </a:lnSpc>
            </a:pPr>
            <a:r>
              <a:rPr lang="en-US" altLang="zh-TW" sz="800" dirty="0">
                <a:ea typeface="新細明體" charset="-120"/>
              </a:rPr>
              <a:t>(</a:t>
            </a:r>
            <a:r>
              <a:rPr lang="zh-TW" altLang="en-US" sz="800" dirty="0">
                <a:ea typeface="新細明體" charset="-120"/>
              </a:rPr>
              <a:t>三</a:t>
            </a:r>
            <a:r>
              <a:rPr lang="en-US" altLang="zh-TW" sz="800" dirty="0">
                <a:ea typeface="新細明體" charset="-120"/>
              </a:rPr>
              <a:t>)	</a:t>
            </a:r>
            <a:r>
              <a:rPr lang="zh-TW" altLang="en-US" sz="800" dirty="0">
                <a:ea typeface="新細明體" charset="-120"/>
              </a:rPr>
              <a:t>血液廢棄物 指廢棄之人體血液或血液製品，包括血餅、血清、血漿及其他血液組成分。 </a:t>
            </a:r>
          </a:p>
          <a:p>
            <a:pPr eaLnBrk="1" hangingPunct="1">
              <a:lnSpc>
                <a:spcPct val="80000"/>
              </a:lnSpc>
            </a:pPr>
            <a:r>
              <a:rPr lang="en-US" altLang="zh-TW" sz="800" dirty="0">
                <a:ea typeface="新細明體" charset="-120"/>
              </a:rPr>
              <a:t>(</a:t>
            </a:r>
            <a:r>
              <a:rPr lang="zh-TW" altLang="en-US" sz="800" dirty="0">
                <a:ea typeface="新細明體" charset="-120"/>
              </a:rPr>
              <a:t>四</a:t>
            </a:r>
            <a:r>
              <a:rPr lang="en-US" altLang="zh-TW" sz="800" dirty="0">
                <a:ea typeface="新細明體" charset="-120"/>
              </a:rPr>
              <a:t>)	</a:t>
            </a:r>
            <a:r>
              <a:rPr lang="zh-TW" altLang="en-US" sz="800" dirty="0">
                <a:ea typeface="新細明體" charset="-120"/>
              </a:rPr>
              <a:t>受污染動物屍體、殘肢及墊料 指接受微生物感染之實驗動物屍體、殘肢及其墊料，包括經檢疫後廢棄或因病死亡者。 </a:t>
            </a:r>
          </a:p>
          <a:p>
            <a:pPr eaLnBrk="1" hangingPunct="1">
              <a:lnSpc>
                <a:spcPct val="80000"/>
              </a:lnSpc>
            </a:pPr>
            <a:r>
              <a:rPr lang="en-US" altLang="zh-TW" sz="800" dirty="0">
                <a:ea typeface="新細明體" charset="-120"/>
              </a:rPr>
              <a:t>(</a:t>
            </a:r>
            <a:r>
              <a:rPr lang="zh-TW" altLang="en-US" sz="800" dirty="0">
                <a:ea typeface="新細明體" charset="-120"/>
              </a:rPr>
              <a:t>五</a:t>
            </a:r>
            <a:r>
              <a:rPr lang="en-US" altLang="zh-TW" sz="800" dirty="0">
                <a:ea typeface="新細明體" charset="-120"/>
              </a:rPr>
              <a:t>)	</a:t>
            </a:r>
            <a:r>
              <a:rPr lang="zh-TW" altLang="en-US" sz="800" dirty="0">
                <a:ea typeface="新細明體" charset="-120"/>
              </a:rPr>
              <a:t>手術或驗屍廢棄物 指使用於外科手術治療、驗屍或解剖行為而廢棄之衣物、紗布、覆蓋物、排泄用具、褥墊、手術用手套。 </a:t>
            </a:r>
          </a:p>
          <a:p>
            <a:pPr eaLnBrk="1" hangingPunct="1">
              <a:lnSpc>
                <a:spcPct val="80000"/>
              </a:lnSpc>
            </a:pPr>
            <a:r>
              <a:rPr lang="en-US" altLang="zh-TW" sz="800" dirty="0">
                <a:ea typeface="新細明體" charset="-120"/>
              </a:rPr>
              <a:t>(</a:t>
            </a:r>
            <a:r>
              <a:rPr lang="zh-TW" altLang="en-US" sz="800" dirty="0">
                <a:ea typeface="新細明體" charset="-120"/>
              </a:rPr>
              <a:t>六</a:t>
            </a:r>
            <a:r>
              <a:rPr lang="en-US" altLang="zh-TW" sz="800" dirty="0">
                <a:ea typeface="新細明體" charset="-120"/>
              </a:rPr>
              <a:t>)	</a:t>
            </a:r>
            <a:r>
              <a:rPr lang="zh-TW" altLang="en-US" sz="800" dirty="0">
                <a:ea typeface="新細明體" charset="-120"/>
              </a:rPr>
              <a:t>實驗室廢棄物 １、生物安全等級第三級及第四級實驗室所產生之廢棄物皆屬之。 ２、生物安全等級第二級實驗室中與微生物接觸之廢棄物，包括拋棄式接種環及接種針、檢體、手套、實驗衣、拋棄式隔離衣等。 </a:t>
            </a:r>
          </a:p>
          <a:p>
            <a:pPr eaLnBrk="1" hangingPunct="1">
              <a:lnSpc>
                <a:spcPct val="80000"/>
              </a:lnSpc>
            </a:pPr>
            <a:r>
              <a:rPr lang="en-US" altLang="zh-TW" sz="800" dirty="0">
                <a:ea typeface="新細明體" charset="-120"/>
              </a:rPr>
              <a:t>(</a:t>
            </a:r>
            <a:r>
              <a:rPr lang="zh-TW" altLang="en-US" sz="800" dirty="0">
                <a:ea typeface="新細明體" charset="-120"/>
              </a:rPr>
              <a:t>七</a:t>
            </a:r>
            <a:r>
              <a:rPr lang="en-US" altLang="zh-TW" sz="800" dirty="0">
                <a:ea typeface="新細明體" charset="-120"/>
              </a:rPr>
              <a:t>)	</a:t>
            </a:r>
            <a:r>
              <a:rPr lang="zh-TW" altLang="en-US" sz="800" dirty="0">
                <a:ea typeface="新細明體" charset="-120"/>
              </a:rPr>
              <a:t>透析廢棄物 指進行血液透析時與病人血液接觸之廢棄物，包括拋棄式導管、濾器、手巾、床單、手套、拋棄式隔離衣、實驗衣等。 </a:t>
            </a:r>
          </a:p>
          <a:p>
            <a:pPr eaLnBrk="1" hangingPunct="1">
              <a:lnSpc>
                <a:spcPct val="80000"/>
              </a:lnSpc>
            </a:pPr>
            <a:r>
              <a:rPr lang="en-US" altLang="zh-TW" sz="800" dirty="0">
                <a:ea typeface="新細明體" charset="-120"/>
              </a:rPr>
              <a:t>(</a:t>
            </a:r>
            <a:r>
              <a:rPr lang="zh-TW" altLang="en-US" sz="800" dirty="0">
                <a:ea typeface="新細明體" charset="-120"/>
              </a:rPr>
              <a:t>八</a:t>
            </a:r>
            <a:r>
              <a:rPr lang="en-US" altLang="zh-TW" sz="800" dirty="0">
                <a:ea typeface="新細明體" charset="-120"/>
              </a:rPr>
              <a:t>)	</a:t>
            </a:r>
            <a:r>
              <a:rPr lang="zh-TW" altLang="en-US" sz="800" dirty="0">
                <a:ea typeface="新細明體" charset="-120"/>
              </a:rPr>
              <a:t>隔離廢棄物 指收容患傳染病病人之隔離病房所產出之廢棄物。 </a:t>
            </a:r>
          </a:p>
          <a:p>
            <a:pPr eaLnBrk="1" hangingPunct="1">
              <a:lnSpc>
                <a:spcPct val="80000"/>
              </a:lnSpc>
            </a:pPr>
            <a:r>
              <a:rPr lang="en-US" altLang="zh-TW" sz="800" dirty="0">
                <a:ea typeface="新細明體" charset="-120"/>
              </a:rPr>
              <a:t>(</a:t>
            </a:r>
            <a:r>
              <a:rPr lang="zh-TW" altLang="en-US" sz="800" dirty="0">
                <a:ea typeface="新細明體" charset="-120"/>
              </a:rPr>
              <a:t>九</a:t>
            </a:r>
            <a:r>
              <a:rPr lang="en-US" altLang="zh-TW" sz="800" dirty="0">
                <a:ea typeface="新細明體" charset="-120"/>
              </a:rPr>
              <a:t>)	</a:t>
            </a:r>
            <a:r>
              <a:rPr lang="zh-TW" altLang="en-US" sz="800" dirty="0">
                <a:ea typeface="新細明體" charset="-120"/>
              </a:rPr>
              <a:t>受血液及體液污染廢棄物 指其他醫療行為所產生與病人血液、體液、引流液或排泄物接觸之廢棄物，包括各類廢棄之蛇型管、氧氣鼻導管、抽痰管、導尿管、引流管等，及沾有可流動人體血液、精液、陰道分泌物、腦脊髓液、滑液、胸膜液、腹膜液、心包液或羊水且可能導致滴濺之廢棄物。但不含止血棉球、使用過之個人衛生用品、沾有不可流動或不可吸收之人體分泌物的紗布、包紮物、尿布、面紙及廁所衛生紙等。 </a:t>
            </a:r>
          </a:p>
          <a:p>
            <a:pPr eaLnBrk="1" hangingPunct="1">
              <a:lnSpc>
                <a:spcPct val="80000"/>
              </a:lnSpc>
            </a:pPr>
            <a:endParaRPr lang="zh-TW" altLang="en-US" sz="800" dirty="0">
              <a:ea typeface="新細明體" charset="-120"/>
            </a:endParaRPr>
          </a:p>
          <a:p>
            <a:pPr eaLnBrk="1" hangingPunct="1">
              <a:lnSpc>
                <a:spcPct val="80000"/>
              </a:lnSpc>
            </a:pPr>
            <a:r>
              <a:rPr lang="zh-TW" altLang="en-US" sz="800" dirty="0">
                <a:ea typeface="新細明體" charset="-120"/>
              </a:rPr>
              <a:t>四、其他經中央主管機關會商中央目的事業主管機關認定對人體或環境具危害性，並經公告者。 </a:t>
            </a:r>
          </a:p>
        </p:txBody>
      </p:sp>
    </p:spTree>
    <p:extLst>
      <p:ext uri="{BB962C8B-B14F-4D97-AF65-F5344CB8AC3E}">
        <p14:creationId xmlns:p14="http://schemas.microsoft.com/office/powerpoint/2010/main" val="1734692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D4609D7B-5B5F-47A1-BF8E-92B636B2A606}" type="slidenum">
              <a:rPr lang="en-US" altLang="zh-TW"/>
              <a:pPr>
                <a:defRPr/>
              </a:pPr>
              <a:t>‹#›</a:t>
            </a:fld>
            <a:endParaRPr lang="en-US" altLang="zh-TW"/>
          </a:p>
        </p:txBody>
      </p:sp>
    </p:spTree>
    <p:extLst>
      <p:ext uri="{BB962C8B-B14F-4D97-AF65-F5344CB8AC3E}">
        <p14:creationId xmlns:p14="http://schemas.microsoft.com/office/powerpoint/2010/main" val="413326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aw.moj.gov.tw/LawClass/LawSingle.aspx?Pcode=O0050001&amp;FLNO=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hochwald.tripod.com/signs/biohazard/biohazard2_onno.gif"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r>
              <a:rPr lang="zh-TW" altLang="en-US" dirty="0">
                <a:solidFill>
                  <a:srgbClr val="C00000"/>
                </a:solidFill>
                <a:latin typeface="標楷體" pitchFamily="65" charset="-120"/>
              </a:rPr>
              <a:t>實驗場所安全衛生</a:t>
            </a:r>
            <a:r>
              <a:rPr lang="zh-TW" altLang="en-US" dirty="0" smtClean="0">
                <a:solidFill>
                  <a:srgbClr val="C00000"/>
                </a:solidFill>
                <a:latin typeface="標楷體" pitchFamily="65" charset="-120"/>
              </a:rPr>
              <a:t>管理</a:t>
            </a:r>
            <a:endParaRPr lang="en-US" altLang="zh-TW" dirty="0" smtClean="0">
              <a:solidFill>
                <a:srgbClr val="C00000"/>
              </a:solidFill>
              <a:latin typeface="標楷體" pitchFamily="65" charset="-120"/>
            </a:endParaRPr>
          </a:p>
          <a:p>
            <a:r>
              <a:rPr lang="en-US" altLang="zh-TW" dirty="0">
                <a:solidFill>
                  <a:schemeClr val="tx1"/>
                </a:solidFill>
              </a:rPr>
              <a:t>A5</a:t>
            </a:r>
            <a:r>
              <a:rPr lang="zh-TW" altLang="en-US" dirty="0">
                <a:solidFill>
                  <a:schemeClr val="tx1"/>
                </a:solidFill>
                <a:latin typeface="標楷體" pitchFamily="65" charset="-120"/>
              </a:rPr>
              <a:t>實驗場所廢棄物</a:t>
            </a:r>
            <a:endParaRPr lang="en-US" altLang="zh-TW" dirty="0">
              <a:solidFill>
                <a:schemeClr val="tx1"/>
              </a:solidFill>
              <a:latin typeface="標楷體" pitchFamily="65" charset="-120"/>
            </a:endParaRPr>
          </a:p>
          <a:p>
            <a:endParaRPr lang="zh-TW" altLang="en-US" dirty="0"/>
          </a:p>
        </p:txBody>
      </p:sp>
    </p:spTree>
    <p:extLst>
      <p:ext uri="{BB962C8B-B14F-4D97-AF65-F5344CB8AC3E}">
        <p14:creationId xmlns:p14="http://schemas.microsoft.com/office/powerpoint/2010/main" val="2535642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4400" b="1" dirty="0">
                <a:solidFill>
                  <a:srgbClr val="000080"/>
                </a:solidFill>
                <a:latin typeface="標楷體" pitchFamily="65" charset="-120"/>
                <a:ea typeface="標楷體" pitchFamily="65" charset="-120"/>
              </a:rPr>
              <a:t>廢棄物清理</a:t>
            </a:r>
            <a:r>
              <a:rPr lang="zh-TW" altLang="en-US" sz="4400" b="1" dirty="0" smtClean="0">
                <a:solidFill>
                  <a:srgbClr val="000080"/>
                </a:solidFill>
                <a:latin typeface="標楷體" pitchFamily="65" charset="-120"/>
                <a:ea typeface="標楷體" pitchFamily="65" charset="-120"/>
              </a:rPr>
              <a:t>法   </a:t>
            </a:r>
            <a:r>
              <a:rPr lang="en-US" altLang="zh-TW" sz="4400" b="1" dirty="0" smtClean="0">
                <a:solidFill>
                  <a:schemeClr val="hlink"/>
                </a:solidFill>
                <a:latin typeface="標楷體" pitchFamily="65" charset="-120"/>
                <a:ea typeface="標楷體" pitchFamily="65" charset="-120"/>
              </a:rPr>
              <a:t>106/1/18</a:t>
            </a:r>
            <a:endParaRPr lang="zh-TW" altLang="en-US" sz="4400" dirty="0"/>
          </a:p>
        </p:txBody>
      </p:sp>
      <p:sp>
        <p:nvSpPr>
          <p:cNvPr id="3" name="內容版面配置區 2"/>
          <p:cNvSpPr>
            <a:spLocks noGrp="1"/>
          </p:cNvSpPr>
          <p:nvPr>
            <p:ph idx="1"/>
          </p:nvPr>
        </p:nvSpPr>
        <p:spPr/>
        <p:txBody>
          <a:bodyPr/>
          <a:lstStyle/>
          <a:p>
            <a:r>
              <a:rPr lang="en-US" altLang="zh-TW" sz="2400" u="sng" dirty="0">
                <a:latin typeface="標楷體" panose="03000509000000000000" pitchFamily="65" charset="-120"/>
                <a:ea typeface="標楷體" panose="03000509000000000000" pitchFamily="65" charset="-120"/>
                <a:hlinkClick r:id="rId2"/>
              </a:rPr>
              <a:t>第 1 </a:t>
            </a:r>
            <a:r>
              <a:rPr lang="en-US" altLang="zh-TW" sz="2400" u="sng" dirty="0" smtClean="0">
                <a:latin typeface="標楷體" panose="03000509000000000000" pitchFamily="65" charset="-120"/>
                <a:ea typeface="標楷體" panose="03000509000000000000" pitchFamily="65" charset="-120"/>
                <a:hlinkClick r:id="rId2"/>
              </a:rPr>
              <a:t>條</a:t>
            </a:r>
            <a:r>
              <a:rPr lang="zh-TW" altLang="en-US" sz="2400" u="sng" dirty="0" smtClean="0">
                <a:latin typeface="標楷體" panose="03000509000000000000" pitchFamily="65" charset="-120"/>
                <a:ea typeface="標楷體" panose="03000509000000000000" pitchFamily="65" charset="-120"/>
              </a:rPr>
              <a:t>  </a:t>
            </a:r>
            <a:r>
              <a:rPr lang="zh-TW" altLang="zh-TW" sz="2400" dirty="0" smtClean="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rPr>
              <a:t>有效清除、處理廢棄物，改善環境衛生，維護國民健康，特制定本法；本法未規定者，適用</a:t>
            </a:r>
            <a:r>
              <a:rPr lang="zh-TW" altLang="zh-TW" sz="2400" dirty="0" smtClean="0">
                <a:latin typeface="標楷體" panose="03000509000000000000" pitchFamily="65" charset="-120"/>
                <a:ea typeface="標楷體" panose="03000509000000000000" pitchFamily="65" charset="-120"/>
              </a:rPr>
              <a:t>其他有關</a:t>
            </a:r>
            <a:r>
              <a:rPr lang="zh-TW" altLang="zh-TW" sz="2400" dirty="0">
                <a:latin typeface="標楷體" panose="03000509000000000000" pitchFamily="65" charset="-120"/>
                <a:ea typeface="標楷體" panose="03000509000000000000" pitchFamily="65" charset="-120"/>
              </a:rPr>
              <a:t>法律之規定</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第 一 章 </a:t>
            </a:r>
            <a:r>
              <a:rPr lang="zh-TW" altLang="zh-TW" sz="2400" dirty="0" smtClean="0">
                <a:latin typeface="標楷體" panose="03000509000000000000" pitchFamily="65" charset="-120"/>
                <a:ea typeface="標楷體" panose="03000509000000000000" pitchFamily="65" charset="-120"/>
              </a:rPr>
              <a:t>總則</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§10</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第 二 章 一般廢棄物之</a:t>
            </a:r>
            <a:r>
              <a:rPr lang="zh-TW" altLang="zh-TW" sz="2400" dirty="0" smtClean="0">
                <a:latin typeface="標楷體" panose="03000509000000000000" pitchFamily="65" charset="-120"/>
                <a:ea typeface="標楷體" panose="03000509000000000000" pitchFamily="65" charset="-120"/>
              </a:rPr>
              <a:t>清理</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§11</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§27</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第 三 章 事業廢棄物之</a:t>
            </a:r>
            <a:r>
              <a:rPr lang="zh-TW" altLang="zh-TW" sz="2400" dirty="0" smtClean="0">
                <a:latin typeface="標楷體" panose="03000509000000000000" pitchFamily="65" charset="-120"/>
                <a:ea typeface="標楷體" panose="03000509000000000000" pitchFamily="65" charset="-120"/>
              </a:rPr>
              <a:t>清理</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§28</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§40</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第 四 章 公民營廢棄物清除處理機構及廢棄物檢驗測定機構之</a:t>
            </a:r>
            <a:r>
              <a:rPr lang="zh-TW" altLang="zh-TW" sz="2400" dirty="0" smtClean="0">
                <a:latin typeface="標楷體" panose="03000509000000000000" pitchFamily="65" charset="-120"/>
                <a:ea typeface="標楷體" panose="03000509000000000000" pitchFamily="65" charset="-120"/>
              </a:rPr>
              <a:t>管理</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§41</a:t>
            </a:r>
            <a:r>
              <a:rPr lang="zh-TW" altLang="en-US" sz="2400" dirty="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§44</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第 五 章 獎勵及</a:t>
            </a:r>
            <a:r>
              <a:rPr lang="zh-TW" altLang="zh-TW" sz="2400" dirty="0" smtClean="0">
                <a:latin typeface="標楷體" panose="03000509000000000000" pitchFamily="65" charset="-120"/>
                <a:ea typeface="標楷體" panose="03000509000000000000" pitchFamily="65" charset="-120"/>
              </a:rPr>
              <a:t>處罰</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§45</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§69</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第 六 章 </a:t>
            </a:r>
            <a:r>
              <a:rPr lang="zh-TW" altLang="zh-TW" sz="2400" dirty="0" smtClean="0">
                <a:latin typeface="標楷體" panose="03000509000000000000" pitchFamily="65" charset="-120"/>
                <a:ea typeface="標楷體" panose="03000509000000000000" pitchFamily="65" charset="-120"/>
              </a:rPr>
              <a:t>附則</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§70</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§77</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10</a:t>
            </a:fld>
            <a:endParaRPr lang="en-US" altLang="zh-TW"/>
          </a:p>
        </p:txBody>
      </p:sp>
    </p:spTree>
    <p:extLst>
      <p:ext uri="{BB962C8B-B14F-4D97-AF65-F5344CB8AC3E}">
        <p14:creationId xmlns:p14="http://schemas.microsoft.com/office/powerpoint/2010/main" val="38596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廢棄物清理法</a:t>
            </a:r>
            <a:r>
              <a:rPr lang="en-US" altLang="zh-TW" sz="4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4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廢棄物</a:t>
            </a:r>
            <a:endParaRPr lang="zh-TW" altLang="en-US" sz="4400" dirty="0"/>
          </a:p>
        </p:txBody>
      </p:sp>
      <p:sp>
        <p:nvSpPr>
          <p:cNvPr id="3" name="內容版面配置區 2"/>
          <p:cNvSpPr>
            <a:spLocks noGrp="1"/>
          </p:cNvSpPr>
          <p:nvPr>
            <p:ph idx="1"/>
          </p:nvPr>
        </p:nvSpPr>
        <p:spPr/>
        <p:txBody>
          <a:bodyPr>
            <a:normAutofit lnSpcReduction="10000"/>
          </a:bodyPr>
          <a:lstStyle/>
          <a:p>
            <a:pPr>
              <a:buFont typeface="Wingdings" panose="05000000000000000000" pitchFamily="2" charset="2"/>
              <a:buChar char="u"/>
            </a:pPr>
            <a:r>
              <a:rPr lang="zh-TW" altLang="zh-TW" sz="2800" dirty="0">
                <a:latin typeface="標楷體" panose="03000509000000000000" pitchFamily="65" charset="-120"/>
                <a:ea typeface="標楷體" panose="03000509000000000000" pitchFamily="65" charset="-120"/>
              </a:rPr>
              <a:t>指下列能以搬動方式移動之固態或液態物質或</a:t>
            </a:r>
            <a:r>
              <a:rPr lang="zh-TW" altLang="zh-TW" sz="2800" dirty="0" smtClean="0">
                <a:latin typeface="標楷體" panose="03000509000000000000" pitchFamily="65" charset="-120"/>
                <a:ea typeface="標楷體" panose="03000509000000000000" pitchFamily="65" charset="-120"/>
              </a:rPr>
              <a:t>物品</a:t>
            </a:r>
            <a:r>
              <a:rPr lang="en-US" altLang="zh-TW" sz="2800" dirty="0" smtClean="0">
                <a:latin typeface="標楷體" panose="03000509000000000000" pitchFamily="65" charset="-120"/>
                <a:ea typeface="標楷體" panose="03000509000000000000" pitchFamily="65" charset="-120"/>
              </a:rPr>
              <a:t>:</a:t>
            </a:r>
          </a:p>
          <a:p>
            <a:pPr marL="540000">
              <a:buFont typeface="Wingdings" panose="05000000000000000000" pitchFamily="2" charset="2"/>
              <a:buChar char="l"/>
            </a:pPr>
            <a:r>
              <a:rPr lang="zh-TW" altLang="zh-TW" sz="2800" dirty="0">
                <a:latin typeface="標楷體" panose="03000509000000000000" pitchFamily="65" charset="-120"/>
                <a:ea typeface="標楷體" panose="03000509000000000000" pitchFamily="65" charset="-120"/>
              </a:rPr>
              <a:t>一、被拋棄者。</a:t>
            </a:r>
          </a:p>
          <a:p>
            <a:pPr marL="540000">
              <a:buFont typeface="Wingdings" panose="05000000000000000000" pitchFamily="2" charset="2"/>
              <a:buChar char="l"/>
            </a:pPr>
            <a:r>
              <a:rPr lang="zh-TW" altLang="zh-TW" sz="2800" dirty="0">
                <a:latin typeface="標楷體" panose="03000509000000000000" pitchFamily="65" charset="-120"/>
                <a:ea typeface="標楷體" panose="03000509000000000000" pitchFamily="65" charset="-120"/>
              </a:rPr>
              <a:t>二、減失原效用、被放棄原效用、不具效用或效用不明者。</a:t>
            </a:r>
          </a:p>
          <a:p>
            <a:pPr marL="540000">
              <a:buFont typeface="Wingdings" panose="05000000000000000000" pitchFamily="2" charset="2"/>
              <a:buChar char="l"/>
            </a:pPr>
            <a:r>
              <a:rPr lang="zh-TW" altLang="zh-TW" sz="2800" dirty="0">
                <a:latin typeface="標楷體" panose="03000509000000000000" pitchFamily="65" charset="-120"/>
                <a:ea typeface="標楷體" panose="03000509000000000000" pitchFamily="65" charset="-120"/>
              </a:rPr>
              <a:t>三、於營建、製造、加工、修理、販賣、使用過程所產生目的以外之</a:t>
            </a:r>
            <a:r>
              <a:rPr lang="zh-TW" altLang="zh-TW" sz="2800" dirty="0" smtClean="0">
                <a:latin typeface="標楷體" panose="03000509000000000000" pitchFamily="65" charset="-120"/>
                <a:ea typeface="標楷體" panose="03000509000000000000" pitchFamily="65" charset="-120"/>
              </a:rPr>
              <a:t>產物。</a:t>
            </a:r>
            <a:endParaRPr lang="zh-TW" altLang="zh-TW" sz="2800" dirty="0">
              <a:latin typeface="標楷體" panose="03000509000000000000" pitchFamily="65" charset="-120"/>
              <a:ea typeface="標楷體" panose="03000509000000000000" pitchFamily="65" charset="-120"/>
            </a:endParaRPr>
          </a:p>
          <a:p>
            <a:pPr marL="540000">
              <a:buFont typeface="Wingdings" panose="05000000000000000000" pitchFamily="2" charset="2"/>
              <a:buChar char="l"/>
            </a:pPr>
            <a:r>
              <a:rPr lang="zh-TW" altLang="zh-TW" sz="2800" dirty="0">
                <a:latin typeface="標楷體" panose="03000509000000000000" pitchFamily="65" charset="-120"/>
                <a:ea typeface="標楷體" panose="03000509000000000000" pitchFamily="65" charset="-120"/>
              </a:rPr>
              <a:t>四、製程產出物不具可行之利用技術或不具市場經濟價值者。</a:t>
            </a:r>
          </a:p>
          <a:p>
            <a:pPr marL="540000">
              <a:buFont typeface="Wingdings" panose="05000000000000000000" pitchFamily="2" charset="2"/>
              <a:buChar char="l"/>
            </a:pPr>
            <a:r>
              <a:rPr lang="zh-TW" altLang="zh-TW" sz="2800" dirty="0">
                <a:latin typeface="標楷體" panose="03000509000000000000" pitchFamily="65" charset="-120"/>
                <a:ea typeface="標楷體" panose="03000509000000000000" pitchFamily="65" charset="-120"/>
              </a:rPr>
              <a:t>五、其他經中央主管機關公告者。</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11</a:t>
            </a:fld>
            <a:endParaRPr lang="en-US" altLang="zh-TW"/>
          </a:p>
        </p:txBody>
      </p:sp>
    </p:spTree>
    <p:extLst>
      <p:ext uri="{BB962C8B-B14F-4D97-AF65-F5344CB8AC3E}">
        <p14:creationId xmlns:p14="http://schemas.microsoft.com/office/powerpoint/2010/main" val="130821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268413"/>
            <a:ext cx="8229600" cy="5113337"/>
          </a:xfrm>
        </p:spPr>
        <p:txBody>
          <a:bodyPr/>
          <a:lstStyle/>
          <a:p>
            <a:pPr eaLnBrk="1" hangingPunct="1">
              <a:lnSpc>
                <a:spcPct val="150000"/>
              </a:lnSpc>
              <a:spcBef>
                <a:spcPct val="0"/>
              </a:spcBef>
              <a:buFont typeface="Wingdings" pitchFamily="2" charset="2"/>
              <a:buNone/>
            </a:pPr>
            <a:r>
              <a:rPr lang="zh-TW" altLang="en-US" sz="3200">
                <a:latin typeface="標楷體" pitchFamily="65" charset="-120"/>
                <a:ea typeface="標楷體" pitchFamily="65" charset="-120"/>
              </a:rPr>
              <a:t>二、</a:t>
            </a:r>
            <a:r>
              <a:rPr lang="zh-TW" altLang="en-US" sz="3200" b="1" u="sng">
                <a:solidFill>
                  <a:srgbClr val="FF0000"/>
                </a:solidFill>
                <a:latin typeface="標楷體" pitchFamily="65" charset="-120"/>
                <a:ea typeface="標楷體" pitchFamily="65" charset="-120"/>
              </a:rPr>
              <a:t>事業廢棄物</a:t>
            </a:r>
          </a:p>
          <a:p>
            <a:pPr lvl="1" eaLnBrk="1" hangingPunct="1">
              <a:lnSpc>
                <a:spcPct val="150000"/>
              </a:lnSpc>
              <a:spcBef>
                <a:spcPct val="0"/>
              </a:spcBef>
              <a:buFont typeface="Wingdings" pitchFamily="2" charset="2"/>
              <a:buNone/>
            </a:pPr>
            <a:r>
              <a:rPr lang="en-US" altLang="zh-TW" sz="2800">
                <a:latin typeface="標楷體" pitchFamily="65" charset="-120"/>
                <a:ea typeface="標楷體" pitchFamily="65" charset="-120"/>
              </a:rPr>
              <a:t>1.</a:t>
            </a:r>
            <a:r>
              <a:rPr lang="zh-TW" altLang="en-US" sz="2800" b="1" u="sng">
                <a:solidFill>
                  <a:srgbClr val="FF0000"/>
                </a:solidFill>
                <a:latin typeface="標楷體" pitchFamily="65" charset="-120"/>
                <a:ea typeface="標楷體" pitchFamily="65" charset="-120"/>
              </a:rPr>
              <a:t>有害事業廢棄物</a:t>
            </a:r>
          </a:p>
          <a:p>
            <a:pPr lvl="2" eaLnBrk="1" hangingPunct="1">
              <a:lnSpc>
                <a:spcPct val="150000"/>
              </a:lnSpc>
              <a:spcBef>
                <a:spcPct val="0"/>
              </a:spcBef>
            </a:pPr>
            <a:r>
              <a:rPr lang="zh-TW" altLang="en-US" sz="2400">
                <a:latin typeface="標楷體" pitchFamily="65" charset="-120"/>
                <a:ea typeface="標楷體" pitchFamily="65" charset="-120"/>
              </a:rPr>
              <a:t>由事業所產生具毒性、危險性，其濃度或數量足以影響人體健康或污染環境之廢棄物</a:t>
            </a:r>
          </a:p>
          <a:p>
            <a:pPr lvl="1" eaLnBrk="1" hangingPunct="1">
              <a:lnSpc>
                <a:spcPct val="150000"/>
              </a:lnSpc>
              <a:spcBef>
                <a:spcPct val="0"/>
              </a:spcBef>
              <a:buFont typeface="Wingdings" pitchFamily="2" charset="2"/>
              <a:buNone/>
            </a:pPr>
            <a:r>
              <a:rPr lang="en-US" altLang="zh-TW" sz="2800">
                <a:latin typeface="標楷體" pitchFamily="65" charset="-120"/>
                <a:ea typeface="標楷體" pitchFamily="65" charset="-120"/>
              </a:rPr>
              <a:t>2.</a:t>
            </a:r>
            <a:r>
              <a:rPr lang="zh-TW" altLang="en-US" sz="2800" b="1" u="sng">
                <a:solidFill>
                  <a:srgbClr val="FF0000"/>
                </a:solidFill>
                <a:latin typeface="標楷體" pitchFamily="65" charset="-120"/>
                <a:ea typeface="標楷體" pitchFamily="65" charset="-120"/>
              </a:rPr>
              <a:t>一般事業廢棄物</a:t>
            </a:r>
            <a:endParaRPr lang="en-US" altLang="zh-TW" sz="2800">
              <a:latin typeface="標楷體" pitchFamily="65" charset="-120"/>
              <a:ea typeface="標楷體" pitchFamily="65" charset="-120"/>
            </a:endParaRPr>
          </a:p>
          <a:p>
            <a:pPr lvl="2" eaLnBrk="1" hangingPunct="1">
              <a:lnSpc>
                <a:spcPct val="150000"/>
              </a:lnSpc>
              <a:spcBef>
                <a:spcPct val="0"/>
              </a:spcBef>
            </a:pPr>
            <a:r>
              <a:rPr lang="zh-TW" altLang="en-US" sz="2400">
                <a:latin typeface="標楷體" pitchFamily="65" charset="-120"/>
                <a:ea typeface="標楷體" pitchFamily="65" charset="-120"/>
              </a:rPr>
              <a:t>由事業</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各實驗室、場區</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所</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產生有害事業廢棄物以外之事業廢棄物</a:t>
            </a:r>
            <a:endParaRPr lang="zh-TW" altLang="en-US" sz="180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8DEF6D81-3992-44C0-A1DA-464E0286BA09}" type="slidenum">
              <a:rPr lang="en-US" altLang="zh-TW" smtClean="0"/>
              <a:pPr>
                <a:defRPr/>
              </a:pPr>
              <a:t>12</a:t>
            </a:fld>
            <a:endParaRPr lang="en-US" altLang="zh-TW"/>
          </a:p>
        </p:txBody>
      </p:sp>
    </p:spTree>
    <p:extLst>
      <p:ext uri="{BB962C8B-B14F-4D97-AF65-F5344CB8AC3E}">
        <p14:creationId xmlns:p14="http://schemas.microsoft.com/office/powerpoint/2010/main" val="1614877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3"/>
          <p:cNvSpPr>
            <a:spLocks noGrp="1"/>
          </p:cNvSpPr>
          <p:nvPr>
            <p:ph type="title"/>
          </p:nvPr>
        </p:nvSpPr>
        <p:spPr>
          <a:xfrm>
            <a:off x="623888" y="835818"/>
            <a:ext cx="7886700" cy="4897438"/>
          </a:xfrm>
        </p:spPr>
        <p:txBody>
          <a:bodyPr/>
          <a:lstStyle/>
          <a:p>
            <a:pPr>
              <a:lnSpc>
                <a:spcPct val="150000"/>
              </a:lnSpc>
            </a:pPr>
            <a:r>
              <a:rPr lang="zh-TW" altLang="en-US" sz="4000" dirty="0">
                <a:latin typeface="標楷體" pitchFamily="65" charset="-120"/>
                <a:ea typeface="標楷體" pitchFamily="65" charset="-120"/>
              </a:rPr>
              <a:t>實驗室廢棄物包含一般事業廢棄物與有害事業廢棄物，須注意其中有害事業廢棄物如未按規定妥善清除、處理，將可能立即造成人員重大傷害，環境嚴重汙染！</a:t>
            </a:r>
          </a:p>
        </p:txBody>
      </p:sp>
      <p:sp>
        <p:nvSpPr>
          <p:cNvPr id="5" name="文字版面配置區 4"/>
          <p:cNvSpPr>
            <a:spLocks noGrp="1"/>
          </p:cNvSpPr>
          <p:nvPr>
            <p:ph type="body" idx="1"/>
          </p:nvPr>
        </p:nvSpPr>
        <p:spPr>
          <a:xfrm>
            <a:off x="623888" y="6453188"/>
            <a:ext cx="7886700" cy="60325"/>
          </a:xfrm>
        </p:spPr>
        <p:txBody>
          <a:bodyPr>
            <a:normAutofit fontScale="25000" lnSpcReduction="20000"/>
          </a:bodyPr>
          <a:lstStyle/>
          <a:p>
            <a:pPr>
              <a:buFont typeface="Arial" panose="020B0604020202020204" pitchFamily="34" charset="0"/>
              <a:buNone/>
              <a:defRPr/>
            </a:pPr>
            <a:endParaRPr lang="zh-TW" altLang="en-US"/>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13</a:t>
            </a:fld>
            <a:endParaRPr lang="en-US" altLang="zh-TW"/>
          </a:p>
        </p:txBody>
      </p:sp>
    </p:spTree>
    <p:extLst>
      <p:ext uri="{BB962C8B-B14F-4D97-AF65-F5344CB8AC3E}">
        <p14:creationId xmlns:p14="http://schemas.microsoft.com/office/powerpoint/2010/main" val="2424016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623888" y="1709738"/>
            <a:ext cx="7886700" cy="2852737"/>
          </a:xfrm>
        </p:spPr>
        <p:txBody>
          <a:bodyPr/>
          <a:lstStyle/>
          <a:p>
            <a:pPr>
              <a:lnSpc>
                <a:spcPct val="150000"/>
              </a:lnSpc>
            </a:pPr>
            <a:r>
              <a:rPr lang="zh-TW" altLang="en-US">
                <a:latin typeface="標楷體" pitchFamily="65" charset="-120"/>
                <a:ea typeface="標楷體" pitchFamily="65" charset="-120"/>
              </a:rPr>
              <a:t>那些實驗室廢棄物屬於有害事業廢棄物？</a:t>
            </a:r>
          </a:p>
        </p:txBody>
      </p:sp>
      <p:sp>
        <p:nvSpPr>
          <p:cNvPr id="3" name="文字版面配置區 2"/>
          <p:cNvSpPr>
            <a:spLocks noGrp="1"/>
          </p:cNvSpPr>
          <p:nvPr>
            <p:ph type="body" idx="1"/>
          </p:nvPr>
        </p:nvSpPr>
        <p:spPr>
          <a:xfrm>
            <a:off x="623888" y="4589463"/>
            <a:ext cx="7886700" cy="1500187"/>
          </a:xfrm>
        </p:spPr>
        <p:txBody>
          <a:bodyPr/>
          <a:lstStyle/>
          <a:p>
            <a:pPr>
              <a:buFont typeface="Arial" panose="020B0604020202020204" pitchFamily="34" charset="0"/>
              <a:buNone/>
              <a:defRPr/>
            </a:pPr>
            <a:r>
              <a:rPr lang="zh-TW" altLang="en-US" dirty="0">
                <a:latin typeface="標楷體" panose="03000509000000000000" pitchFamily="65" charset="-120"/>
                <a:ea typeface="標楷體" panose="03000509000000000000" pitchFamily="65" charset="-120"/>
              </a:rPr>
              <a:t>有害事業廢棄物認定標準</a:t>
            </a:r>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14</a:t>
            </a:fld>
            <a:endParaRPr lang="en-US" altLang="zh-TW"/>
          </a:p>
        </p:txBody>
      </p:sp>
    </p:spTree>
    <p:extLst>
      <p:ext uri="{BB962C8B-B14F-4D97-AF65-F5344CB8AC3E}">
        <p14:creationId xmlns:p14="http://schemas.microsoft.com/office/powerpoint/2010/main" val="286607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rtlCol="0">
            <a:normAutofit/>
          </a:bodyPr>
          <a:lstStyle/>
          <a:p>
            <a:pPr eaLnBrk="1" fontAlgn="auto" hangingPunct="1">
              <a:spcAft>
                <a:spcPts val="0"/>
              </a:spcAft>
              <a:defRPr/>
            </a:pPr>
            <a:r>
              <a:rPr lang="zh-TW" altLang="en-US" sz="4400" b="1" dirty="0">
                <a:effectLst>
                  <a:outerShdw blurRad="38100" dist="38100" dir="2700000" algn="tl">
                    <a:srgbClr val="C0C0C0"/>
                  </a:outerShdw>
                </a:effectLst>
                <a:latin typeface="標楷體" panose="03000509000000000000" pitchFamily="65" charset="-120"/>
                <a:ea typeface="標楷體" panose="03000509000000000000" pitchFamily="65" charset="-120"/>
              </a:rPr>
              <a:t>有害事業廢棄物認定方式</a:t>
            </a:r>
          </a:p>
        </p:txBody>
      </p:sp>
      <p:sp>
        <p:nvSpPr>
          <p:cNvPr id="57347" name="Rectangle 3"/>
          <p:cNvSpPr>
            <a:spLocks noGrp="1" noChangeArrowheads="1"/>
          </p:cNvSpPr>
          <p:nvPr>
            <p:ph idx="1"/>
          </p:nvPr>
        </p:nvSpPr>
        <p:spPr/>
        <p:txBody>
          <a:bodyPr/>
          <a:lstStyle/>
          <a:p>
            <a:pPr eaLnBrk="1" hangingPunct="1">
              <a:lnSpc>
                <a:spcPct val="120000"/>
              </a:lnSpc>
              <a:spcAft>
                <a:spcPct val="20000"/>
              </a:spcAft>
            </a:pPr>
            <a:r>
              <a:rPr lang="zh-TW" altLang="en-US" sz="3600">
                <a:latin typeface="標楷體" pitchFamily="65" charset="-120"/>
                <a:ea typeface="標楷體" pitchFamily="65" charset="-120"/>
              </a:rPr>
              <a:t>有害事業廢棄物認定標準 </a:t>
            </a:r>
            <a:endParaRPr lang="en-US" altLang="zh-TW" sz="3600">
              <a:latin typeface="標楷體" pitchFamily="65" charset="-120"/>
              <a:ea typeface="標楷體" pitchFamily="65" charset="-120"/>
            </a:endParaRPr>
          </a:p>
          <a:p>
            <a:pPr lvl="1" eaLnBrk="1" hangingPunct="1">
              <a:lnSpc>
                <a:spcPct val="120000"/>
              </a:lnSpc>
              <a:spcAft>
                <a:spcPct val="20000"/>
              </a:spcAft>
            </a:pPr>
            <a:r>
              <a:rPr lang="zh-TW" altLang="en-US" sz="3300">
                <a:latin typeface="標楷體" pitchFamily="65" charset="-120"/>
                <a:ea typeface="標楷體" pitchFamily="65" charset="-120"/>
              </a:rPr>
              <a:t>有害事業廢棄物以下列方式依序判定：</a:t>
            </a:r>
          </a:p>
          <a:p>
            <a:pPr lvl="2" eaLnBrk="1" hangingPunct="1">
              <a:lnSpc>
                <a:spcPct val="120000"/>
              </a:lnSpc>
              <a:spcAft>
                <a:spcPct val="20000"/>
              </a:spcAft>
              <a:buFont typeface="Wingdings" pitchFamily="2" charset="2"/>
              <a:buNone/>
            </a:pPr>
            <a:r>
              <a:rPr lang="zh-TW" altLang="en-US" sz="2900">
                <a:latin typeface="標楷體" pitchFamily="65" charset="-120"/>
                <a:ea typeface="標楷體" pitchFamily="65" charset="-120"/>
              </a:rPr>
              <a:t>一、列表之有害事業廢棄物。</a:t>
            </a:r>
          </a:p>
          <a:p>
            <a:pPr lvl="2" eaLnBrk="1" hangingPunct="1">
              <a:lnSpc>
                <a:spcPct val="120000"/>
              </a:lnSpc>
              <a:spcAft>
                <a:spcPct val="20000"/>
              </a:spcAft>
              <a:buFont typeface="Wingdings" pitchFamily="2" charset="2"/>
              <a:buNone/>
            </a:pPr>
            <a:r>
              <a:rPr lang="zh-TW" altLang="en-US" sz="2900">
                <a:latin typeface="標楷體" pitchFamily="65" charset="-120"/>
                <a:ea typeface="標楷體" pitchFamily="65" charset="-120"/>
              </a:rPr>
              <a:t>二、有害特性認定之有害事業廢棄物。</a:t>
            </a:r>
          </a:p>
          <a:p>
            <a:pPr lvl="2" eaLnBrk="1" hangingPunct="1">
              <a:lnSpc>
                <a:spcPct val="120000"/>
              </a:lnSpc>
              <a:spcAft>
                <a:spcPct val="20000"/>
              </a:spcAft>
              <a:buFont typeface="Wingdings" pitchFamily="2" charset="2"/>
              <a:buNone/>
            </a:pPr>
            <a:r>
              <a:rPr lang="zh-TW" altLang="en-US" sz="2900">
                <a:latin typeface="標楷體" pitchFamily="65" charset="-120"/>
                <a:ea typeface="標楷體" pitchFamily="65" charset="-120"/>
              </a:rPr>
              <a:t>三、其他經中央主管機關公告者。 </a:t>
            </a:r>
          </a:p>
          <a:p>
            <a:pPr eaLnBrk="1" hangingPunct="1"/>
            <a:endParaRPr lang="en-US" altLang="zh-TW" sz="3600"/>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15</a:t>
            </a:fld>
            <a:endParaRPr lang="en-US" altLang="zh-TW"/>
          </a:p>
        </p:txBody>
      </p:sp>
    </p:spTree>
    <p:extLst>
      <p:ext uri="{BB962C8B-B14F-4D97-AF65-F5344CB8AC3E}">
        <p14:creationId xmlns:p14="http://schemas.microsoft.com/office/powerpoint/2010/main" val="2748275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zh-TW" altLang="en-US" sz="4000" b="1">
                <a:latin typeface="標楷體" pitchFamily="65" charset="-120"/>
                <a:ea typeface="標楷體" pitchFamily="65" charset="-120"/>
              </a:rPr>
              <a:t>生物醫療廢棄物種類</a:t>
            </a:r>
          </a:p>
        </p:txBody>
      </p:sp>
      <p:sp>
        <p:nvSpPr>
          <p:cNvPr id="62467" name="Rectangle 3"/>
          <p:cNvSpPr>
            <a:spLocks noGrp="1" noChangeArrowheads="1"/>
          </p:cNvSpPr>
          <p:nvPr>
            <p:ph idx="1"/>
          </p:nvPr>
        </p:nvSpPr>
        <p:spPr>
          <a:xfrm>
            <a:off x="457200" y="1981200"/>
            <a:ext cx="8229600" cy="4400550"/>
          </a:xfrm>
        </p:spPr>
        <p:txBody>
          <a:bodyPr/>
          <a:lstStyle/>
          <a:p>
            <a:pPr marL="717550" indent="-717550" eaLnBrk="1" hangingPunct="1">
              <a:lnSpc>
                <a:spcPct val="150000"/>
              </a:lnSpc>
              <a:spcBef>
                <a:spcPct val="0"/>
              </a:spcBef>
              <a:buFont typeface="Wingdings" pitchFamily="2" charset="2"/>
              <a:buNone/>
            </a:pPr>
            <a:r>
              <a:rPr lang="zh-TW" altLang="en-US" sz="2800" dirty="0">
                <a:latin typeface="標楷體" pitchFamily="65" charset="-120"/>
                <a:ea typeface="標楷體" pitchFamily="65" charset="-120"/>
              </a:rPr>
              <a:t>一、基因毒性廢棄物</a:t>
            </a:r>
          </a:p>
          <a:p>
            <a:pPr marL="717550" indent="-717550" eaLnBrk="1" hangingPunct="1">
              <a:lnSpc>
                <a:spcPct val="150000"/>
              </a:lnSpc>
              <a:spcBef>
                <a:spcPct val="0"/>
              </a:spcBef>
              <a:buFont typeface="Wingdings" pitchFamily="2" charset="2"/>
              <a:buNone/>
            </a:pPr>
            <a:r>
              <a:rPr lang="zh-TW" altLang="en-US" sz="2800" dirty="0">
                <a:latin typeface="標楷體" pitchFamily="65" charset="-120"/>
                <a:ea typeface="標楷體" pitchFamily="65" charset="-120"/>
              </a:rPr>
              <a:t>二、</a:t>
            </a:r>
            <a:r>
              <a:rPr lang="zh-TW" altLang="en-US" sz="2800" dirty="0">
                <a:solidFill>
                  <a:srgbClr val="FF0000"/>
                </a:solidFill>
                <a:latin typeface="標楷體" pitchFamily="65" charset="-120"/>
                <a:ea typeface="標楷體" pitchFamily="65" charset="-120"/>
              </a:rPr>
              <a:t>廢尖銳</a:t>
            </a:r>
            <a:r>
              <a:rPr lang="zh-TW" altLang="en-US" sz="2800" dirty="0" smtClean="0">
                <a:solidFill>
                  <a:srgbClr val="FF0000"/>
                </a:solidFill>
                <a:latin typeface="標楷體" pitchFamily="65" charset="-120"/>
                <a:ea typeface="標楷體" pitchFamily="65" charset="-120"/>
              </a:rPr>
              <a:t>器具</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生物性汙染的</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latin typeface="標楷體" pitchFamily="65" charset="-120"/>
              <a:ea typeface="標楷體" pitchFamily="65" charset="-120"/>
            </a:endParaRPr>
          </a:p>
          <a:p>
            <a:pPr marL="717550" indent="-717550" eaLnBrk="1" hangingPunct="1">
              <a:lnSpc>
                <a:spcPct val="150000"/>
              </a:lnSpc>
              <a:spcBef>
                <a:spcPct val="0"/>
              </a:spcBef>
              <a:buFont typeface="Wingdings" pitchFamily="2" charset="2"/>
              <a:buNone/>
            </a:pPr>
            <a:r>
              <a:rPr lang="zh-TW" altLang="en-US" sz="2800" dirty="0">
                <a:latin typeface="標楷體" pitchFamily="65" charset="-120"/>
                <a:ea typeface="標楷體" pitchFamily="65" charset="-120"/>
              </a:rPr>
              <a:t>三、</a:t>
            </a:r>
            <a:r>
              <a:rPr lang="zh-TW" altLang="en-US" sz="2800" dirty="0">
                <a:solidFill>
                  <a:srgbClr val="FF0000"/>
                </a:solidFill>
                <a:latin typeface="標楷體" pitchFamily="65" charset="-120"/>
                <a:ea typeface="標楷體" pitchFamily="65" charset="-120"/>
              </a:rPr>
              <a:t>感染性廢棄物</a:t>
            </a:r>
          </a:p>
          <a:p>
            <a:pPr marL="717550" indent="-717550" eaLnBrk="1" hangingPunct="1">
              <a:lnSpc>
                <a:spcPct val="150000"/>
              </a:lnSpc>
              <a:spcBef>
                <a:spcPct val="0"/>
              </a:spcBef>
              <a:buFont typeface="Wingdings" pitchFamily="2" charset="2"/>
              <a:buNone/>
            </a:pPr>
            <a:r>
              <a:rPr lang="zh-TW" altLang="en-US" sz="2800" dirty="0">
                <a:latin typeface="標楷體" pitchFamily="65" charset="-120"/>
                <a:ea typeface="標楷體" pitchFamily="65" charset="-120"/>
              </a:rPr>
              <a:t>四、其他經中央主管機關會商中央目的事業主管機關</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衛生署</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認定對人體或環境具危害性，並經公告者</a:t>
            </a:r>
          </a:p>
        </p:txBody>
      </p:sp>
      <p:pic>
        <p:nvPicPr>
          <p:cNvPr id="62468" name="圖片 1"/>
          <p:cNvPicPr>
            <a:picLocks noChangeAspect="1"/>
          </p:cNvPicPr>
          <p:nvPr/>
        </p:nvPicPr>
        <p:blipFill>
          <a:blip r:embed="rId3" cstate="print"/>
          <a:srcRect/>
          <a:stretch>
            <a:fillRect/>
          </a:stretch>
        </p:blipFill>
        <p:spPr bwMode="auto">
          <a:xfrm>
            <a:off x="6124450" y="263525"/>
            <a:ext cx="2840038" cy="285432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pPr>
              <a:defRPr/>
            </a:pPr>
            <a:fld id="{8DEF6D81-3992-44C0-A1DA-464E0286BA09}" type="slidenum">
              <a:rPr lang="en-US" altLang="zh-TW" smtClean="0"/>
              <a:pPr>
                <a:defRPr/>
              </a:pPr>
              <a:t>16</a:t>
            </a:fld>
            <a:endParaRPr lang="en-US" altLang="zh-TW"/>
          </a:p>
        </p:txBody>
      </p:sp>
    </p:spTree>
    <p:extLst>
      <p:ext uri="{BB962C8B-B14F-4D97-AF65-F5344CB8AC3E}">
        <p14:creationId xmlns:p14="http://schemas.microsoft.com/office/powerpoint/2010/main" val="181953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162050" y="1268760"/>
            <a:ext cx="7281863" cy="4981575"/>
          </a:xfrm>
          <a:prstGeom prst="rect">
            <a:avLst/>
          </a:prstGeom>
          <a:noFill/>
          <a:ln w="9525">
            <a:noFill/>
            <a:miter lim="800000"/>
            <a:headEnd/>
            <a:tailEnd/>
          </a:ln>
        </p:spPr>
        <p:txBody>
          <a:bodyPr>
            <a:spAutoFit/>
          </a:bodyPr>
          <a:lstStyle/>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一、毒性有害事業廢棄物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二、溶出毒性事業廢棄物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三、戴奧辛有害事業廢棄物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四、多氯聯苯有害事業廢棄物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五、腐蝕性事業廢棄物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六、易燃性事業廢棄物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七、反應性事業廢棄物</a:t>
            </a:r>
          </a:p>
          <a:p>
            <a:pPr eaLnBrk="1" hangingPunct="1">
              <a:lnSpc>
                <a:spcPct val="130000"/>
              </a:lnSpc>
              <a:spcBef>
                <a:spcPct val="15000"/>
              </a:spcBef>
            </a:pPr>
            <a:r>
              <a:rPr lang="zh-TW" altLang="en-US" sz="2800" dirty="0">
                <a:solidFill>
                  <a:srgbClr val="000000"/>
                </a:solidFill>
                <a:latin typeface="Times New Roman" pitchFamily="18" charset="0"/>
                <a:ea typeface="標楷體" pitchFamily="65" charset="-120"/>
              </a:rPr>
              <a:t>八、石綿及其製品廢棄物</a:t>
            </a:r>
            <a:endParaRPr lang="zh-TW" altLang="en-US" sz="2800" dirty="0">
              <a:solidFill>
                <a:srgbClr val="E7E6E6"/>
              </a:solidFill>
              <a:latin typeface="新細明體" charset="-120"/>
            </a:endParaRPr>
          </a:p>
        </p:txBody>
      </p:sp>
      <p:sp>
        <p:nvSpPr>
          <p:cNvPr id="70659" name="Text Box 3"/>
          <p:cNvSpPr txBox="1">
            <a:spLocks noChangeArrowheads="1"/>
          </p:cNvSpPr>
          <p:nvPr/>
        </p:nvSpPr>
        <p:spPr bwMode="auto">
          <a:xfrm>
            <a:off x="900113" y="393700"/>
            <a:ext cx="8066087" cy="895350"/>
          </a:xfrm>
          <a:prstGeom prst="rect">
            <a:avLst/>
          </a:prstGeom>
          <a:noFill/>
          <a:ln w="9525">
            <a:noFill/>
            <a:miter lim="800000"/>
            <a:headEnd/>
            <a:tailEnd/>
          </a:ln>
        </p:spPr>
        <p:txBody>
          <a:bodyPr>
            <a:spAutoFit/>
          </a:bodyPr>
          <a:lstStyle/>
          <a:p>
            <a:pPr eaLnBrk="1" hangingPunct="1">
              <a:lnSpc>
                <a:spcPct val="120000"/>
              </a:lnSpc>
              <a:spcBef>
                <a:spcPct val="50000"/>
              </a:spcBef>
              <a:buFont typeface="Wingdings" pitchFamily="2" charset="2"/>
              <a:buNone/>
            </a:pPr>
            <a:r>
              <a:rPr lang="zh-TW" altLang="en-US" sz="4400" b="1" dirty="0">
                <a:solidFill>
                  <a:srgbClr val="000000"/>
                </a:solidFill>
                <a:ea typeface="標楷體" pitchFamily="65" charset="-120"/>
              </a:rPr>
              <a:t>有害特性認定之有害事業廢棄物</a:t>
            </a:r>
          </a:p>
        </p:txBody>
      </p:sp>
      <p:sp>
        <p:nvSpPr>
          <p:cNvPr id="4" name="投影片編號版面配置區 3"/>
          <p:cNvSpPr>
            <a:spLocks noGrp="1"/>
          </p:cNvSpPr>
          <p:nvPr>
            <p:ph type="sldNum" sz="quarter" idx="12"/>
          </p:nvPr>
        </p:nvSpPr>
        <p:spPr/>
        <p:txBody>
          <a:bodyPr/>
          <a:lstStyle/>
          <a:p>
            <a:pPr>
              <a:defRPr/>
            </a:pPr>
            <a:fld id="{A9FAE099-0179-4B8E-89D6-546BD8865AF6}" type="slidenum">
              <a:rPr lang="en-US" altLang="zh-TW" smtClean="0"/>
              <a:pPr>
                <a:defRPr/>
              </a:pPr>
              <a:t>17</a:t>
            </a:fld>
            <a:endParaRPr lang="en-US" altLang="zh-TW"/>
          </a:p>
        </p:txBody>
      </p:sp>
    </p:spTree>
    <p:extLst>
      <p:ext uri="{BB962C8B-B14F-4D97-AF65-F5344CB8AC3E}">
        <p14:creationId xmlns:p14="http://schemas.microsoft.com/office/powerpoint/2010/main" val="124622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214290"/>
            <a:ext cx="7886700" cy="1325563"/>
          </a:xfrm>
        </p:spPr>
        <p:txBody>
          <a:bodyPr/>
          <a:lstStyle/>
          <a:p>
            <a:r>
              <a:rPr lang="zh-TW" altLang="en-US" sz="4000" dirty="0" smtClean="0">
                <a:latin typeface="標楷體" pitchFamily="65" charset="-120"/>
                <a:ea typeface="標楷體" pitchFamily="65" charset="-120"/>
              </a:rPr>
              <a:t>實驗廢液相容表</a:t>
            </a:r>
            <a:endParaRPr lang="zh-TW" altLang="en-US" sz="4000"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6EE0165C-49D5-4166-86D4-B4AD07527A34}" type="slidenum">
              <a:rPr lang="en-US" altLang="zh-TW" smtClean="0"/>
              <a:pPr>
                <a:defRPr/>
              </a:pPr>
              <a:t>18</a:t>
            </a:fld>
            <a:endParaRPr lang="en-US" altLang="zh-TW"/>
          </a:p>
        </p:txBody>
      </p:sp>
      <p:pic>
        <p:nvPicPr>
          <p:cNvPr id="210947" name="Picture 3"/>
          <p:cNvPicPr>
            <a:picLocks noChangeAspect="1" noChangeArrowheads="1"/>
          </p:cNvPicPr>
          <p:nvPr/>
        </p:nvPicPr>
        <p:blipFill>
          <a:blip r:embed="rId2"/>
          <a:srcRect/>
          <a:stretch>
            <a:fillRect/>
          </a:stretch>
        </p:blipFill>
        <p:spPr bwMode="auto">
          <a:xfrm>
            <a:off x="323528" y="1268760"/>
            <a:ext cx="8001023" cy="5327229"/>
          </a:xfrm>
          <a:prstGeom prst="rect">
            <a:avLst/>
          </a:prstGeom>
          <a:noFill/>
          <a:ln w="9525">
            <a:noFill/>
            <a:miter lim="800000"/>
            <a:headEnd/>
            <a:tailEnd/>
          </a:ln>
          <a:effectLst/>
        </p:spPr>
      </p:pic>
    </p:spTree>
    <p:extLst>
      <p:ext uri="{BB962C8B-B14F-4D97-AF65-F5344CB8AC3E}">
        <p14:creationId xmlns:p14="http://schemas.microsoft.com/office/powerpoint/2010/main" val="374950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投影片編號版面配置區 3"/>
          <p:cNvSpPr>
            <a:spLocks noGrp="1"/>
          </p:cNvSpPr>
          <p:nvPr>
            <p:ph type="sldNum" sz="quarter" idx="12"/>
          </p:nvPr>
        </p:nvSpPr>
        <p:spPr>
          <a:xfrm>
            <a:off x="6686872" y="6165304"/>
            <a:ext cx="2133600" cy="365125"/>
          </a:xfrm>
        </p:spPr>
        <p:txBody>
          <a:bodyPr/>
          <a:lstStyle/>
          <a:p>
            <a:fld id="{8BECFA78-19CB-4952-9F3F-F2C4C3B276ED}" type="slidenum">
              <a:rPr lang="en-US" altLang="zh-TW"/>
              <a:pPr/>
              <a:t>19</a:t>
            </a:fld>
            <a:endParaRPr lang="en-US" altLang="zh-TW"/>
          </a:p>
        </p:txBody>
      </p:sp>
      <p:sp>
        <p:nvSpPr>
          <p:cNvPr id="350210" name="Rectangle 2"/>
          <p:cNvSpPr>
            <a:spLocks noChangeArrowheads="1"/>
          </p:cNvSpPr>
          <p:nvPr/>
        </p:nvSpPr>
        <p:spPr bwMode="auto">
          <a:xfrm>
            <a:off x="3286116" y="1268413"/>
            <a:ext cx="2571768" cy="503237"/>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dirty="0" smtClean="0">
                <a:latin typeface="Tahoma" pitchFamily="34" charset="0"/>
                <a:ea typeface="標楷體" pitchFamily="65" charset="-120"/>
              </a:rPr>
              <a:t>學校事業廢棄物</a:t>
            </a:r>
            <a:endParaRPr lang="zh-TW" altLang="en-US" sz="2400" dirty="0">
              <a:latin typeface="Tahoma" pitchFamily="34" charset="0"/>
              <a:ea typeface="標楷體" pitchFamily="65" charset="-120"/>
            </a:endParaRPr>
          </a:p>
        </p:txBody>
      </p:sp>
      <p:sp>
        <p:nvSpPr>
          <p:cNvPr id="350211" name="Text Box 3"/>
          <p:cNvSpPr txBox="1">
            <a:spLocks noChangeArrowheads="1"/>
          </p:cNvSpPr>
          <p:nvPr/>
        </p:nvSpPr>
        <p:spPr bwMode="auto">
          <a:xfrm>
            <a:off x="1114673" y="188913"/>
            <a:ext cx="3889375" cy="641350"/>
          </a:xfrm>
          <a:prstGeom prst="rect">
            <a:avLst/>
          </a:prstGeom>
          <a:noFill/>
          <a:ln w="12700">
            <a:noFill/>
            <a:miter lim="800000"/>
            <a:headEnd type="none" w="sm" len="sm"/>
            <a:tailEnd type="none" w="sm" len="sm"/>
          </a:ln>
          <a:effectLst/>
        </p:spPr>
        <p:txBody>
          <a:bodyPr>
            <a:spAutoFit/>
          </a:bodyPr>
          <a:lstStyle/>
          <a:p>
            <a:pPr>
              <a:spcBef>
                <a:spcPct val="50000"/>
              </a:spcBef>
            </a:pPr>
            <a:r>
              <a:rPr lang="zh-TW" altLang="en-US" sz="3600" dirty="0">
                <a:solidFill>
                  <a:srgbClr val="FF6600"/>
                </a:solidFill>
                <a:latin typeface="Tahoma" pitchFamily="34" charset="0"/>
                <a:ea typeface="標楷體" pitchFamily="65" charset="-120"/>
              </a:rPr>
              <a:t>校園廢棄物分類</a:t>
            </a:r>
          </a:p>
        </p:txBody>
      </p:sp>
      <p:grpSp>
        <p:nvGrpSpPr>
          <p:cNvPr id="2" name="Group 4"/>
          <p:cNvGrpSpPr>
            <a:grpSpLocks/>
          </p:cNvGrpSpPr>
          <p:nvPr/>
        </p:nvGrpSpPr>
        <p:grpSpPr bwMode="auto">
          <a:xfrm>
            <a:off x="398463" y="1773238"/>
            <a:ext cx="4173537" cy="2870200"/>
            <a:chOff x="250" y="1117"/>
            <a:chExt cx="2630" cy="1808"/>
          </a:xfrm>
        </p:grpSpPr>
        <p:sp>
          <p:nvSpPr>
            <p:cNvPr id="350213" name="Rectangle 5"/>
            <p:cNvSpPr>
              <a:spLocks noChangeArrowheads="1"/>
            </p:cNvSpPr>
            <p:nvPr/>
          </p:nvSpPr>
          <p:spPr bwMode="auto">
            <a:xfrm>
              <a:off x="629" y="1570"/>
              <a:ext cx="1531" cy="317"/>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dirty="0" smtClean="0">
                  <a:solidFill>
                    <a:srgbClr val="339933"/>
                  </a:solidFill>
                  <a:latin typeface="Tahoma" pitchFamily="34" charset="0"/>
                  <a:ea typeface="標楷體" pitchFamily="65" charset="-120"/>
                </a:rPr>
                <a:t>一般事業</a:t>
              </a:r>
              <a:r>
                <a:rPr lang="zh-TW" altLang="en-US" sz="2400" dirty="0" smtClean="0">
                  <a:latin typeface="Tahoma" pitchFamily="34" charset="0"/>
                  <a:ea typeface="標楷體" pitchFamily="65" charset="-120"/>
                </a:rPr>
                <a:t>廢棄物</a:t>
              </a:r>
              <a:endParaRPr lang="zh-TW" altLang="en-US" sz="2400" dirty="0">
                <a:latin typeface="Tahoma" pitchFamily="34" charset="0"/>
                <a:ea typeface="標楷體" pitchFamily="65" charset="-120"/>
              </a:endParaRPr>
            </a:p>
          </p:txBody>
        </p:sp>
        <p:sp>
          <p:nvSpPr>
            <p:cNvPr id="350214" name="Rectangle 6"/>
            <p:cNvSpPr>
              <a:spLocks noChangeArrowheads="1"/>
            </p:cNvSpPr>
            <p:nvPr/>
          </p:nvSpPr>
          <p:spPr bwMode="auto">
            <a:xfrm>
              <a:off x="250" y="2160"/>
              <a:ext cx="589" cy="765"/>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dirty="0">
                  <a:latin typeface="Tahoma" pitchFamily="34" charset="0"/>
                  <a:ea typeface="標楷體" pitchFamily="65" charset="-120"/>
                </a:rPr>
                <a:t>一般</a:t>
              </a:r>
            </a:p>
            <a:p>
              <a:pPr algn="ctr"/>
              <a:r>
                <a:rPr lang="zh-TW" altLang="en-US" sz="2400" dirty="0" smtClean="0">
                  <a:latin typeface="Tahoma" pitchFamily="34" charset="0"/>
                  <a:ea typeface="標楷體" pitchFamily="65" charset="-120"/>
                </a:rPr>
                <a:t>生活</a:t>
              </a:r>
              <a:endParaRPr lang="en-US" altLang="zh-TW" sz="2400" dirty="0" smtClean="0">
                <a:latin typeface="Tahoma" pitchFamily="34" charset="0"/>
                <a:ea typeface="標楷體" pitchFamily="65" charset="-120"/>
              </a:endParaRPr>
            </a:p>
            <a:p>
              <a:pPr algn="ctr"/>
              <a:r>
                <a:rPr lang="zh-TW" altLang="en-US" sz="2400" dirty="0" smtClean="0">
                  <a:latin typeface="Tahoma" pitchFamily="34" charset="0"/>
                  <a:ea typeface="標楷體" pitchFamily="65" charset="-120"/>
                </a:rPr>
                <a:t>垃圾</a:t>
              </a:r>
              <a:endParaRPr lang="zh-TW" altLang="en-US" sz="2400" dirty="0">
                <a:latin typeface="Tahoma" pitchFamily="34" charset="0"/>
                <a:ea typeface="標楷體" pitchFamily="65" charset="-120"/>
              </a:endParaRPr>
            </a:p>
          </p:txBody>
        </p:sp>
        <p:sp>
          <p:nvSpPr>
            <p:cNvPr id="350215" name="Rectangle 7"/>
            <p:cNvSpPr>
              <a:spLocks noChangeArrowheads="1"/>
            </p:cNvSpPr>
            <p:nvPr/>
          </p:nvSpPr>
          <p:spPr bwMode="auto">
            <a:xfrm>
              <a:off x="1066" y="2160"/>
              <a:ext cx="635" cy="499"/>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a:latin typeface="Tahoma" pitchFamily="34" charset="0"/>
                  <a:ea typeface="標楷體" pitchFamily="65" charset="-120"/>
                </a:rPr>
                <a:t>資源</a:t>
              </a:r>
            </a:p>
            <a:p>
              <a:pPr algn="ctr"/>
              <a:r>
                <a:rPr lang="zh-TW" altLang="en-US" sz="2400">
                  <a:latin typeface="Tahoma" pitchFamily="34" charset="0"/>
                  <a:ea typeface="標楷體" pitchFamily="65" charset="-120"/>
                </a:rPr>
                <a:t>垃圾</a:t>
              </a:r>
            </a:p>
          </p:txBody>
        </p:sp>
        <p:sp>
          <p:nvSpPr>
            <p:cNvPr id="350216" name="Rectangle 8"/>
            <p:cNvSpPr>
              <a:spLocks noChangeArrowheads="1"/>
            </p:cNvSpPr>
            <p:nvPr/>
          </p:nvSpPr>
          <p:spPr bwMode="auto">
            <a:xfrm>
              <a:off x="1927" y="2160"/>
              <a:ext cx="544" cy="272"/>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a:latin typeface="Tahoma" pitchFamily="34" charset="0"/>
                  <a:ea typeface="標楷體" pitchFamily="65" charset="-120"/>
                </a:rPr>
                <a:t>廚餘</a:t>
              </a:r>
            </a:p>
          </p:txBody>
        </p:sp>
        <p:sp>
          <p:nvSpPr>
            <p:cNvPr id="350217" name="Line 9"/>
            <p:cNvSpPr>
              <a:spLocks noChangeShapeType="1"/>
            </p:cNvSpPr>
            <p:nvPr/>
          </p:nvSpPr>
          <p:spPr bwMode="auto">
            <a:xfrm>
              <a:off x="1383" y="1344"/>
              <a:ext cx="1497" cy="0"/>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18" name="Line 10"/>
            <p:cNvSpPr>
              <a:spLocks noChangeShapeType="1"/>
            </p:cNvSpPr>
            <p:nvPr/>
          </p:nvSpPr>
          <p:spPr bwMode="auto">
            <a:xfrm>
              <a:off x="2880" y="1117"/>
              <a:ext cx="0" cy="227"/>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19" name="Line 11"/>
            <p:cNvSpPr>
              <a:spLocks noChangeShapeType="1"/>
            </p:cNvSpPr>
            <p:nvPr/>
          </p:nvSpPr>
          <p:spPr bwMode="auto">
            <a:xfrm>
              <a:off x="1383" y="1344"/>
              <a:ext cx="0" cy="22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20" name="Line 12"/>
            <p:cNvSpPr>
              <a:spLocks noChangeShapeType="1"/>
            </p:cNvSpPr>
            <p:nvPr/>
          </p:nvSpPr>
          <p:spPr bwMode="auto">
            <a:xfrm>
              <a:off x="521" y="2024"/>
              <a:ext cx="1633" cy="0"/>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21" name="Line 13"/>
            <p:cNvSpPr>
              <a:spLocks noChangeShapeType="1"/>
            </p:cNvSpPr>
            <p:nvPr/>
          </p:nvSpPr>
          <p:spPr bwMode="auto">
            <a:xfrm>
              <a:off x="1383" y="1888"/>
              <a:ext cx="0" cy="272"/>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22" name="Line 14"/>
            <p:cNvSpPr>
              <a:spLocks noChangeShapeType="1"/>
            </p:cNvSpPr>
            <p:nvPr/>
          </p:nvSpPr>
          <p:spPr bwMode="auto">
            <a:xfrm>
              <a:off x="521" y="2024"/>
              <a:ext cx="0" cy="13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23" name="Line 15"/>
            <p:cNvSpPr>
              <a:spLocks noChangeShapeType="1"/>
            </p:cNvSpPr>
            <p:nvPr/>
          </p:nvSpPr>
          <p:spPr bwMode="auto">
            <a:xfrm>
              <a:off x="2154" y="2024"/>
              <a:ext cx="0" cy="136"/>
            </a:xfrm>
            <a:prstGeom prst="line">
              <a:avLst/>
            </a:prstGeom>
            <a:noFill/>
            <a:ln w="12700">
              <a:solidFill>
                <a:schemeClr val="tx1"/>
              </a:solidFill>
              <a:round/>
              <a:headEnd type="none" w="sm" len="sm"/>
              <a:tailEnd type="none" w="sm" len="sm"/>
            </a:ln>
            <a:effectLst/>
          </p:spPr>
          <p:txBody>
            <a:bodyPr/>
            <a:lstStyle/>
            <a:p>
              <a:endParaRPr lang="zh-TW" altLang="en-US"/>
            </a:p>
          </p:txBody>
        </p:sp>
      </p:grpSp>
      <p:grpSp>
        <p:nvGrpSpPr>
          <p:cNvPr id="3" name="Group 16"/>
          <p:cNvGrpSpPr>
            <a:grpSpLocks/>
          </p:cNvGrpSpPr>
          <p:nvPr/>
        </p:nvGrpSpPr>
        <p:grpSpPr bwMode="auto">
          <a:xfrm>
            <a:off x="4354513" y="2997200"/>
            <a:ext cx="4756150" cy="2592388"/>
            <a:chOff x="2743" y="1888"/>
            <a:chExt cx="2995" cy="1633"/>
          </a:xfrm>
        </p:grpSpPr>
        <p:sp>
          <p:nvSpPr>
            <p:cNvPr id="350225" name="Rectangle 17"/>
            <p:cNvSpPr>
              <a:spLocks noChangeArrowheads="1"/>
            </p:cNvSpPr>
            <p:nvPr/>
          </p:nvSpPr>
          <p:spPr bwMode="auto">
            <a:xfrm>
              <a:off x="2743" y="2160"/>
              <a:ext cx="772" cy="544"/>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000">
                  <a:latin typeface="Tahoma" pitchFamily="34" charset="0"/>
                  <a:ea typeface="標楷體" pitchFamily="65" charset="-120"/>
                </a:rPr>
                <a:t>生物醫療</a:t>
              </a:r>
            </a:p>
            <a:p>
              <a:pPr algn="ctr"/>
              <a:r>
                <a:rPr lang="zh-TW" altLang="en-US" sz="2000">
                  <a:latin typeface="Tahoma" pitchFamily="34" charset="0"/>
                  <a:ea typeface="標楷體" pitchFamily="65" charset="-120"/>
                </a:rPr>
                <a:t>廢棄物</a:t>
              </a:r>
            </a:p>
          </p:txBody>
        </p:sp>
        <p:sp>
          <p:nvSpPr>
            <p:cNvPr id="350226" name="Rectangle 18"/>
            <p:cNvSpPr>
              <a:spLocks noChangeArrowheads="1"/>
            </p:cNvSpPr>
            <p:nvPr/>
          </p:nvSpPr>
          <p:spPr bwMode="auto">
            <a:xfrm>
              <a:off x="4422" y="2160"/>
              <a:ext cx="1089" cy="544"/>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a:latin typeface="Tahoma" pitchFamily="34" charset="0"/>
                  <a:ea typeface="標楷體" pitchFamily="65" charset="-120"/>
                </a:rPr>
                <a:t>其他實驗室</a:t>
              </a:r>
            </a:p>
            <a:p>
              <a:pPr algn="ctr"/>
              <a:r>
                <a:rPr lang="zh-TW" altLang="en-US" sz="2400">
                  <a:latin typeface="Tahoma" pitchFamily="34" charset="0"/>
                  <a:ea typeface="標楷體" pitchFamily="65" charset="-120"/>
                </a:rPr>
                <a:t>廢棄物</a:t>
              </a:r>
            </a:p>
          </p:txBody>
        </p:sp>
        <p:sp>
          <p:nvSpPr>
            <p:cNvPr id="350227" name="Rectangle 19"/>
            <p:cNvSpPr>
              <a:spLocks noChangeArrowheads="1"/>
            </p:cNvSpPr>
            <p:nvPr/>
          </p:nvSpPr>
          <p:spPr bwMode="auto">
            <a:xfrm>
              <a:off x="3605" y="2160"/>
              <a:ext cx="772" cy="544"/>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dirty="0">
                  <a:latin typeface="Tahoma" pitchFamily="34" charset="0"/>
                  <a:ea typeface="標楷體" pitchFamily="65" charset="-120"/>
                </a:rPr>
                <a:t>放射性</a:t>
              </a:r>
            </a:p>
            <a:p>
              <a:pPr algn="ctr"/>
              <a:r>
                <a:rPr lang="zh-TW" altLang="en-US" sz="2400" dirty="0">
                  <a:latin typeface="Tahoma" pitchFamily="34" charset="0"/>
                  <a:ea typeface="標楷體" pitchFamily="65" charset="-120"/>
                </a:rPr>
                <a:t>廢棄物</a:t>
              </a:r>
            </a:p>
          </p:txBody>
        </p:sp>
        <p:sp>
          <p:nvSpPr>
            <p:cNvPr id="350228" name="Rectangle 20"/>
            <p:cNvSpPr>
              <a:spLocks noChangeArrowheads="1"/>
            </p:cNvSpPr>
            <p:nvPr/>
          </p:nvSpPr>
          <p:spPr bwMode="auto">
            <a:xfrm>
              <a:off x="4195" y="2977"/>
              <a:ext cx="726" cy="544"/>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a:latin typeface="Tahoma" pitchFamily="34" charset="0"/>
                  <a:ea typeface="標楷體" pitchFamily="65" charset="-120"/>
                </a:rPr>
                <a:t>實驗室</a:t>
              </a:r>
            </a:p>
            <a:p>
              <a:pPr algn="ctr"/>
              <a:r>
                <a:rPr lang="zh-TW" altLang="en-US" sz="2400">
                  <a:latin typeface="Tahoma" pitchFamily="34" charset="0"/>
                  <a:ea typeface="標楷體" pitchFamily="65" charset="-120"/>
                </a:rPr>
                <a:t>廢液</a:t>
              </a:r>
            </a:p>
          </p:txBody>
        </p:sp>
        <p:sp>
          <p:nvSpPr>
            <p:cNvPr id="350229" name="Rectangle 21"/>
            <p:cNvSpPr>
              <a:spLocks noChangeArrowheads="1"/>
            </p:cNvSpPr>
            <p:nvPr/>
          </p:nvSpPr>
          <p:spPr bwMode="auto">
            <a:xfrm>
              <a:off x="5012" y="2977"/>
              <a:ext cx="726" cy="544"/>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a:latin typeface="Tahoma" pitchFamily="34" charset="0"/>
                  <a:ea typeface="標楷體" pitchFamily="65" charset="-120"/>
                </a:rPr>
                <a:t>空化學</a:t>
              </a:r>
            </a:p>
            <a:p>
              <a:pPr algn="ctr"/>
              <a:r>
                <a:rPr lang="zh-TW" altLang="en-US" sz="2400">
                  <a:latin typeface="Tahoma" pitchFamily="34" charset="0"/>
                  <a:ea typeface="標楷體" pitchFamily="65" charset="-120"/>
                </a:rPr>
                <a:t>藥瓶</a:t>
              </a:r>
            </a:p>
          </p:txBody>
        </p:sp>
        <p:sp>
          <p:nvSpPr>
            <p:cNvPr id="350230" name="Line 22"/>
            <p:cNvSpPr>
              <a:spLocks noChangeShapeType="1"/>
            </p:cNvSpPr>
            <p:nvPr/>
          </p:nvSpPr>
          <p:spPr bwMode="auto">
            <a:xfrm>
              <a:off x="3107" y="2024"/>
              <a:ext cx="1860" cy="0"/>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1" name="Line 23"/>
            <p:cNvSpPr>
              <a:spLocks noChangeShapeType="1"/>
            </p:cNvSpPr>
            <p:nvPr/>
          </p:nvSpPr>
          <p:spPr bwMode="auto">
            <a:xfrm>
              <a:off x="4014" y="1888"/>
              <a:ext cx="0" cy="272"/>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2" name="Line 24"/>
            <p:cNvSpPr>
              <a:spLocks noChangeShapeType="1"/>
            </p:cNvSpPr>
            <p:nvPr/>
          </p:nvSpPr>
          <p:spPr bwMode="auto">
            <a:xfrm>
              <a:off x="3107" y="2024"/>
              <a:ext cx="0" cy="13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3" name="Line 25"/>
            <p:cNvSpPr>
              <a:spLocks noChangeShapeType="1"/>
            </p:cNvSpPr>
            <p:nvPr/>
          </p:nvSpPr>
          <p:spPr bwMode="auto">
            <a:xfrm>
              <a:off x="4967" y="2024"/>
              <a:ext cx="0" cy="13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4" name="Line 26"/>
            <p:cNvSpPr>
              <a:spLocks noChangeShapeType="1"/>
            </p:cNvSpPr>
            <p:nvPr/>
          </p:nvSpPr>
          <p:spPr bwMode="auto">
            <a:xfrm>
              <a:off x="4558" y="2840"/>
              <a:ext cx="817" cy="0"/>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5" name="Line 27"/>
            <p:cNvSpPr>
              <a:spLocks noChangeShapeType="1"/>
            </p:cNvSpPr>
            <p:nvPr/>
          </p:nvSpPr>
          <p:spPr bwMode="auto">
            <a:xfrm>
              <a:off x="4967" y="2704"/>
              <a:ext cx="0" cy="13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6" name="Line 28"/>
            <p:cNvSpPr>
              <a:spLocks noChangeShapeType="1"/>
            </p:cNvSpPr>
            <p:nvPr/>
          </p:nvSpPr>
          <p:spPr bwMode="auto">
            <a:xfrm>
              <a:off x="4558" y="2840"/>
              <a:ext cx="0" cy="13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37" name="Line 29"/>
            <p:cNvSpPr>
              <a:spLocks noChangeShapeType="1"/>
            </p:cNvSpPr>
            <p:nvPr/>
          </p:nvSpPr>
          <p:spPr bwMode="auto">
            <a:xfrm>
              <a:off x="5375" y="2840"/>
              <a:ext cx="0" cy="136"/>
            </a:xfrm>
            <a:prstGeom prst="line">
              <a:avLst/>
            </a:prstGeom>
            <a:noFill/>
            <a:ln w="12700">
              <a:solidFill>
                <a:schemeClr val="tx1"/>
              </a:solidFill>
              <a:round/>
              <a:headEnd type="none" w="sm" len="sm"/>
              <a:tailEnd type="none" w="sm" len="sm"/>
            </a:ln>
            <a:effectLst/>
          </p:spPr>
          <p:txBody>
            <a:bodyPr/>
            <a:lstStyle/>
            <a:p>
              <a:endParaRPr lang="zh-TW" altLang="en-US"/>
            </a:p>
          </p:txBody>
        </p:sp>
      </p:grpSp>
      <p:grpSp>
        <p:nvGrpSpPr>
          <p:cNvPr id="4" name="Group 31"/>
          <p:cNvGrpSpPr>
            <a:grpSpLocks/>
          </p:cNvGrpSpPr>
          <p:nvPr/>
        </p:nvGrpSpPr>
        <p:grpSpPr bwMode="auto">
          <a:xfrm>
            <a:off x="4572000" y="2133600"/>
            <a:ext cx="3143250" cy="820738"/>
            <a:chOff x="2880" y="1344"/>
            <a:chExt cx="1980" cy="517"/>
          </a:xfrm>
        </p:grpSpPr>
        <p:sp>
          <p:nvSpPr>
            <p:cNvPr id="350240" name="Rectangle 32"/>
            <p:cNvSpPr>
              <a:spLocks noChangeArrowheads="1"/>
            </p:cNvSpPr>
            <p:nvPr/>
          </p:nvSpPr>
          <p:spPr bwMode="auto">
            <a:xfrm>
              <a:off x="3195" y="1570"/>
              <a:ext cx="1665" cy="291"/>
            </a:xfrm>
            <a:prstGeom prst="rect">
              <a:avLst/>
            </a:prstGeom>
            <a:solidFill>
              <a:schemeClr val="bg1"/>
            </a:solidFill>
            <a:ln w="28575">
              <a:solidFill>
                <a:srgbClr val="0000FF"/>
              </a:solidFill>
              <a:miter lim="800000"/>
              <a:headEnd type="none" w="sm" len="sm"/>
              <a:tailEnd type="none" w="sm" len="sm"/>
            </a:ln>
            <a:effectLst/>
          </p:spPr>
          <p:txBody>
            <a:bodyPr wrap="none" anchor="ctr"/>
            <a:lstStyle/>
            <a:p>
              <a:pPr algn="ctr"/>
              <a:r>
                <a:rPr lang="zh-TW" altLang="en-US" sz="2400" dirty="0" smtClean="0">
                  <a:solidFill>
                    <a:srgbClr val="339933"/>
                  </a:solidFill>
                  <a:latin typeface="Tahoma" pitchFamily="34" charset="0"/>
                  <a:ea typeface="標楷體" pitchFamily="65" charset="-120"/>
                </a:rPr>
                <a:t>實驗室</a:t>
              </a:r>
              <a:r>
                <a:rPr lang="zh-TW" altLang="en-US" sz="2400" dirty="0" smtClean="0">
                  <a:latin typeface="Tahoma" pitchFamily="34" charset="0"/>
                  <a:ea typeface="標楷體" pitchFamily="65" charset="-120"/>
                </a:rPr>
                <a:t>廢棄物</a:t>
              </a:r>
              <a:endParaRPr lang="zh-TW" altLang="en-US" sz="2400" dirty="0">
                <a:latin typeface="Tahoma" pitchFamily="34" charset="0"/>
                <a:ea typeface="標楷體" pitchFamily="65" charset="-120"/>
              </a:endParaRPr>
            </a:p>
          </p:txBody>
        </p:sp>
        <p:sp>
          <p:nvSpPr>
            <p:cNvPr id="350241" name="Line 33"/>
            <p:cNvSpPr>
              <a:spLocks noChangeShapeType="1"/>
            </p:cNvSpPr>
            <p:nvPr/>
          </p:nvSpPr>
          <p:spPr bwMode="auto">
            <a:xfrm>
              <a:off x="4014" y="1344"/>
              <a:ext cx="0" cy="226"/>
            </a:xfrm>
            <a:prstGeom prst="line">
              <a:avLst/>
            </a:prstGeom>
            <a:noFill/>
            <a:ln w="12700">
              <a:solidFill>
                <a:schemeClr val="tx1"/>
              </a:solidFill>
              <a:round/>
              <a:headEnd type="none" w="sm" len="sm"/>
              <a:tailEnd type="none" w="sm" len="sm"/>
            </a:ln>
            <a:effectLst/>
          </p:spPr>
          <p:txBody>
            <a:bodyPr/>
            <a:lstStyle/>
            <a:p>
              <a:endParaRPr lang="zh-TW" altLang="en-US"/>
            </a:p>
          </p:txBody>
        </p:sp>
        <p:sp>
          <p:nvSpPr>
            <p:cNvPr id="350242" name="Line 34"/>
            <p:cNvSpPr>
              <a:spLocks noChangeShapeType="1"/>
            </p:cNvSpPr>
            <p:nvPr/>
          </p:nvSpPr>
          <p:spPr bwMode="auto">
            <a:xfrm>
              <a:off x="2880" y="1344"/>
              <a:ext cx="1134" cy="0"/>
            </a:xfrm>
            <a:prstGeom prst="line">
              <a:avLst/>
            </a:prstGeom>
            <a:noFill/>
            <a:ln w="12700">
              <a:solidFill>
                <a:schemeClr val="tx1"/>
              </a:solidFill>
              <a:round/>
              <a:headEnd type="none" w="sm" len="sm"/>
              <a:tailEnd type="none" w="sm" len="sm"/>
            </a:ln>
            <a:effectLst/>
          </p:spPr>
          <p:txBody>
            <a:bodyPr/>
            <a:lstStyle/>
            <a:p>
              <a:endParaRPr lang="zh-TW" altLang="en-US"/>
            </a:p>
          </p:txBody>
        </p:sp>
      </p:grpSp>
      <p:pic>
        <p:nvPicPr>
          <p:cNvPr id="350243" name="Picture 35" descr="biohazard2_onno-s">
            <a:hlinkClick r:id="rId2"/>
          </p:cNvPr>
          <p:cNvPicPr>
            <a:picLocks noChangeAspect="1" noChangeArrowheads="1"/>
          </p:cNvPicPr>
          <p:nvPr/>
        </p:nvPicPr>
        <p:blipFill>
          <a:blip r:embed="rId3"/>
          <a:srcRect/>
          <a:stretch>
            <a:fillRect/>
          </a:stretch>
        </p:blipFill>
        <p:spPr bwMode="auto">
          <a:xfrm>
            <a:off x="4643438" y="5724525"/>
            <a:ext cx="993775" cy="944563"/>
          </a:xfrm>
          <a:prstGeom prst="rect">
            <a:avLst/>
          </a:prstGeom>
          <a:noFill/>
          <a:effectLst>
            <a:prstShdw prst="shdw13" dist="53882" dir="13500000">
              <a:srgbClr val="808080">
                <a:alpha val="50000"/>
              </a:srgbClr>
            </a:prstShdw>
          </a:effectLst>
        </p:spPr>
      </p:pic>
      <p:pic>
        <p:nvPicPr>
          <p:cNvPr id="350244" name="Picture 36" descr="radiation"/>
          <p:cNvPicPr>
            <a:picLocks noChangeAspect="1" noChangeArrowheads="1"/>
          </p:cNvPicPr>
          <p:nvPr/>
        </p:nvPicPr>
        <p:blipFill>
          <a:blip r:embed="rId4"/>
          <a:srcRect/>
          <a:stretch>
            <a:fillRect/>
          </a:stretch>
        </p:blipFill>
        <p:spPr bwMode="auto">
          <a:xfrm>
            <a:off x="5922963" y="5768975"/>
            <a:ext cx="1025525" cy="890588"/>
          </a:xfrm>
          <a:prstGeom prst="rect">
            <a:avLst/>
          </a:prstGeom>
          <a:noFill/>
          <a:effectLst>
            <a:prstShdw prst="shdw13" dist="53882" dir="13500000">
              <a:srgbClr val="808080">
                <a:alpha val="50000"/>
              </a:srgbClr>
            </a:prstShdw>
          </a:effectLst>
        </p:spPr>
      </p:pic>
      <p:pic>
        <p:nvPicPr>
          <p:cNvPr id="350245" name="Picture 37" descr="毒性化學物質運作場所"/>
          <p:cNvPicPr>
            <a:picLocks noChangeAspect="1" noChangeArrowheads="1"/>
          </p:cNvPicPr>
          <p:nvPr/>
        </p:nvPicPr>
        <p:blipFill>
          <a:blip r:embed="rId5"/>
          <a:srcRect/>
          <a:stretch>
            <a:fillRect/>
          </a:stretch>
        </p:blipFill>
        <p:spPr bwMode="auto">
          <a:xfrm>
            <a:off x="7307263" y="5795963"/>
            <a:ext cx="936625" cy="863600"/>
          </a:xfrm>
          <a:prstGeom prst="rect">
            <a:avLst/>
          </a:prstGeom>
          <a:noFill/>
          <a:effectLst>
            <a:prstShdw prst="shdw13" dist="53882" dir="13500000">
              <a:srgbClr val="808080">
                <a:alpha val="50000"/>
              </a:srgbClr>
            </a:prstShdw>
          </a:effectLst>
        </p:spPr>
      </p:pic>
    </p:spTree>
    <p:extLst>
      <p:ext uri="{BB962C8B-B14F-4D97-AF65-F5344CB8AC3E}">
        <p14:creationId xmlns:p14="http://schemas.microsoft.com/office/powerpoint/2010/main" val="3154667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3483486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lstStyle/>
          <a:p>
            <a:pPr eaLnBrk="1" hangingPunct="1"/>
            <a:r>
              <a:rPr lang="zh-TW" altLang="en-US" sz="4400">
                <a:latin typeface="標楷體" pitchFamily="65" charset="-120"/>
                <a:ea typeface="標楷體" pitchFamily="65" charset="-120"/>
              </a:rPr>
              <a:t>放 射 性 廢 棄 物</a:t>
            </a:r>
          </a:p>
        </p:txBody>
      </p:sp>
      <p:sp>
        <p:nvSpPr>
          <p:cNvPr id="81923" name="內容版面配置區 2"/>
          <p:cNvSpPr>
            <a:spLocks noGrp="1"/>
          </p:cNvSpPr>
          <p:nvPr>
            <p:ph idx="1"/>
          </p:nvPr>
        </p:nvSpPr>
        <p:spPr/>
        <p:txBody>
          <a:bodyPr/>
          <a:lstStyle/>
          <a:p>
            <a:pPr eaLnBrk="1" hangingPunct="1">
              <a:lnSpc>
                <a:spcPct val="150000"/>
              </a:lnSpc>
              <a:spcBef>
                <a:spcPct val="0"/>
              </a:spcBef>
            </a:pPr>
            <a:r>
              <a:rPr lang="zh-TW" altLang="en-US" sz="3200" dirty="0" smtClean="0">
                <a:latin typeface="標楷體" pitchFamily="65" charset="-120"/>
                <a:ea typeface="標楷體" pitchFamily="65" charset="-120"/>
              </a:rPr>
              <a:t>主管機關為原子能委員會</a:t>
            </a:r>
            <a:endParaRPr lang="en-US" altLang="zh-TW" sz="3200" dirty="0" smtClean="0">
              <a:latin typeface="標楷體" pitchFamily="65" charset="-120"/>
              <a:ea typeface="標楷體" pitchFamily="65" charset="-120"/>
            </a:endParaRPr>
          </a:p>
          <a:p>
            <a:pPr eaLnBrk="1" hangingPunct="1">
              <a:lnSpc>
                <a:spcPct val="150000"/>
              </a:lnSpc>
              <a:spcBef>
                <a:spcPct val="0"/>
              </a:spcBef>
            </a:pPr>
            <a:r>
              <a:rPr lang="zh-TW" altLang="en-US" sz="3200" dirty="0" smtClean="0">
                <a:latin typeface="標楷體" pitchFamily="65" charset="-120"/>
                <a:ea typeface="標楷體" pitchFamily="65" charset="-120"/>
              </a:rPr>
              <a:t>放射性</a:t>
            </a:r>
            <a:r>
              <a:rPr lang="zh-TW" altLang="en-US" sz="3200" dirty="0">
                <a:latin typeface="標楷體" pitchFamily="65" charset="-120"/>
                <a:ea typeface="標楷體" pitchFamily="65" charset="-120"/>
              </a:rPr>
              <a:t>廢棄物管理與清理</a:t>
            </a:r>
          </a:p>
          <a:p>
            <a:pPr lvl="1" eaLnBrk="1" hangingPunct="1">
              <a:lnSpc>
                <a:spcPct val="150000"/>
              </a:lnSpc>
              <a:spcBef>
                <a:spcPct val="0"/>
              </a:spcBef>
            </a:pPr>
            <a:r>
              <a:rPr lang="zh-TW" altLang="en-US" sz="2800" dirty="0">
                <a:latin typeface="標楷體" pitchFamily="65" charset="-120"/>
                <a:ea typeface="標楷體" pitchFamily="65" charset="-120"/>
              </a:rPr>
              <a:t>須依游離輻射防護法規辦理</a:t>
            </a:r>
          </a:p>
          <a:p>
            <a:pPr lvl="1" eaLnBrk="1" hangingPunct="1">
              <a:lnSpc>
                <a:spcPct val="150000"/>
              </a:lnSpc>
              <a:spcBef>
                <a:spcPct val="0"/>
              </a:spcBef>
            </a:pPr>
            <a:r>
              <a:rPr lang="zh-TW" altLang="en-US" sz="2800" dirty="0">
                <a:latin typeface="標楷體" pitchFamily="65" charset="-120"/>
                <a:ea typeface="標楷體" pitchFamily="65" charset="-120"/>
              </a:rPr>
              <a:t>集中專區分類分批貯存管理</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自然衰減</a:t>
            </a:r>
            <a:r>
              <a:rPr lang="en-US" altLang="zh-TW" sz="2800" dirty="0">
                <a:latin typeface="標楷體" pitchFamily="65" charset="-120"/>
                <a:ea typeface="標楷體" pitchFamily="65" charset="-120"/>
              </a:rPr>
              <a:t>)</a:t>
            </a:r>
          </a:p>
          <a:p>
            <a:pPr lvl="1" eaLnBrk="1" hangingPunct="1">
              <a:lnSpc>
                <a:spcPct val="150000"/>
              </a:lnSpc>
              <a:spcBef>
                <a:spcPct val="0"/>
              </a:spcBef>
            </a:pPr>
            <a:r>
              <a:rPr lang="zh-TW" altLang="en-US" sz="2800" dirty="0">
                <a:latin typeface="標楷體" pitchFamily="65" charset="-120"/>
                <a:ea typeface="標楷體" pitchFamily="65" charset="-120"/>
              </a:rPr>
              <a:t>委託原委會核研所清理</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電漿處理法</a:t>
            </a:r>
            <a:r>
              <a:rPr lang="en-US" altLang="zh-TW" sz="2800" dirty="0">
                <a:latin typeface="標楷體" pitchFamily="65" charset="-120"/>
                <a:ea typeface="標楷體" pitchFamily="65" charset="-120"/>
              </a:rPr>
              <a:t>)</a:t>
            </a:r>
          </a:p>
          <a:p>
            <a:pPr eaLnBrk="1" hangingPunct="1"/>
            <a:endParaRPr lang="zh-TW" altLang="en-US" dirty="0"/>
          </a:p>
        </p:txBody>
      </p:sp>
      <p:pic>
        <p:nvPicPr>
          <p:cNvPr id="81924" name="圖片 2" descr="畫面剪輯"/>
          <p:cNvPicPr>
            <a:picLocks noChangeAspect="1"/>
          </p:cNvPicPr>
          <p:nvPr/>
        </p:nvPicPr>
        <p:blipFill>
          <a:blip r:embed="rId3" cstate="print"/>
          <a:srcRect/>
          <a:stretch>
            <a:fillRect/>
          </a:stretch>
        </p:blipFill>
        <p:spPr bwMode="auto">
          <a:xfrm>
            <a:off x="7410325" y="4149080"/>
            <a:ext cx="1554163" cy="2109788"/>
          </a:xfrm>
          <a:prstGeom prst="rect">
            <a:avLst/>
          </a:prstGeom>
          <a:noFill/>
          <a:ln w="9525">
            <a:noFill/>
            <a:miter lim="800000"/>
            <a:headEnd/>
            <a:tailEnd/>
          </a:ln>
        </p:spPr>
      </p:pic>
      <p:pic>
        <p:nvPicPr>
          <p:cNvPr id="81925" name="圖片 4" descr="畫面剪輯"/>
          <p:cNvPicPr>
            <a:picLocks noChangeAspect="1"/>
          </p:cNvPicPr>
          <p:nvPr/>
        </p:nvPicPr>
        <p:blipFill>
          <a:blip r:embed="rId4" cstate="print"/>
          <a:srcRect/>
          <a:stretch>
            <a:fillRect/>
          </a:stretch>
        </p:blipFill>
        <p:spPr bwMode="auto">
          <a:xfrm>
            <a:off x="4572000" y="4941168"/>
            <a:ext cx="1730375" cy="1912938"/>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pPr>
              <a:defRPr/>
            </a:pPr>
            <a:fld id="{8DEF6D81-3992-44C0-A1DA-464E0286BA09}" type="slidenum">
              <a:rPr lang="en-US" altLang="zh-TW" smtClean="0"/>
              <a:pPr>
                <a:defRPr/>
              </a:pPr>
              <a:t>20</a:t>
            </a:fld>
            <a:endParaRPr lang="en-US" altLang="zh-TW"/>
          </a:p>
        </p:txBody>
      </p:sp>
    </p:spTree>
    <p:extLst>
      <p:ext uri="{BB962C8B-B14F-4D97-AF65-F5344CB8AC3E}">
        <p14:creationId xmlns:p14="http://schemas.microsoft.com/office/powerpoint/2010/main" val="1190594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3"/>
          <p:cNvSpPr>
            <a:spLocks noGrp="1"/>
          </p:cNvSpPr>
          <p:nvPr>
            <p:ph type="title"/>
          </p:nvPr>
        </p:nvSpPr>
        <p:spPr>
          <a:xfrm>
            <a:off x="623888" y="1709738"/>
            <a:ext cx="7886700" cy="2852737"/>
          </a:xfrm>
        </p:spPr>
        <p:txBody>
          <a:bodyPr/>
          <a:lstStyle/>
          <a:p>
            <a:r>
              <a:rPr lang="zh-TW" altLang="en-US">
                <a:latin typeface="標楷體" pitchFamily="65" charset="-120"/>
                <a:ea typeface="標楷體" pitchFamily="65" charset="-120"/>
              </a:rPr>
              <a:t>參、實驗室廢棄物型態</a:t>
            </a:r>
          </a:p>
        </p:txBody>
      </p:sp>
      <p:sp>
        <p:nvSpPr>
          <p:cNvPr id="5" name="文字版面配置區 4"/>
          <p:cNvSpPr>
            <a:spLocks noGrp="1"/>
          </p:cNvSpPr>
          <p:nvPr>
            <p:ph type="body" idx="1"/>
          </p:nvPr>
        </p:nvSpPr>
        <p:spPr>
          <a:xfrm>
            <a:off x="623888" y="4589463"/>
            <a:ext cx="7886700" cy="1500187"/>
          </a:xfrm>
        </p:spPr>
        <p:txBody>
          <a:bodyPr/>
          <a:lstStyle/>
          <a:p>
            <a:pPr>
              <a:buFont typeface="Arial" panose="020B0604020202020204" pitchFamily="34" charset="0"/>
              <a:buNone/>
              <a:defRPr/>
            </a:pPr>
            <a:endParaRPr lang="zh-TW" altLang="en-US"/>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21</a:t>
            </a:fld>
            <a:endParaRPr lang="en-US" altLang="zh-TW"/>
          </a:p>
        </p:txBody>
      </p:sp>
    </p:spTree>
    <p:extLst>
      <p:ext uri="{BB962C8B-B14F-4D97-AF65-F5344CB8AC3E}">
        <p14:creationId xmlns:p14="http://schemas.microsoft.com/office/powerpoint/2010/main" val="3042074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0825" y="365125"/>
            <a:ext cx="8569325" cy="1325563"/>
          </a:xfrm>
        </p:spPr>
        <p:txBody>
          <a:bodyPr/>
          <a:lstStyle/>
          <a:p>
            <a:pPr eaLnBrk="1" hangingPunct="1">
              <a:lnSpc>
                <a:spcPct val="150000"/>
              </a:lnSpc>
            </a:pPr>
            <a:r>
              <a:rPr lang="zh-TW" altLang="en-US" sz="4000">
                <a:latin typeface="標楷體" pitchFamily="65" charset="-120"/>
                <a:ea typeface="標楷體" pitchFamily="65" charset="-120"/>
              </a:rPr>
              <a:t>常見實驗室廢棄物型態之一</a:t>
            </a:r>
            <a:r>
              <a:rPr lang="zh-TW" altLang="en-US" sz="4000">
                <a:latin typeface="細明體" pitchFamily="49" charset="-120"/>
                <a:ea typeface="細明體" pitchFamily="49" charset="-120"/>
              </a:rPr>
              <a:t>：</a:t>
            </a:r>
            <a:r>
              <a:rPr lang="en-US" altLang="zh-TW" sz="4000">
                <a:latin typeface="細明體" pitchFamily="49" charset="-120"/>
                <a:ea typeface="細明體" pitchFamily="49" charset="-120"/>
              </a:rPr>
              <a:t/>
            </a:r>
            <a:br>
              <a:rPr lang="en-US" altLang="zh-TW" sz="4000">
                <a:latin typeface="細明體" pitchFamily="49" charset="-120"/>
                <a:ea typeface="細明體" pitchFamily="49" charset="-120"/>
              </a:rPr>
            </a:br>
            <a:r>
              <a:rPr lang="zh-TW" altLang="en-US" sz="4000">
                <a:latin typeface="標楷體" pitchFamily="65" charset="-120"/>
                <a:ea typeface="標楷體" pitchFamily="65" charset="-120"/>
              </a:rPr>
              <a:t>一般事業廢棄物部分</a:t>
            </a:r>
          </a:p>
        </p:txBody>
      </p:sp>
      <p:sp>
        <p:nvSpPr>
          <p:cNvPr id="83971" name="Rectangle 3"/>
          <p:cNvSpPr>
            <a:spLocks noGrp="1" noChangeArrowheads="1"/>
          </p:cNvSpPr>
          <p:nvPr>
            <p:ph idx="1"/>
          </p:nvPr>
        </p:nvSpPr>
        <p:spPr>
          <a:xfrm>
            <a:off x="642910" y="1785926"/>
            <a:ext cx="8135937" cy="4248150"/>
          </a:xfrm>
        </p:spPr>
        <p:txBody>
          <a:bodyPr/>
          <a:lstStyle/>
          <a:p>
            <a:pPr eaLnBrk="1" hangingPunct="1">
              <a:lnSpc>
                <a:spcPct val="150000"/>
              </a:lnSpc>
              <a:spcBef>
                <a:spcPct val="0"/>
              </a:spcBef>
            </a:pPr>
            <a:r>
              <a:rPr lang="zh-TW" altLang="en-US" sz="3200" dirty="0">
                <a:latin typeface="標楷體" pitchFamily="65" charset="-120"/>
                <a:ea typeface="標楷體" pitchFamily="65" charset="-120"/>
              </a:rPr>
              <a:t>一般事業廢棄物</a:t>
            </a:r>
            <a:endParaRPr lang="en-US" altLang="zh-TW" sz="3200" dirty="0">
              <a:latin typeface="標楷體" pitchFamily="65" charset="-120"/>
              <a:ea typeface="標楷體" pitchFamily="65" charset="-120"/>
            </a:endParaRPr>
          </a:p>
          <a:p>
            <a:pPr lvl="1" eaLnBrk="1" hangingPunct="1">
              <a:lnSpc>
                <a:spcPct val="100000"/>
              </a:lnSpc>
              <a:spcBef>
                <a:spcPct val="0"/>
              </a:spcBef>
            </a:pPr>
            <a:r>
              <a:rPr lang="zh-TW" altLang="en-US" sz="2800" dirty="0">
                <a:latin typeface="標楷體" pitchFamily="65" charset="-120"/>
                <a:ea typeface="標楷體" pitchFamily="65" charset="-120"/>
              </a:rPr>
              <a:t>例</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無</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低度汙染的擦</a:t>
            </a:r>
            <a:r>
              <a:rPr lang="zh-TW" altLang="en-US" sz="2800" dirty="0">
                <a:latin typeface="標楷體" pitchFamily="65" charset="-120"/>
                <a:ea typeface="標楷體" pitchFamily="65" charset="-120"/>
              </a:rPr>
              <a:t>手紙、手套、包裝</a:t>
            </a:r>
            <a:r>
              <a:rPr lang="zh-TW" altLang="en-US" sz="2800" dirty="0" smtClean="0">
                <a:latin typeface="標楷體" pitchFamily="65" charset="-120"/>
                <a:ea typeface="標楷體" pitchFamily="65" charset="-120"/>
              </a:rPr>
              <a:t>材料、實驗室的生活垃圾等</a:t>
            </a:r>
            <a:endParaRPr lang="zh-TW" altLang="en-US" sz="2800" dirty="0">
              <a:latin typeface="標楷體" pitchFamily="65" charset="-120"/>
              <a:ea typeface="標楷體" pitchFamily="65" charset="-120"/>
            </a:endParaRPr>
          </a:p>
          <a:p>
            <a:pPr eaLnBrk="1" hangingPunct="1">
              <a:lnSpc>
                <a:spcPct val="150000"/>
              </a:lnSpc>
              <a:spcBef>
                <a:spcPct val="0"/>
              </a:spcBef>
            </a:pPr>
            <a:r>
              <a:rPr lang="zh-TW" altLang="en-US" sz="3200" dirty="0">
                <a:latin typeface="標楷體" pitchFamily="65" charset="-120"/>
                <a:ea typeface="標楷體" pitchFamily="65" charset="-120"/>
              </a:rPr>
              <a:t>資源性可回收物品</a:t>
            </a:r>
            <a:endParaRPr lang="en-US" altLang="zh-TW" sz="3200" dirty="0">
              <a:latin typeface="標楷體" pitchFamily="65" charset="-120"/>
              <a:ea typeface="標楷體" pitchFamily="65" charset="-120"/>
            </a:endParaRPr>
          </a:p>
          <a:p>
            <a:pPr lvl="1" eaLnBrk="1" hangingPunct="1">
              <a:lnSpc>
                <a:spcPct val="100000"/>
              </a:lnSpc>
              <a:spcBef>
                <a:spcPct val="0"/>
              </a:spcBef>
            </a:pPr>
            <a:r>
              <a:rPr lang="zh-TW" altLang="en-US" sz="2800" dirty="0">
                <a:latin typeface="標楷體" pitchFamily="65" charset="-120"/>
                <a:ea typeface="標楷體" pitchFamily="65" charset="-120"/>
              </a:rPr>
              <a:t>化學品空容器</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必須洗淨</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交由化學品供應商回收 </a:t>
            </a:r>
            <a:endParaRPr lang="en-US" altLang="zh-TW" sz="2800" dirty="0">
              <a:latin typeface="標楷體" pitchFamily="65" charset="-120"/>
              <a:ea typeface="標楷體" pitchFamily="65" charset="-120"/>
            </a:endParaRPr>
          </a:p>
          <a:p>
            <a:pPr lvl="1" eaLnBrk="1" hangingPunct="1">
              <a:lnSpc>
                <a:spcPct val="100000"/>
              </a:lnSpc>
              <a:spcBef>
                <a:spcPct val="0"/>
              </a:spcBef>
            </a:pPr>
            <a:r>
              <a:rPr lang="zh-TW" altLang="en-US" sz="2800" dirty="0">
                <a:latin typeface="標楷體" pitchFamily="65" charset="-120"/>
                <a:ea typeface="標楷體" pitchFamily="65" charset="-120"/>
              </a:rPr>
              <a:t>未受污染物品 </a:t>
            </a: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廢紙、廢木材、廢鐵、廢塑膠、廢玻璃等</a:t>
            </a: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22</a:t>
            </a:fld>
            <a:endParaRPr lang="en-US" altLang="zh-TW"/>
          </a:p>
        </p:txBody>
      </p:sp>
    </p:spTree>
    <p:extLst>
      <p:ext uri="{BB962C8B-B14F-4D97-AF65-F5344CB8AC3E}">
        <p14:creationId xmlns:p14="http://schemas.microsoft.com/office/powerpoint/2010/main" val="3204621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lnSpc>
                <a:spcPct val="150000"/>
              </a:lnSpc>
            </a:pPr>
            <a:r>
              <a:rPr lang="zh-TW" altLang="en-US" sz="4000">
                <a:latin typeface="標楷體" pitchFamily="65" charset="-120"/>
                <a:ea typeface="標楷體" pitchFamily="65" charset="-120"/>
              </a:rPr>
              <a:t>常見實驗室廢棄物型態之二 </a:t>
            </a:r>
            <a:r>
              <a:rPr lang="en-US" altLang="zh-TW" sz="4000">
                <a:latin typeface="標楷體" pitchFamily="65" charset="-120"/>
                <a:ea typeface="標楷體" pitchFamily="65" charset="-120"/>
              </a:rPr>
              <a:t> </a:t>
            </a:r>
            <a:br>
              <a:rPr lang="en-US" altLang="zh-TW" sz="4000">
                <a:latin typeface="標楷體" pitchFamily="65" charset="-120"/>
                <a:ea typeface="標楷體" pitchFamily="65" charset="-120"/>
              </a:rPr>
            </a:br>
            <a:r>
              <a:rPr lang="zh-TW" altLang="en-US" sz="4000">
                <a:latin typeface="標楷體" pitchFamily="65" charset="-120"/>
                <a:ea typeface="標楷體" pitchFamily="65" charset="-120"/>
              </a:rPr>
              <a:t>有害事業廢棄物部分</a:t>
            </a:r>
          </a:p>
        </p:txBody>
      </p:sp>
      <p:sp>
        <p:nvSpPr>
          <p:cNvPr id="84995" name="Rectangle 3"/>
          <p:cNvSpPr>
            <a:spLocks noGrp="1" noChangeArrowheads="1"/>
          </p:cNvSpPr>
          <p:nvPr>
            <p:ph idx="1"/>
          </p:nvPr>
        </p:nvSpPr>
        <p:spPr>
          <a:xfrm>
            <a:off x="457200" y="2205038"/>
            <a:ext cx="8229600" cy="3960266"/>
          </a:xfrm>
        </p:spPr>
        <p:txBody>
          <a:bodyPr>
            <a:normAutofit fontScale="92500" lnSpcReduction="10000"/>
          </a:bodyPr>
          <a:lstStyle/>
          <a:p>
            <a:pPr eaLnBrk="1" hangingPunct="1">
              <a:lnSpc>
                <a:spcPct val="120000"/>
              </a:lnSpc>
              <a:spcAft>
                <a:spcPct val="20000"/>
              </a:spcAft>
            </a:pPr>
            <a:r>
              <a:rPr lang="zh-TW" altLang="en-US" sz="3200" dirty="0">
                <a:latin typeface="標楷體" pitchFamily="65" charset="-120"/>
                <a:ea typeface="標楷體" pitchFamily="65" charset="-120"/>
              </a:rPr>
              <a:t>實驗室化學廢液類</a:t>
            </a:r>
          </a:p>
          <a:p>
            <a:pPr eaLnBrk="1" hangingPunct="1">
              <a:lnSpc>
                <a:spcPct val="120000"/>
              </a:lnSpc>
              <a:spcAft>
                <a:spcPct val="20000"/>
              </a:spcAft>
            </a:pPr>
            <a:r>
              <a:rPr lang="zh-TW" altLang="en-US" sz="3200" dirty="0">
                <a:latin typeface="標楷體" pitchFamily="65" charset="-120"/>
                <a:ea typeface="標楷體" pitchFamily="65" charset="-120"/>
              </a:rPr>
              <a:t>實驗室固體廢棄物</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未回收空瓶、廢藥品、受汙染耗材等</a:t>
            </a:r>
            <a:r>
              <a:rPr lang="en-US" altLang="zh-TW" sz="3200" dirty="0">
                <a:latin typeface="標楷體" pitchFamily="65" charset="-120"/>
                <a:ea typeface="標楷體" pitchFamily="65" charset="-120"/>
              </a:rPr>
              <a:t>)</a:t>
            </a:r>
          </a:p>
          <a:p>
            <a:pPr eaLnBrk="1" hangingPunct="1">
              <a:lnSpc>
                <a:spcPct val="120000"/>
              </a:lnSpc>
              <a:spcAft>
                <a:spcPct val="20000"/>
              </a:spcAft>
            </a:pPr>
            <a:r>
              <a:rPr lang="zh-TW" altLang="en-US" sz="3200" dirty="0">
                <a:latin typeface="標楷體" pitchFamily="65" charset="-120"/>
                <a:ea typeface="標楷體" pitchFamily="65" charset="-120"/>
              </a:rPr>
              <a:t>生物醫療廢棄物</a:t>
            </a:r>
          </a:p>
          <a:p>
            <a:pPr eaLnBrk="1" hangingPunct="1">
              <a:lnSpc>
                <a:spcPct val="120000"/>
              </a:lnSpc>
              <a:spcAft>
                <a:spcPct val="20000"/>
              </a:spcAft>
            </a:pPr>
            <a:r>
              <a:rPr lang="zh-TW" altLang="en-US" sz="3200" dirty="0">
                <a:latin typeface="標楷體" pitchFamily="65" charset="-120"/>
                <a:ea typeface="標楷體" pitchFamily="65" charset="-120"/>
              </a:rPr>
              <a:t>放射性廢棄物</a:t>
            </a:r>
          </a:p>
          <a:p>
            <a:pPr eaLnBrk="1" hangingPunct="1">
              <a:lnSpc>
                <a:spcPct val="120000"/>
              </a:lnSpc>
              <a:spcAft>
                <a:spcPct val="20000"/>
              </a:spcAft>
            </a:pPr>
            <a:r>
              <a:rPr lang="zh-TW" altLang="en-US" sz="3200" dirty="0">
                <a:latin typeface="標楷體" pitchFamily="65" charset="-120"/>
                <a:ea typeface="標楷體" pitchFamily="65" charset="-120"/>
              </a:rPr>
              <a:t>其他</a:t>
            </a: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23</a:t>
            </a:fld>
            <a:endParaRPr lang="en-US" altLang="zh-TW"/>
          </a:p>
        </p:txBody>
      </p:sp>
    </p:spTree>
    <p:extLst>
      <p:ext uri="{BB962C8B-B14F-4D97-AF65-F5344CB8AC3E}">
        <p14:creationId xmlns:p14="http://schemas.microsoft.com/office/powerpoint/2010/main" val="184159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3"/>
          <p:cNvSpPr>
            <a:spLocks noGrp="1"/>
          </p:cNvSpPr>
          <p:nvPr>
            <p:ph type="title"/>
          </p:nvPr>
        </p:nvSpPr>
        <p:spPr>
          <a:xfrm>
            <a:off x="623888" y="1709738"/>
            <a:ext cx="7886700" cy="2852737"/>
          </a:xfrm>
        </p:spPr>
        <p:txBody>
          <a:bodyPr/>
          <a:lstStyle/>
          <a:p>
            <a:pPr marL="1158875" indent="-1158875">
              <a:lnSpc>
                <a:spcPct val="150000"/>
              </a:lnSpc>
            </a:pPr>
            <a:r>
              <a:rPr lang="zh-TW" altLang="en-US" dirty="0">
                <a:latin typeface="標楷體" pitchFamily="65" charset="-120"/>
                <a:ea typeface="標楷體" pitchFamily="65" charset="-120"/>
              </a:rPr>
              <a:t>肆、實驗室廢棄物暫貯存、清運注意事項</a:t>
            </a:r>
          </a:p>
        </p:txBody>
      </p:sp>
      <p:sp>
        <p:nvSpPr>
          <p:cNvPr id="5" name="文字版面配置區 4"/>
          <p:cNvSpPr>
            <a:spLocks noGrp="1"/>
          </p:cNvSpPr>
          <p:nvPr>
            <p:ph type="body" idx="1"/>
          </p:nvPr>
        </p:nvSpPr>
        <p:spPr>
          <a:xfrm>
            <a:off x="623888" y="4589463"/>
            <a:ext cx="7886700" cy="1500187"/>
          </a:xfrm>
        </p:spPr>
        <p:txBody>
          <a:bodyPr/>
          <a:lstStyle/>
          <a:p>
            <a:pPr>
              <a:buFont typeface="Arial" panose="020B0604020202020204" pitchFamily="34" charset="0"/>
              <a:buNone/>
              <a:defRPr/>
            </a:pPr>
            <a:endParaRPr lang="zh-TW" altLang="en-US"/>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24</a:t>
            </a:fld>
            <a:endParaRPr lang="en-US" altLang="zh-TW"/>
          </a:p>
        </p:txBody>
      </p:sp>
    </p:spTree>
    <p:extLst>
      <p:ext uri="{BB962C8B-B14F-4D97-AF65-F5344CB8AC3E}">
        <p14:creationId xmlns:p14="http://schemas.microsoft.com/office/powerpoint/2010/main" val="1026219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pPr eaLnBrk="1" hangingPunct="1"/>
            <a:r>
              <a:rPr lang="zh-TW" altLang="en-US" sz="4000" dirty="0">
                <a:latin typeface="標楷體" pitchFamily="65" charset="-120"/>
                <a:ea typeface="標楷體" pitchFamily="65" charset="-120"/>
              </a:rPr>
              <a:t>實驗室廢棄物一般注意事項</a:t>
            </a:r>
          </a:p>
        </p:txBody>
      </p:sp>
      <p:sp>
        <p:nvSpPr>
          <p:cNvPr id="88067" name="內容版面配置區 2"/>
          <p:cNvSpPr>
            <a:spLocks noGrp="1"/>
          </p:cNvSpPr>
          <p:nvPr>
            <p:ph idx="1"/>
          </p:nvPr>
        </p:nvSpPr>
        <p:spPr>
          <a:xfrm>
            <a:off x="628650" y="1412777"/>
            <a:ext cx="7886700" cy="4680519"/>
          </a:xfrm>
        </p:spPr>
        <p:txBody>
          <a:bodyPr>
            <a:normAutofit fontScale="92500" lnSpcReduction="10000"/>
          </a:bodyPr>
          <a:lstStyle/>
          <a:p>
            <a:pPr eaLnBrk="1" hangingPunct="1">
              <a:lnSpc>
                <a:spcPct val="150000"/>
              </a:lnSpc>
              <a:spcBef>
                <a:spcPct val="0"/>
              </a:spcBef>
            </a:pPr>
            <a:r>
              <a:rPr lang="zh-TW" altLang="en-US" sz="2300" dirty="0" smtClean="0">
                <a:latin typeface="標楷體" pitchFamily="65" charset="-120"/>
                <a:ea typeface="標楷體" pitchFamily="65" charset="-120"/>
              </a:rPr>
              <a:t>生活垃圾不可混入實驗廢棄物中</a:t>
            </a:r>
            <a:endParaRPr lang="en-US" altLang="zh-TW" sz="2300" dirty="0" smtClean="0">
              <a:latin typeface="標楷體" pitchFamily="65" charset="-120"/>
              <a:ea typeface="標楷體" pitchFamily="65" charset="-120"/>
            </a:endParaRPr>
          </a:p>
          <a:p>
            <a:pPr eaLnBrk="1" hangingPunct="1">
              <a:lnSpc>
                <a:spcPct val="150000"/>
              </a:lnSpc>
              <a:spcBef>
                <a:spcPct val="0"/>
              </a:spcBef>
            </a:pPr>
            <a:r>
              <a:rPr lang="zh-TW" altLang="en-US" sz="2300" dirty="0" smtClean="0">
                <a:latin typeface="標楷體" pitchFamily="65" charset="-120"/>
                <a:ea typeface="標楷體" pitchFamily="65" charset="-120"/>
              </a:rPr>
              <a:t>一般</a:t>
            </a:r>
            <a:r>
              <a:rPr lang="zh-TW" altLang="en-US" sz="2300" dirty="0">
                <a:latin typeface="標楷體" pitchFamily="65" charset="-120"/>
                <a:ea typeface="標楷體" pitchFamily="65" charset="-120"/>
              </a:rPr>
              <a:t>事業廢棄物、應回收廢棄物、有害事業廢棄物必須</a:t>
            </a:r>
            <a:r>
              <a:rPr lang="zh-TW" altLang="en-US" sz="2300" dirty="0" smtClean="0">
                <a:latin typeface="標楷體" pitchFamily="65" charset="-120"/>
                <a:ea typeface="標楷體" pitchFamily="65" charset="-120"/>
              </a:rPr>
              <a:t>分區分類放置儲存。</a:t>
            </a:r>
            <a:endParaRPr lang="en-US" altLang="zh-TW" sz="2300" dirty="0" smtClean="0">
              <a:latin typeface="標楷體" pitchFamily="65" charset="-120"/>
              <a:ea typeface="標楷體" pitchFamily="65" charset="-120"/>
            </a:endParaRPr>
          </a:p>
          <a:p>
            <a:pPr eaLnBrk="1" hangingPunct="1">
              <a:lnSpc>
                <a:spcPct val="150000"/>
              </a:lnSpc>
              <a:spcBef>
                <a:spcPct val="0"/>
              </a:spcBef>
            </a:pPr>
            <a:r>
              <a:rPr lang="zh-TW" altLang="en-US" sz="2300" dirty="0" smtClean="0">
                <a:latin typeface="標楷體" pitchFamily="65" charset="-120"/>
                <a:ea typeface="標楷體" pitchFamily="65" charset="-120"/>
              </a:rPr>
              <a:t>廢棄物</a:t>
            </a:r>
            <a:r>
              <a:rPr lang="zh-TW" altLang="en-US" sz="2300" dirty="0">
                <a:latin typeface="標楷體" pitchFamily="65" charset="-120"/>
                <a:ea typeface="標楷體" pitchFamily="65" charset="-120"/>
              </a:rPr>
              <a:t>放置區需不可佔用人員動線，遠離火源、高熱、水氣與電氣設備等可能影響廢棄物貯存之危害。</a:t>
            </a:r>
            <a:endParaRPr lang="en-US" altLang="zh-TW" sz="2300" dirty="0">
              <a:latin typeface="標楷體" pitchFamily="65" charset="-120"/>
              <a:ea typeface="標楷體" pitchFamily="65" charset="-120"/>
            </a:endParaRPr>
          </a:p>
          <a:p>
            <a:pPr eaLnBrk="1" hangingPunct="1">
              <a:lnSpc>
                <a:spcPct val="150000"/>
              </a:lnSpc>
              <a:spcBef>
                <a:spcPct val="0"/>
              </a:spcBef>
            </a:pPr>
            <a:r>
              <a:rPr lang="zh-TW" altLang="en-US" sz="2300" dirty="0">
                <a:latin typeface="標楷體" pitchFamily="65" charset="-120"/>
                <a:ea typeface="標楷體" pitchFamily="65" charset="-120"/>
              </a:rPr>
              <a:t>各類廢棄物需依規定妥善分類收集，收集容器上應標明內容廢棄物名稱。</a:t>
            </a:r>
            <a:endParaRPr lang="en-US" altLang="zh-TW" sz="2300" dirty="0">
              <a:latin typeface="標楷體" pitchFamily="65" charset="-120"/>
              <a:ea typeface="標楷體" pitchFamily="65" charset="-120"/>
            </a:endParaRPr>
          </a:p>
          <a:p>
            <a:pPr eaLnBrk="1" hangingPunct="1">
              <a:lnSpc>
                <a:spcPct val="150000"/>
              </a:lnSpc>
              <a:spcBef>
                <a:spcPct val="0"/>
              </a:spcBef>
            </a:pPr>
            <a:r>
              <a:rPr lang="zh-TW" altLang="en-US" sz="2300" dirty="0">
                <a:latin typeface="標楷體" pitchFamily="65" charset="-120"/>
                <a:ea typeface="標楷體" pitchFamily="65" charset="-120"/>
              </a:rPr>
              <a:t>廢棄物容器應隨時加蓋緊閉及妥善包裝。</a:t>
            </a:r>
            <a:endParaRPr lang="en-US" altLang="zh-TW" sz="2300" dirty="0">
              <a:latin typeface="標楷體" pitchFamily="65" charset="-120"/>
              <a:ea typeface="標楷體" pitchFamily="65" charset="-120"/>
            </a:endParaRPr>
          </a:p>
          <a:p>
            <a:pPr eaLnBrk="1" hangingPunct="1">
              <a:lnSpc>
                <a:spcPct val="150000"/>
              </a:lnSpc>
              <a:spcBef>
                <a:spcPct val="0"/>
              </a:spcBef>
            </a:pPr>
            <a:r>
              <a:rPr lang="zh-TW" altLang="en-US" sz="2300" dirty="0">
                <a:latin typeface="標楷體" pitchFamily="65" charset="-120"/>
                <a:ea typeface="標楷體" pitchFamily="65" charset="-120"/>
              </a:rPr>
              <a:t>將一般事業廢棄物、應回收廢棄物交</a:t>
            </a:r>
            <a:r>
              <a:rPr lang="zh-TW" altLang="en-US" sz="2300" dirty="0" smtClean="0">
                <a:latin typeface="標楷體" pitchFamily="65" charset="-120"/>
                <a:ea typeface="標楷體" pitchFamily="65" charset="-120"/>
              </a:rPr>
              <a:t>由委託</a:t>
            </a:r>
            <a:r>
              <a:rPr lang="zh-TW" altLang="en-US" sz="2300" dirty="0">
                <a:latin typeface="標楷體" pitchFamily="65" charset="-120"/>
                <a:ea typeface="標楷體" pitchFamily="65" charset="-120"/>
              </a:rPr>
              <a:t>之清除機構進行清運或清潔</a:t>
            </a:r>
            <a:r>
              <a:rPr lang="zh-TW" altLang="en-US" sz="2300" dirty="0" smtClean="0">
                <a:latin typeface="標楷體" pitchFamily="65" charset="-120"/>
                <a:ea typeface="標楷體" pitchFamily="65" charset="-120"/>
              </a:rPr>
              <a:t>隊清運。</a:t>
            </a:r>
            <a:endParaRPr lang="en-US" altLang="zh-TW" sz="2300" dirty="0">
              <a:latin typeface="標楷體" pitchFamily="65" charset="-120"/>
              <a:ea typeface="標楷體" pitchFamily="65" charset="-120"/>
            </a:endParaRPr>
          </a:p>
          <a:p>
            <a:pPr eaLnBrk="1" hangingPunct="1"/>
            <a:endParaRPr lang="zh-TW" altLang="en-US" dirty="0"/>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25</a:t>
            </a:fld>
            <a:endParaRPr lang="en-US" altLang="zh-TW"/>
          </a:p>
        </p:txBody>
      </p:sp>
    </p:spTree>
    <p:extLst>
      <p:ext uri="{BB962C8B-B14F-4D97-AF65-F5344CB8AC3E}">
        <p14:creationId xmlns:p14="http://schemas.microsoft.com/office/powerpoint/2010/main" val="140897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p:txBody>
          <a:bodyPr/>
          <a:lstStyle/>
          <a:p>
            <a:r>
              <a:rPr lang="zh-TW" altLang="en-US" sz="4000">
                <a:latin typeface="標楷體" pitchFamily="65" charset="-120"/>
                <a:ea typeface="標楷體" pitchFamily="65" charset="-120"/>
              </a:rPr>
              <a:t>實驗室有害事業廢棄物注意事項</a:t>
            </a:r>
          </a:p>
        </p:txBody>
      </p:sp>
      <p:sp>
        <p:nvSpPr>
          <p:cNvPr id="3" name="內容版面配置區 2"/>
          <p:cNvSpPr>
            <a:spLocks noGrp="1"/>
          </p:cNvSpPr>
          <p:nvPr>
            <p:ph idx="1"/>
          </p:nvPr>
        </p:nvSpPr>
        <p:spPr>
          <a:xfrm>
            <a:off x="628650" y="1825625"/>
            <a:ext cx="7886700" cy="4699000"/>
          </a:xfrm>
        </p:spPr>
        <p:txBody>
          <a:bodyPr/>
          <a:lstStyle/>
          <a:p>
            <a:pPr>
              <a:lnSpc>
                <a:spcPct val="130000"/>
              </a:lnSpc>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貯存位置應遠離人員日常動線、</a:t>
            </a:r>
            <a:r>
              <a:rPr lang="zh-TW" altLang="en-US" sz="2400" dirty="0" smtClean="0">
                <a:latin typeface="標楷體" panose="03000509000000000000" pitchFamily="65" charset="-120"/>
                <a:ea typeface="標楷體" panose="03000509000000000000" pitchFamily="65" charset="-120"/>
              </a:rPr>
              <a:t>各種潛藏危害</a:t>
            </a:r>
            <a:r>
              <a:rPr lang="zh-TW" altLang="en-US" sz="2400" dirty="0">
                <a:latin typeface="標楷體" panose="03000509000000000000" pitchFamily="65" charset="-120"/>
                <a:ea typeface="標楷體" panose="03000509000000000000" pitchFamily="65" charset="-120"/>
              </a:rPr>
              <a:t>性之設備設施。</a:t>
            </a:r>
            <a:endParaRPr lang="en-US" altLang="zh-TW" sz="2400" dirty="0">
              <a:latin typeface="標楷體" panose="03000509000000000000" pitchFamily="65" charset="-120"/>
              <a:ea typeface="標楷體" panose="03000509000000000000" pitchFamily="65" charset="-120"/>
            </a:endParaRPr>
          </a:p>
          <a:p>
            <a:pPr>
              <a:lnSpc>
                <a:spcPct val="130000"/>
              </a:lnSpc>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依法規與受委託清除處理機構</a:t>
            </a:r>
            <a:r>
              <a:rPr lang="zh-TW" altLang="en-US" sz="2400" dirty="0" smtClean="0">
                <a:latin typeface="標楷體" panose="03000509000000000000" pitchFamily="65" charset="-120"/>
                <a:ea typeface="標楷體" panose="03000509000000000000" pitchFamily="65" charset="-120"/>
              </a:rPr>
              <a:t>之要求，有害</a:t>
            </a:r>
            <a:r>
              <a:rPr lang="zh-TW" altLang="en-US" sz="2400" dirty="0">
                <a:latin typeface="標楷體" panose="03000509000000000000" pitchFamily="65" charset="-120"/>
                <a:ea typeface="標楷體" panose="03000509000000000000" pitchFamily="65" charset="-120"/>
              </a:rPr>
              <a:t>廢棄物分類</a:t>
            </a:r>
            <a:r>
              <a:rPr lang="zh-TW" altLang="en-US" sz="2400" dirty="0" smtClean="0">
                <a:latin typeface="標楷體" panose="03000509000000000000" pitchFamily="65" charset="-120"/>
                <a:ea typeface="標楷體" panose="03000509000000000000" pitchFamily="65" charset="-120"/>
              </a:rPr>
              <a:t>，應確實</a:t>
            </a:r>
            <a:r>
              <a:rPr lang="zh-TW" altLang="en-US" sz="2400" dirty="0">
                <a:latin typeface="標楷體" panose="03000509000000000000" pitchFamily="65" charset="-120"/>
                <a:ea typeface="標楷體" panose="03000509000000000000" pitchFamily="65" charset="-120"/>
              </a:rPr>
              <a:t>進行廢棄物分類。</a:t>
            </a:r>
          </a:p>
          <a:p>
            <a:pPr>
              <a:lnSpc>
                <a:spcPct val="130000"/>
              </a:lnSpc>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確認所選擇之貯存容器材質、強度可妥善保存該廢棄物，不致產生穿刺、溶解、破裂等狀況而導致外洩。</a:t>
            </a:r>
            <a:endParaRPr lang="en-US" altLang="zh-TW" sz="2400" dirty="0">
              <a:latin typeface="標楷體" panose="03000509000000000000" pitchFamily="65" charset="-120"/>
              <a:ea typeface="標楷體" panose="03000509000000000000" pitchFamily="65" charset="-120"/>
            </a:endParaRPr>
          </a:p>
          <a:p>
            <a:pPr>
              <a:lnSpc>
                <a:spcPct val="130000"/>
              </a:lnSpc>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廢棄物依規定清楚標示各類標籤。</a:t>
            </a:r>
          </a:p>
          <a:p>
            <a:pPr>
              <a:lnSpc>
                <a:spcPct val="130000"/>
              </a:lnSpc>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廢棄物容器須設置盛盤、承架避免傾倒與洩漏。</a:t>
            </a:r>
          </a:p>
          <a:p>
            <a:pPr marL="0" indent="0">
              <a:buFont typeface="Arial" panose="020B0604020202020204" pitchFamily="34" charset="0"/>
              <a:buNone/>
              <a:defRPr/>
            </a:pPr>
            <a:endParaRPr lang="zh-TW" altLang="en-US" dirty="0"/>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26</a:t>
            </a:fld>
            <a:endParaRPr lang="en-US" altLang="zh-TW"/>
          </a:p>
        </p:txBody>
      </p:sp>
    </p:spTree>
    <p:extLst>
      <p:ext uri="{BB962C8B-B14F-4D97-AF65-F5344CB8AC3E}">
        <p14:creationId xmlns:p14="http://schemas.microsoft.com/office/powerpoint/2010/main" val="876150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a:xfrm>
            <a:off x="899592" y="365125"/>
            <a:ext cx="8065021" cy="1325563"/>
          </a:xfrm>
        </p:spPr>
        <p:txBody>
          <a:bodyPr/>
          <a:lstStyle/>
          <a:p>
            <a:r>
              <a:rPr lang="zh-TW" altLang="en-US" sz="4000" dirty="0">
                <a:latin typeface="標楷體" pitchFamily="65" charset="-120"/>
                <a:ea typeface="標楷體" pitchFamily="65" charset="-120"/>
              </a:rPr>
              <a:t>實驗室有害事業廢棄物注意事項</a:t>
            </a:r>
            <a:r>
              <a:rPr lang="en-US" altLang="zh-TW" sz="4000" dirty="0">
                <a:latin typeface="標楷體" pitchFamily="65" charset="-120"/>
                <a:ea typeface="標楷體" pitchFamily="65" charset="-120"/>
              </a:rPr>
              <a:t>(</a:t>
            </a:r>
            <a:r>
              <a:rPr lang="zh-TW" altLang="en-US" sz="4000" dirty="0">
                <a:latin typeface="標楷體" pitchFamily="65" charset="-120"/>
                <a:ea typeface="標楷體" pitchFamily="65" charset="-120"/>
              </a:rPr>
              <a:t>續</a:t>
            </a:r>
            <a:r>
              <a:rPr lang="en-US" altLang="zh-TW" sz="4000" dirty="0">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90115" name="內容版面配置區 2"/>
          <p:cNvSpPr>
            <a:spLocks noGrp="1"/>
          </p:cNvSpPr>
          <p:nvPr>
            <p:ph idx="1"/>
          </p:nvPr>
        </p:nvSpPr>
        <p:spPr/>
        <p:txBody>
          <a:bodyPr/>
          <a:lstStyle/>
          <a:p>
            <a:pPr>
              <a:lnSpc>
                <a:spcPct val="130000"/>
              </a:lnSpc>
            </a:pPr>
            <a:r>
              <a:rPr lang="zh-TW" altLang="en-US" sz="2400" dirty="0" smtClean="0">
                <a:latin typeface="標楷體" pitchFamily="65" charset="-120"/>
                <a:ea typeface="標楷體" pitchFamily="65" charset="-120"/>
              </a:rPr>
              <a:t>須注意不相容物不得放在一起，即使</a:t>
            </a:r>
            <a:r>
              <a:rPr lang="zh-TW" altLang="en-US" sz="2400" dirty="0">
                <a:latin typeface="標楷體" pitchFamily="65" charset="-120"/>
                <a:ea typeface="標楷體" pitchFamily="65" charset="-120"/>
              </a:rPr>
              <a:t>是同一種類廢棄物，收集時必須考慮相容性。</a:t>
            </a:r>
            <a:endParaRPr lang="en-US" altLang="zh-TW" sz="2400" dirty="0">
              <a:latin typeface="標楷體" pitchFamily="65" charset="-120"/>
              <a:ea typeface="標楷體" pitchFamily="65" charset="-120"/>
            </a:endParaRPr>
          </a:p>
          <a:p>
            <a:pPr>
              <a:lnSpc>
                <a:spcPct val="130000"/>
              </a:lnSpc>
            </a:pPr>
            <a:r>
              <a:rPr lang="zh-TW" altLang="en-US" sz="2400" dirty="0">
                <a:latin typeface="標楷體" pitchFamily="65" charset="-120"/>
                <a:ea typeface="標楷體" pitchFamily="65" charset="-120"/>
              </a:rPr>
              <a:t>廢棄物容器應隨時加蓋緊閉及妥善包裝。</a:t>
            </a:r>
            <a:endParaRPr lang="en-US" altLang="zh-TW" sz="2400" dirty="0">
              <a:latin typeface="標楷體" pitchFamily="65" charset="-120"/>
              <a:ea typeface="標楷體" pitchFamily="65" charset="-120"/>
            </a:endParaRPr>
          </a:p>
          <a:p>
            <a:pPr>
              <a:lnSpc>
                <a:spcPct val="130000"/>
              </a:lnSpc>
            </a:pPr>
            <a:r>
              <a:rPr lang="zh-TW" altLang="en-US" sz="2400" dirty="0">
                <a:latin typeface="標楷體" pitchFamily="65" charset="-120"/>
                <a:ea typeface="標楷體" pitchFamily="65" charset="-120"/>
              </a:rPr>
              <a:t>隨時注意貯存場所之溫度</a:t>
            </a:r>
            <a:r>
              <a:rPr lang="zh-TW" altLang="en-US" sz="2400" dirty="0" smtClean="0">
                <a:latin typeface="標楷體" pitchFamily="65" charset="-120"/>
                <a:ea typeface="標楷體" pitchFamily="65" charset="-120"/>
              </a:rPr>
              <a:t>、濕度、通風排氣狀況</a:t>
            </a:r>
            <a:r>
              <a:rPr lang="zh-TW" altLang="en-US" sz="2400" dirty="0">
                <a:latin typeface="標楷體" pitchFamily="65" charset="-120"/>
                <a:ea typeface="標楷體" pitchFamily="65" charset="-120"/>
              </a:rPr>
              <a:t>等是否符合要求。</a:t>
            </a:r>
            <a:endParaRPr lang="en-US" altLang="zh-TW" sz="2400" dirty="0">
              <a:latin typeface="標楷體" pitchFamily="65" charset="-120"/>
              <a:ea typeface="標楷體" pitchFamily="65" charset="-120"/>
            </a:endParaRPr>
          </a:p>
          <a:p>
            <a:pPr>
              <a:lnSpc>
                <a:spcPct val="130000"/>
              </a:lnSpc>
            </a:pPr>
            <a:r>
              <a:rPr lang="zh-TW" altLang="en-US" sz="2400" dirty="0">
                <a:latin typeface="標楷體" pitchFamily="65" charset="-120"/>
                <a:ea typeface="標楷體" pitchFamily="65" charset="-120"/>
              </a:rPr>
              <a:t>貯存時間不可超過法規規定。</a:t>
            </a:r>
            <a:endParaRPr lang="en-US" altLang="zh-TW" sz="2400" dirty="0">
              <a:latin typeface="標楷體" pitchFamily="65" charset="-120"/>
              <a:ea typeface="標楷體" pitchFamily="65" charset="-120"/>
            </a:endParaRPr>
          </a:p>
          <a:p>
            <a:pPr>
              <a:lnSpc>
                <a:spcPct val="130000"/>
              </a:lnSpc>
            </a:pPr>
            <a:r>
              <a:rPr lang="zh-TW" altLang="en-US" sz="2400" dirty="0">
                <a:latin typeface="標楷體" pitchFamily="65" charset="-120"/>
                <a:ea typeface="標楷體" pitchFamily="65" charset="-120"/>
              </a:rPr>
              <a:t>將廢棄物交由合法之有害事業廢棄物清除處理機構進行清除與處理。</a:t>
            </a:r>
          </a:p>
          <a:p>
            <a:endParaRPr lang="zh-TW" altLang="en-US" dirty="0"/>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27</a:t>
            </a:fld>
            <a:endParaRPr lang="en-US" altLang="zh-TW"/>
          </a:p>
        </p:txBody>
      </p:sp>
    </p:spTree>
    <p:extLst>
      <p:ext uri="{BB962C8B-B14F-4D97-AF65-F5344CB8AC3E}">
        <p14:creationId xmlns:p14="http://schemas.microsoft.com/office/powerpoint/2010/main" val="3145255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608013" y="1484313"/>
            <a:ext cx="7886700" cy="2852737"/>
          </a:xfrm>
        </p:spPr>
        <p:txBody>
          <a:bodyPr/>
          <a:lstStyle/>
          <a:p>
            <a:pPr eaLnBrk="1" hangingPunct="1"/>
            <a:r>
              <a:rPr lang="zh-TW" altLang="en-US">
                <a:latin typeface="標楷體" pitchFamily="65" charset="-120"/>
                <a:ea typeface="標楷體" pitchFamily="65" charset="-120"/>
              </a:rPr>
              <a:t>伍、罰則</a:t>
            </a:r>
          </a:p>
        </p:txBody>
      </p:sp>
      <p:sp>
        <p:nvSpPr>
          <p:cNvPr id="2" name="文字版面配置區 1"/>
          <p:cNvSpPr>
            <a:spLocks noGrp="1"/>
          </p:cNvSpPr>
          <p:nvPr>
            <p:ph type="body" idx="1"/>
          </p:nvPr>
        </p:nvSpPr>
        <p:spPr>
          <a:xfrm>
            <a:off x="623888" y="4589463"/>
            <a:ext cx="7886700" cy="1500187"/>
          </a:xfrm>
        </p:spPr>
        <p:txBody>
          <a:bodyPr/>
          <a:lstStyle/>
          <a:p>
            <a:pPr>
              <a:buFont typeface="Arial" panose="020B0604020202020204" pitchFamily="34" charset="0"/>
              <a:buNone/>
              <a:defRPr/>
            </a:pPr>
            <a:r>
              <a:rPr lang="zh-TW" altLang="en-US" dirty="0">
                <a:latin typeface="標楷體" panose="03000509000000000000" pitchFamily="65" charset="-120"/>
                <a:ea typeface="標楷體" panose="03000509000000000000" pitchFamily="65" charset="-120"/>
              </a:rPr>
              <a:t>廢棄物清理法</a:t>
            </a:r>
          </a:p>
          <a:p>
            <a:pPr>
              <a:buFont typeface="Arial" panose="020B0604020202020204" pitchFamily="34" charset="0"/>
              <a:buNone/>
              <a:defRPr/>
            </a:pPr>
            <a:endParaRPr lang="zh-TW" altLang="en-US" dirty="0"/>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28</a:t>
            </a:fld>
            <a:endParaRPr lang="en-US" altLang="zh-TW"/>
          </a:p>
        </p:txBody>
      </p:sp>
    </p:spTree>
    <p:extLst>
      <p:ext uri="{BB962C8B-B14F-4D97-AF65-F5344CB8AC3E}">
        <p14:creationId xmlns:p14="http://schemas.microsoft.com/office/powerpoint/2010/main" val="3859664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5"/>
          <p:cNvSpPr>
            <a:spLocks noGrp="1"/>
          </p:cNvSpPr>
          <p:nvPr>
            <p:ph type="title"/>
          </p:nvPr>
        </p:nvSpPr>
        <p:spPr>
          <a:xfrm>
            <a:off x="598488" y="42863"/>
            <a:ext cx="7886700" cy="361950"/>
          </a:xfrm>
        </p:spPr>
        <p:txBody>
          <a:bodyPr/>
          <a:lstStyle/>
          <a:p>
            <a:endParaRPr lang="zh-TW" altLang="en-US"/>
          </a:p>
        </p:txBody>
      </p:sp>
      <p:sp>
        <p:nvSpPr>
          <p:cNvPr id="92163" name="內容版面配置區 6"/>
          <p:cNvSpPr>
            <a:spLocks noGrp="1"/>
          </p:cNvSpPr>
          <p:nvPr>
            <p:ph idx="1"/>
          </p:nvPr>
        </p:nvSpPr>
        <p:spPr>
          <a:xfrm>
            <a:off x="628650" y="836613"/>
            <a:ext cx="7886700" cy="6021387"/>
          </a:xfrm>
        </p:spPr>
        <p:txBody>
          <a:bodyPr/>
          <a:lstStyle/>
          <a:p>
            <a:pPr>
              <a:lnSpc>
                <a:spcPct val="130000"/>
              </a:lnSpc>
            </a:pPr>
            <a:r>
              <a:rPr lang="zh-TW" altLang="en-US" sz="3200">
                <a:latin typeface="標楷體" pitchFamily="65" charset="-120"/>
                <a:ea typeface="標楷體" pitchFamily="65" charset="-120"/>
              </a:rPr>
              <a:t>因處理廢棄物不當，導致下列結果者</a:t>
            </a:r>
            <a:endParaRPr lang="en-US" altLang="zh-TW" sz="3200">
              <a:latin typeface="標楷體" pitchFamily="65" charset="-120"/>
              <a:ea typeface="標楷體" pitchFamily="65" charset="-120"/>
            </a:endParaRPr>
          </a:p>
          <a:p>
            <a:pPr lvl="1">
              <a:lnSpc>
                <a:spcPct val="130000"/>
              </a:lnSpc>
            </a:pPr>
            <a:r>
              <a:rPr lang="zh-TW" altLang="en-US" sz="2800">
                <a:latin typeface="標楷體" pitchFamily="65" charset="-120"/>
                <a:ea typeface="標楷體" pitchFamily="65" charset="-120"/>
              </a:rPr>
              <a:t>致人於死者，處無期徒刑或七年以上有期徒刑，得併科新臺幣一千五百萬元以下罰金。</a:t>
            </a:r>
            <a:endParaRPr lang="en-US" altLang="zh-TW" sz="2800">
              <a:latin typeface="標楷體" pitchFamily="65" charset="-120"/>
              <a:ea typeface="標楷體" pitchFamily="65" charset="-120"/>
            </a:endParaRPr>
          </a:p>
          <a:p>
            <a:pPr lvl="1">
              <a:lnSpc>
                <a:spcPct val="130000"/>
              </a:lnSpc>
            </a:pPr>
            <a:r>
              <a:rPr lang="zh-TW" altLang="en-US" sz="2800">
                <a:latin typeface="標楷體" pitchFamily="65" charset="-120"/>
                <a:ea typeface="標楷體" pitchFamily="65" charset="-120"/>
              </a:rPr>
              <a:t>致重傷者，處三年以上十年以下有期徒刑，得併科新臺幣九百萬元以下罰金。</a:t>
            </a:r>
            <a:endParaRPr lang="en-US" altLang="zh-TW" sz="2800">
              <a:latin typeface="標楷體" pitchFamily="65" charset="-120"/>
              <a:ea typeface="標楷體" pitchFamily="65" charset="-120"/>
            </a:endParaRPr>
          </a:p>
          <a:p>
            <a:pPr lvl="1">
              <a:lnSpc>
                <a:spcPct val="130000"/>
              </a:lnSpc>
            </a:pPr>
            <a:r>
              <a:rPr lang="zh-TW" altLang="en-US" sz="2800">
                <a:latin typeface="標楷體" pitchFamily="65" charset="-120"/>
                <a:ea typeface="標楷體" pitchFamily="65" charset="-120"/>
              </a:rPr>
              <a:t>致危害人體健康導致疾病者，處五年以下有期徒刑，得併科新臺幣六百萬元以下罰金。</a:t>
            </a:r>
            <a:endParaRPr lang="en-US" altLang="zh-TW" sz="280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29</a:t>
            </a:fld>
            <a:endParaRPr lang="en-US" altLang="zh-TW"/>
          </a:p>
        </p:txBody>
      </p:sp>
    </p:spTree>
    <p:extLst>
      <p:ext uri="{BB962C8B-B14F-4D97-AF65-F5344CB8AC3E}">
        <p14:creationId xmlns:p14="http://schemas.microsoft.com/office/powerpoint/2010/main" val="4294179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684213" y="2347913"/>
            <a:ext cx="7991475" cy="4176712"/>
          </a:xfrm>
          <a:ln>
            <a:solidFill>
              <a:schemeClr val="tx1"/>
            </a:solidFill>
          </a:ln>
        </p:spPr>
        <p:txBody>
          <a:bodyPr/>
          <a:lstStyle/>
          <a:p>
            <a:pPr indent="631825" algn="l" eaLnBrk="1" hangingPunct="1">
              <a:lnSpc>
                <a:spcPct val="125000"/>
              </a:lnSpc>
              <a:buFont typeface="Arial" panose="020B0604020202020204" pitchFamily="34" charset="0"/>
              <a:buNone/>
              <a:defRPr/>
            </a:pPr>
            <a:r>
              <a:rPr lang="zh-TW" altLang="en-US" sz="2800" dirty="0">
                <a:latin typeface="標楷體" panose="03000509000000000000" pitchFamily="65" charset="-120"/>
                <a:ea typeface="標楷體" panose="03000509000000000000" pitchFamily="65" charset="-120"/>
              </a:rPr>
              <a:t>壹、何謂廢棄物？</a:t>
            </a:r>
          </a:p>
          <a:p>
            <a:pPr marL="1431925" indent="-800100" algn="l" eaLnBrk="1" hangingPunct="1">
              <a:lnSpc>
                <a:spcPct val="125000"/>
              </a:lnSpc>
              <a:buFont typeface="Arial" panose="020B0604020202020204" pitchFamily="34" charset="0"/>
              <a:buNone/>
              <a:defRPr/>
            </a:pPr>
            <a:r>
              <a:rPr lang="zh-TW" altLang="en-US" sz="2800" dirty="0">
                <a:latin typeface="標楷體" panose="03000509000000000000" pitchFamily="65" charset="-120"/>
                <a:ea typeface="標楷體" panose="03000509000000000000" pitchFamily="65" charset="-120"/>
              </a:rPr>
              <a:t>貳、那些實驗室廢棄物屬於有害事業廢棄物？</a:t>
            </a:r>
            <a:endParaRPr lang="en-US" altLang="zh-TW" sz="2800" dirty="0">
              <a:latin typeface="標楷體" panose="03000509000000000000" pitchFamily="65" charset="-120"/>
              <a:ea typeface="標楷體" panose="03000509000000000000" pitchFamily="65" charset="-120"/>
            </a:endParaRPr>
          </a:p>
          <a:p>
            <a:pPr marL="1341438" indent="-709613" algn="l" eaLnBrk="1" hangingPunct="1">
              <a:lnSpc>
                <a:spcPct val="125000"/>
              </a:lnSpc>
              <a:buFont typeface="Arial" panose="020B0604020202020204" pitchFamily="34" charset="0"/>
              <a:buNone/>
              <a:defRPr/>
            </a:pPr>
            <a:r>
              <a:rPr lang="zh-TW" altLang="en-US" sz="2800" dirty="0">
                <a:latin typeface="標楷體" panose="03000509000000000000" pitchFamily="65" charset="-120"/>
                <a:ea typeface="標楷體" panose="03000509000000000000" pitchFamily="65" charset="-120"/>
              </a:rPr>
              <a:t>參、實驗室廢棄物型態</a:t>
            </a:r>
            <a:endParaRPr lang="en-US" altLang="zh-TW" sz="2800" dirty="0">
              <a:latin typeface="標楷體" panose="03000509000000000000" pitchFamily="65" charset="-120"/>
              <a:ea typeface="標楷體" panose="03000509000000000000" pitchFamily="65" charset="-120"/>
            </a:endParaRPr>
          </a:p>
          <a:p>
            <a:pPr marL="1341438" indent="-709613" algn="l" eaLnBrk="1" hangingPunct="1">
              <a:lnSpc>
                <a:spcPct val="125000"/>
              </a:lnSpc>
              <a:buFont typeface="Arial" panose="020B0604020202020204" pitchFamily="34" charset="0"/>
              <a:buNone/>
              <a:defRPr/>
            </a:pPr>
            <a:r>
              <a:rPr lang="zh-TW" altLang="en-US" sz="2800" dirty="0">
                <a:latin typeface="標楷體" panose="03000509000000000000" pitchFamily="65" charset="-120"/>
                <a:ea typeface="標楷體" panose="03000509000000000000" pitchFamily="65" charset="-120"/>
              </a:rPr>
              <a:t>肆、實驗室廢棄物暫貯存、清運注意事項</a:t>
            </a:r>
            <a:endParaRPr lang="en-US" altLang="zh-TW" sz="2800" dirty="0">
              <a:latin typeface="標楷體" panose="03000509000000000000" pitchFamily="65" charset="-120"/>
              <a:ea typeface="標楷體" panose="03000509000000000000" pitchFamily="65" charset="-120"/>
            </a:endParaRPr>
          </a:p>
          <a:p>
            <a:pPr marL="1341438" indent="-709613" algn="l" eaLnBrk="1" hangingPunct="1">
              <a:lnSpc>
                <a:spcPct val="125000"/>
              </a:lnSpc>
              <a:buFont typeface="Arial" panose="020B0604020202020204" pitchFamily="34" charset="0"/>
              <a:buNone/>
              <a:defRPr/>
            </a:pPr>
            <a:r>
              <a:rPr lang="zh-TW" altLang="en-US" sz="2800" dirty="0">
                <a:latin typeface="標楷體" panose="03000509000000000000" pitchFamily="65" charset="-120"/>
                <a:ea typeface="標楷體" panose="03000509000000000000" pitchFamily="65" charset="-120"/>
              </a:rPr>
              <a:t>伍、罰則</a:t>
            </a:r>
          </a:p>
          <a:p>
            <a:pPr indent="631825" algn="l" eaLnBrk="1" hangingPunct="1">
              <a:lnSpc>
                <a:spcPct val="125000"/>
              </a:lnSpc>
              <a:buFont typeface="Arial" panose="020B0604020202020204" pitchFamily="34" charset="0"/>
              <a:buNone/>
              <a:defRPr/>
            </a:pPr>
            <a:r>
              <a:rPr lang="zh-TW" altLang="en-US" sz="2800" dirty="0"/>
              <a:t> </a:t>
            </a:r>
          </a:p>
        </p:txBody>
      </p:sp>
      <p:sp>
        <p:nvSpPr>
          <p:cNvPr id="46083" name="Text Box 3"/>
          <p:cNvSpPr txBox="1">
            <a:spLocks noChangeArrowheads="1"/>
          </p:cNvSpPr>
          <p:nvPr/>
        </p:nvSpPr>
        <p:spPr bwMode="auto">
          <a:xfrm>
            <a:off x="2411413"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a:solidFill>
                  <a:srgbClr val="CC0000"/>
                </a:solidFill>
                <a:latin typeface="標楷體" pitchFamily="65" charset="-120"/>
                <a:ea typeface="標楷體" pitchFamily="65" charset="-120"/>
              </a:rPr>
              <a:t>內   容</a:t>
            </a:r>
          </a:p>
        </p:txBody>
      </p:sp>
      <p:sp>
        <p:nvSpPr>
          <p:cNvPr id="4" name="投影片編號版面配置區 3"/>
          <p:cNvSpPr>
            <a:spLocks noGrp="1"/>
          </p:cNvSpPr>
          <p:nvPr>
            <p:ph type="sldNum" sz="quarter" idx="12"/>
          </p:nvPr>
        </p:nvSpPr>
        <p:spPr/>
        <p:txBody>
          <a:bodyPr/>
          <a:lstStyle/>
          <a:p>
            <a:pPr>
              <a:defRPr/>
            </a:pPr>
            <a:fld id="{D0449B0A-1738-4FDB-A862-CA2688AA6738}" type="slidenum">
              <a:rPr lang="en-US" altLang="zh-TW" smtClean="0"/>
              <a:pPr>
                <a:defRPr/>
              </a:pPr>
              <a:t>3</a:t>
            </a:fld>
            <a:endParaRPr lang="en-US" altLang="zh-TW"/>
          </a:p>
        </p:txBody>
      </p:sp>
    </p:spTree>
    <p:extLst>
      <p:ext uri="{BB962C8B-B14F-4D97-AF65-F5344CB8AC3E}">
        <p14:creationId xmlns:p14="http://schemas.microsoft.com/office/powerpoint/2010/main" val="482458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3"/>
          <p:cNvSpPr>
            <a:spLocks noGrp="1"/>
          </p:cNvSpPr>
          <p:nvPr>
            <p:ph type="title"/>
          </p:nvPr>
        </p:nvSpPr>
        <p:spPr>
          <a:xfrm>
            <a:off x="628650" y="115888"/>
            <a:ext cx="7886700" cy="255587"/>
          </a:xfrm>
        </p:spPr>
        <p:txBody>
          <a:bodyPr/>
          <a:lstStyle/>
          <a:p>
            <a:endParaRPr lang="zh-TW" altLang="en-US"/>
          </a:p>
        </p:txBody>
      </p:sp>
      <p:sp>
        <p:nvSpPr>
          <p:cNvPr id="93187" name="內容版面配置區 4"/>
          <p:cNvSpPr>
            <a:spLocks noGrp="1"/>
          </p:cNvSpPr>
          <p:nvPr>
            <p:ph idx="1"/>
          </p:nvPr>
        </p:nvSpPr>
        <p:spPr>
          <a:xfrm>
            <a:off x="250825" y="836613"/>
            <a:ext cx="8569325" cy="5340350"/>
          </a:xfrm>
        </p:spPr>
        <p:txBody>
          <a:bodyPr>
            <a:normAutofit fontScale="92500"/>
          </a:bodyPr>
          <a:lstStyle/>
          <a:p>
            <a:pPr>
              <a:lnSpc>
                <a:spcPct val="130000"/>
              </a:lnSpc>
            </a:pPr>
            <a:r>
              <a:rPr lang="zh-TW" altLang="en-US" sz="2800" dirty="0">
                <a:latin typeface="標楷體" pitchFamily="65" charset="-120"/>
                <a:ea typeface="標楷體" pitchFamily="65" charset="-120"/>
              </a:rPr>
              <a:t>任意處置有害事業廢棄，或未依規定處置廢棄物導致汙染環境者，處一年以上五年以下有期徒刑，得併科新臺幣三百萬元以下罰金。</a:t>
            </a:r>
            <a:endParaRPr lang="en-US" altLang="zh-TW" sz="2800" dirty="0">
              <a:latin typeface="標楷體" pitchFamily="65" charset="-120"/>
              <a:ea typeface="標楷體" pitchFamily="65" charset="-120"/>
            </a:endParaRPr>
          </a:p>
          <a:p>
            <a:pPr>
              <a:lnSpc>
                <a:spcPct val="130000"/>
              </a:lnSpc>
            </a:pPr>
            <a:r>
              <a:rPr lang="zh-TW" altLang="en-US" sz="2800" dirty="0">
                <a:latin typeface="標楷體" pitchFamily="65" charset="-120"/>
                <a:ea typeface="標楷體" pitchFamily="65" charset="-120"/>
              </a:rPr>
              <a:t>申報廢棄物不實或虛偽記載者，處三年以下有期徒刑、拘役或科或併科新臺幣一百五十萬元以下罰金。</a:t>
            </a:r>
            <a:endParaRPr lang="en-US" altLang="zh-TW" sz="2800" dirty="0">
              <a:latin typeface="標楷體" pitchFamily="65" charset="-120"/>
              <a:ea typeface="標楷體" pitchFamily="65" charset="-120"/>
            </a:endParaRPr>
          </a:p>
          <a:p>
            <a:pPr>
              <a:lnSpc>
                <a:spcPct val="130000"/>
              </a:lnSpc>
            </a:pPr>
            <a:r>
              <a:rPr lang="zh-TW" altLang="en-US" sz="2800" dirty="0">
                <a:latin typeface="標楷體" pitchFamily="65" charset="-120"/>
                <a:ea typeface="標楷體" pitchFamily="65" charset="-120"/>
              </a:rPr>
              <a:t>事業廢棄物之貯存、清除或處理方法及設施，不符合中央主管機關之規定者，</a:t>
            </a:r>
            <a:r>
              <a:rPr lang="zh-TW" altLang="en-US" sz="2800" b="1" u="sng" dirty="0">
                <a:solidFill>
                  <a:srgbClr val="FF0000"/>
                </a:solidFill>
                <a:latin typeface="標楷體" pitchFamily="65" charset="-120"/>
                <a:ea typeface="標楷體" pitchFamily="65" charset="-120"/>
              </a:rPr>
              <a:t>處新臺幣六萬元以上三十萬</a:t>
            </a:r>
            <a:r>
              <a:rPr lang="zh-TW" altLang="en-US" sz="2800" dirty="0">
                <a:latin typeface="標楷體" pitchFamily="65" charset="-120"/>
                <a:ea typeface="標楷體" pitchFamily="65" charset="-120"/>
              </a:rPr>
              <a:t>元以下罰鍰。經限期改善，屆期仍未完成改善者，按日連續處罰。情節重大者，並得命其停工或停業。</a:t>
            </a:r>
          </a:p>
          <a:p>
            <a:endParaRPr lang="zh-TW" altLang="en-US" dirty="0"/>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30</a:t>
            </a:fld>
            <a:endParaRPr lang="en-US" altLang="zh-TW"/>
          </a:p>
        </p:txBody>
      </p:sp>
    </p:spTree>
    <p:extLst>
      <p:ext uri="{BB962C8B-B14F-4D97-AF65-F5344CB8AC3E}">
        <p14:creationId xmlns:p14="http://schemas.microsoft.com/office/powerpoint/2010/main" val="1214188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a:xfrm>
            <a:off x="623888" y="1709738"/>
            <a:ext cx="7886700" cy="2852737"/>
          </a:xfrm>
        </p:spPr>
        <p:txBody>
          <a:bodyPr/>
          <a:lstStyle/>
          <a:p>
            <a:pPr marL="1169988" indent="-1169988">
              <a:lnSpc>
                <a:spcPct val="150000"/>
              </a:lnSpc>
            </a:pPr>
            <a:r>
              <a:rPr lang="zh-TW" altLang="en-US">
                <a:latin typeface="標楷體" pitchFamily="65" charset="-120"/>
                <a:ea typeface="標楷體" pitchFamily="65" charset="-120"/>
              </a:rPr>
              <a:t>陸、實驗室有害事業廢棄物貯存、清運處理實務</a:t>
            </a:r>
          </a:p>
        </p:txBody>
      </p:sp>
      <p:sp>
        <p:nvSpPr>
          <p:cNvPr id="3" name="文字版面配置區 2"/>
          <p:cNvSpPr>
            <a:spLocks noGrp="1"/>
          </p:cNvSpPr>
          <p:nvPr>
            <p:ph type="body" idx="1"/>
          </p:nvPr>
        </p:nvSpPr>
        <p:spPr>
          <a:xfrm>
            <a:off x="623888" y="4589463"/>
            <a:ext cx="7886700" cy="1500187"/>
          </a:xfrm>
        </p:spPr>
        <p:txBody>
          <a:bodyPr/>
          <a:lstStyle/>
          <a:p>
            <a:pPr>
              <a:buFont typeface="Arial" panose="020B0604020202020204" pitchFamily="34" charset="0"/>
              <a:buNone/>
              <a:defRPr/>
            </a:pPr>
            <a:endParaRPr lang="zh-TW" altLang="en-US"/>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31</a:t>
            </a:fld>
            <a:endParaRPr lang="en-US" altLang="zh-TW"/>
          </a:p>
        </p:txBody>
      </p:sp>
    </p:spTree>
    <p:extLst>
      <p:ext uri="{BB962C8B-B14F-4D97-AF65-F5344CB8AC3E}">
        <p14:creationId xmlns:p14="http://schemas.microsoft.com/office/powerpoint/2010/main" val="2734879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623888" y="1709738"/>
            <a:ext cx="7886700" cy="2852737"/>
          </a:xfrm>
        </p:spPr>
        <p:txBody>
          <a:bodyPr/>
          <a:lstStyle/>
          <a:p>
            <a:pPr marL="1169988" indent="-1169988" eaLnBrk="1" hangingPunct="1">
              <a:lnSpc>
                <a:spcPct val="145000"/>
              </a:lnSpc>
            </a:pPr>
            <a:r>
              <a:rPr lang="zh-TW" altLang="en-US" sz="4600">
                <a:latin typeface="標楷體" pitchFamily="65" charset="-120"/>
                <a:ea typeface="標楷體" pitchFamily="65" charset="-120"/>
              </a:rPr>
              <a:t>一、實驗室化學性廢棄物</a:t>
            </a:r>
          </a:p>
        </p:txBody>
      </p:sp>
      <p:sp>
        <p:nvSpPr>
          <p:cNvPr id="2" name="文字版面配置區 1"/>
          <p:cNvSpPr>
            <a:spLocks noGrp="1"/>
          </p:cNvSpPr>
          <p:nvPr>
            <p:ph type="body" idx="1"/>
          </p:nvPr>
        </p:nvSpPr>
        <p:spPr>
          <a:xfrm>
            <a:off x="623888" y="4589463"/>
            <a:ext cx="7886700" cy="1500187"/>
          </a:xfrm>
        </p:spPr>
        <p:txBody>
          <a:bodyPr/>
          <a:lstStyle/>
          <a:p>
            <a:pPr>
              <a:buFont typeface="Arial" panose="020B0604020202020204" pitchFamily="34" charset="0"/>
              <a:buNone/>
              <a:defRPr/>
            </a:pPr>
            <a:endParaRPr lang="zh-TW" altLang="en-US"/>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32</a:t>
            </a:fld>
            <a:endParaRPr lang="en-US" altLang="zh-TW"/>
          </a:p>
        </p:txBody>
      </p:sp>
    </p:spTree>
    <p:extLst>
      <p:ext uri="{BB962C8B-B14F-4D97-AF65-F5344CB8AC3E}">
        <p14:creationId xmlns:p14="http://schemas.microsoft.com/office/powerpoint/2010/main" val="3969340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990600" y="604838"/>
            <a:ext cx="7124700" cy="741362"/>
          </a:xfrm>
          <a:prstGeom prst="rect">
            <a:avLst/>
          </a:prstGeom>
          <a:noFill/>
          <a:ln w="9525">
            <a:noFill/>
            <a:miter lim="800000"/>
            <a:headEnd/>
            <a:tailEnd/>
          </a:ln>
          <a:effectLst/>
        </p:spPr>
        <p:txBody>
          <a:bodyPr anchor="b"/>
          <a:lstStyle/>
          <a:p>
            <a:pPr algn="ctr" eaLnBrk="1" hangingPunct="1">
              <a:defRPr/>
            </a:pPr>
            <a:r>
              <a:rPr lang="zh-TW" altLang="en-US" sz="4400" b="1">
                <a:solidFill>
                  <a:prstClr val="black"/>
                </a:solidFill>
                <a:effectLst>
                  <a:outerShdw blurRad="38100" dist="38100" dir="2700000" algn="tl">
                    <a:srgbClr val="C0C0C0"/>
                  </a:outerShdw>
                </a:effectLst>
                <a:ea typeface="標楷體" pitchFamily="65" charset="-120"/>
              </a:rPr>
              <a:t>實驗廢棄物之清理作業要點</a:t>
            </a:r>
            <a:endParaRPr lang="zh-TW" altLang="zh-TW" sz="4400" b="1">
              <a:solidFill>
                <a:prstClr val="black"/>
              </a:solidFill>
              <a:effectLst>
                <a:outerShdw blurRad="38100" dist="38100" dir="2700000" algn="tl">
                  <a:srgbClr val="C0C0C0"/>
                </a:outerShdw>
              </a:effectLst>
              <a:ea typeface="標楷體" pitchFamily="65" charset="-120"/>
            </a:endParaRPr>
          </a:p>
        </p:txBody>
      </p:sp>
      <p:sp>
        <p:nvSpPr>
          <p:cNvPr id="260099" name="Text Box 3"/>
          <p:cNvSpPr txBox="1">
            <a:spLocks noChangeArrowheads="1"/>
          </p:cNvSpPr>
          <p:nvPr/>
        </p:nvSpPr>
        <p:spPr bwMode="auto">
          <a:xfrm>
            <a:off x="3714750" y="1558925"/>
            <a:ext cx="3038475" cy="588963"/>
          </a:xfrm>
          <a:prstGeom prst="rect">
            <a:avLst/>
          </a:prstGeom>
          <a:gradFill rotWithShape="0">
            <a:gsLst>
              <a:gs pos="0">
                <a:srgbClr val="FFFF99"/>
              </a:gs>
              <a:gs pos="50000">
                <a:srgbClr val="FFFFFF"/>
              </a:gs>
              <a:gs pos="100000">
                <a:srgbClr val="FFFF99"/>
              </a:gs>
            </a:gsLst>
            <a:lin ang="2700000" scaled="1"/>
          </a:gradFill>
          <a:ln w="9525">
            <a:solidFill>
              <a:srgbClr val="FFCC00"/>
            </a:solidFill>
            <a:miter lim="800000"/>
            <a:headEnd/>
            <a:tailEnd/>
          </a:ln>
        </p:spPr>
        <p:txBody>
          <a:bodyPr wrap="none">
            <a:spAutoFit/>
          </a:bodyPr>
          <a:lstStyle/>
          <a:p>
            <a:pPr eaLnBrk="1" hangingPunct="1">
              <a:spcBef>
                <a:spcPct val="50000"/>
              </a:spcBef>
            </a:pPr>
            <a:r>
              <a:rPr lang="zh-TW" altLang="en-US" sz="3200" b="1">
                <a:solidFill>
                  <a:srgbClr val="000000"/>
                </a:solidFill>
                <a:latin typeface="Tahoma" pitchFamily="34" charset="0"/>
                <a:ea typeface="標楷體" pitchFamily="65" charset="-120"/>
              </a:rPr>
              <a:t>實驗廢棄物產出</a:t>
            </a:r>
            <a:endParaRPr lang="zh-TW" altLang="en-US" sz="2400" b="1">
              <a:solidFill>
                <a:srgbClr val="000000"/>
              </a:solidFill>
              <a:latin typeface="Tahoma" pitchFamily="34" charset="0"/>
              <a:ea typeface="標楷體" pitchFamily="65" charset="-120"/>
            </a:endParaRPr>
          </a:p>
        </p:txBody>
      </p:sp>
      <p:sp>
        <p:nvSpPr>
          <p:cNvPr id="260100" name="Text Box 4"/>
          <p:cNvSpPr txBox="1">
            <a:spLocks noChangeArrowheads="1"/>
          </p:cNvSpPr>
          <p:nvPr/>
        </p:nvSpPr>
        <p:spPr bwMode="auto">
          <a:xfrm>
            <a:off x="1473200" y="2930525"/>
            <a:ext cx="7508875" cy="588963"/>
          </a:xfrm>
          <a:prstGeom prst="rect">
            <a:avLst/>
          </a:prstGeom>
          <a:gradFill rotWithShape="0">
            <a:gsLst>
              <a:gs pos="0">
                <a:srgbClr val="CCFFCC"/>
              </a:gs>
              <a:gs pos="50000">
                <a:srgbClr val="FFFFFF"/>
              </a:gs>
              <a:gs pos="100000">
                <a:srgbClr val="CCFFCC"/>
              </a:gs>
            </a:gsLst>
            <a:lin ang="2700000" scaled="1"/>
          </a:gradFill>
          <a:ln w="9525">
            <a:solidFill>
              <a:srgbClr val="339966"/>
            </a:solidFill>
            <a:miter lim="800000"/>
            <a:headEnd/>
            <a:tailEnd/>
          </a:ln>
        </p:spPr>
        <p:txBody>
          <a:bodyPr wrap="none">
            <a:spAutoFit/>
          </a:bodyPr>
          <a:lstStyle/>
          <a:p>
            <a:pPr eaLnBrk="1" hangingPunct="1">
              <a:spcBef>
                <a:spcPct val="50000"/>
              </a:spcBef>
            </a:pPr>
            <a:r>
              <a:rPr lang="zh-TW" altLang="en-US" sz="3200" b="1">
                <a:solidFill>
                  <a:srgbClr val="000000"/>
                </a:solidFill>
                <a:latin typeface="Tahoma" pitchFamily="34" charset="0"/>
                <a:ea typeface="標楷體" pitchFamily="65" charset="-120"/>
              </a:rPr>
              <a:t>實驗廢棄物先行分類收集</a:t>
            </a:r>
            <a:r>
              <a:rPr lang="zh-TW" altLang="en-US" sz="3200" b="1">
                <a:solidFill>
                  <a:srgbClr val="000000"/>
                </a:solidFill>
                <a:latin typeface="Times New Roman" pitchFamily="18" charset="0"/>
                <a:ea typeface="標楷體" pitchFamily="65" charset="-120"/>
              </a:rPr>
              <a:t>、</a:t>
            </a:r>
            <a:r>
              <a:rPr lang="zh-TW" altLang="en-US" sz="3200" b="1">
                <a:solidFill>
                  <a:srgbClr val="000000"/>
                </a:solidFill>
                <a:latin typeface="Tahoma" pitchFamily="34" charset="0"/>
                <a:ea typeface="標楷體" pitchFamily="65" charset="-120"/>
              </a:rPr>
              <a:t>標示及暫貯存</a:t>
            </a:r>
            <a:endParaRPr lang="zh-TW" altLang="en-US" sz="2400">
              <a:solidFill>
                <a:srgbClr val="000000"/>
              </a:solidFill>
              <a:latin typeface="Tahoma" pitchFamily="34" charset="0"/>
              <a:ea typeface="標楷體" pitchFamily="65" charset="-120"/>
            </a:endParaRPr>
          </a:p>
        </p:txBody>
      </p:sp>
      <p:sp>
        <p:nvSpPr>
          <p:cNvPr id="260101" name="Text Box 5"/>
          <p:cNvSpPr txBox="1">
            <a:spLocks noChangeArrowheads="1"/>
          </p:cNvSpPr>
          <p:nvPr/>
        </p:nvSpPr>
        <p:spPr bwMode="auto">
          <a:xfrm>
            <a:off x="76200" y="4318000"/>
            <a:ext cx="5070475" cy="588963"/>
          </a:xfrm>
          <a:prstGeom prst="rect">
            <a:avLst/>
          </a:prstGeom>
          <a:gradFill rotWithShape="0">
            <a:gsLst>
              <a:gs pos="0">
                <a:srgbClr val="FF99CC"/>
              </a:gs>
              <a:gs pos="50000">
                <a:srgbClr val="FFFFFF"/>
              </a:gs>
              <a:gs pos="100000">
                <a:srgbClr val="FF99CC"/>
              </a:gs>
            </a:gsLst>
            <a:lin ang="18900000" scaled="1"/>
          </a:gradFill>
          <a:ln w="9525">
            <a:solidFill>
              <a:srgbClr val="FF0000"/>
            </a:solidFill>
            <a:prstDash val="dash"/>
            <a:miter lim="800000"/>
            <a:headEnd/>
            <a:tailEnd/>
          </a:ln>
        </p:spPr>
        <p:txBody>
          <a:bodyPr wrap="none">
            <a:spAutoFit/>
          </a:bodyPr>
          <a:lstStyle/>
          <a:p>
            <a:pPr eaLnBrk="1" hangingPunct="1">
              <a:spcBef>
                <a:spcPct val="50000"/>
              </a:spcBef>
            </a:pPr>
            <a:r>
              <a:rPr lang="zh-TW" altLang="en-US" sz="3200" b="1">
                <a:solidFill>
                  <a:srgbClr val="000000"/>
                </a:solidFill>
                <a:latin typeface="Tahoma" pitchFamily="34" charset="0"/>
                <a:ea typeface="標楷體" pitchFamily="65" charset="-120"/>
              </a:rPr>
              <a:t>實驗廢棄物之分類分區貯存</a:t>
            </a:r>
          </a:p>
        </p:txBody>
      </p:sp>
      <p:sp>
        <p:nvSpPr>
          <p:cNvPr id="260102" name="Text Box 6"/>
          <p:cNvSpPr txBox="1">
            <a:spLocks noChangeArrowheads="1"/>
          </p:cNvSpPr>
          <p:nvPr/>
        </p:nvSpPr>
        <p:spPr bwMode="auto">
          <a:xfrm>
            <a:off x="3101975" y="5503863"/>
            <a:ext cx="4257675" cy="588962"/>
          </a:xfrm>
          <a:prstGeom prst="rect">
            <a:avLst/>
          </a:prstGeom>
          <a:gradFill rotWithShape="0">
            <a:gsLst>
              <a:gs pos="0">
                <a:srgbClr val="CCFFCC"/>
              </a:gs>
              <a:gs pos="50000">
                <a:srgbClr val="FFFFFF"/>
              </a:gs>
              <a:gs pos="100000">
                <a:srgbClr val="CCFFCC"/>
              </a:gs>
            </a:gsLst>
            <a:lin ang="18900000" scaled="1"/>
          </a:gradFill>
          <a:ln w="9525">
            <a:solidFill>
              <a:srgbClr val="3399FF"/>
            </a:solidFill>
            <a:miter lim="800000"/>
            <a:headEnd/>
            <a:tailEnd/>
          </a:ln>
        </p:spPr>
        <p:txBody>
          <a:bodyPr wrap="none">
            <a:spAutoFit/>
          </a:bodyPr>
          <a:lstStyle/>
          <a:p>
            <a:pPr eaLnBrk="1" hangingPunct="1">
              <a:spcBef>
                <a:spcPct val="50000"/>
              </a:spcBef>
            </a:pPr>
            <a:r>
              <a:rPr lang="zh-TW" altLang="en-US" sz="3200" b="1">
                <a:solidFill>
                  <a:srgbClr val="000000"/>
                </a:solidFill>
                <a:latin typeface="Tahoma" pitchFamily="34" charset="0"/>
                <a:ea typeface="標楷體" pitchFamily="65" charset="-120"/>
              </a:rPr>
              <a:t>實驗廢棄物之委外清理</a:t>
            </a:r>
            <a:endParaRPr lang="zh-TW" altLang="en-US" sz="3200">
              <a:solidFill>
                <a:srgbClr val="000000"/>
              </a:solidFill>
              <a:latin typeface="Tahoma" pitchFamily="34" charset="0"/>
              <a:ea typeface="標楷體" pitchFamily="65" charset="-120"/>
            </a:endParaRPr>
          </a:p>
        </p:txBody>
      </p:sp>
      <p:cxnSp>
        <p:nvCxnSpPr>
          <p:cNvPr id="260103" name="AutoShape 7"/>
          <p:cNvCxnSpPr>
            <a:cxnSpLocks noChangeShapeType="1"/>
            <a:stCxn id="260099" idx="2"/>
            <a:endCxn id="260100" idx="0"/>
          </p:cNvCxnSpPr>
          <p:nvPr/>
        </p:nvCxnSpPr>
        <p:spPr bwMode="auto">
          <a:xfrm flipH="1">
            <a:off x="5227638" y="2147888"/>
            <a:ext cx="6350" cy="782637"/>
          </a:xfrm>
          <a:prstGeom prst="straightConnector1">
            <a:avLst/>
          </a:prstGeom>
          <a:noFill/>
          <a:ln w="9525">
            <a:solidFill>
              <a:schemeClr val="tx1"/>
            </a:solidFill>
            <a:miter lim="800000"/>
            <a:headEnd/>
            <a:tailEnd type="triangle" w="med" len="med"/>
          </a:ln>
        </p:spPr>
      </p:cxnSp>
      <p:cxnSp>
        <p:nvCxnSpPr>
          <p:cNvPr id="260104" name="AutoShape 8"/>
          <p:cNvCxnSpPr>
            <a:cxnSpLocks noChangeShapeType="1"/>
            <a:stCxn id="260101" idx="2"/>
            <a:endCxn id="260102" idx="1"/>
          </p:cNvCxnSpPr>
          <p:nvPr/>
        </p:nvCxnSpPr>
        <p:spPr bwMode="auto">
          <a:xfrm rot="16200000" flipH="1">
            <a:off x="2410619" y="5107782"/>
            <a:ext cx="892175" cy="490537"/>
          </a:xfrm>
          <a:prstGeom prst="bentConnector2">
            <a:avLst/>
          </a:prstGeom>
          <a:noFill/>
          <a:ln w="9525">
            <a:solidFill>
              <a:schemeClr val="hlink"/>
            </a:solidFill>
            <a:prstDash val="sysDot"/>
            <a:miter lim="800000"/>
            <a:headEnd/>
            <a:tailEnd type="triangle" w="med" len="med"/>
          </a:ln>
        </p:spPr>
      </p:cxnSp>
      <p:cxnSp>
        <p:nvCxnSpPr>
          <p:cNvPr id="96265" name="AutoShape 9"/>
          <p:cNvCxnSpPr>
            <a:cxnSpLocks noChangeShapeType="1"/>
            <a:stCxn id="260100" idx="1"/>
            <a:endCxn id="260101" idx="0"/>
          </p:cNvCxnSpPr>
          <p:nvPr/>
        </p:nvCxnSpPr>
        <p:spPr bwMode="auto">
          <a:xfrm rot="10800000" flipH="1" flipV="1">
            <a:off x="1473200" y="3225800"/>
            <a:ext cx="1138238" cy="1092200"/>
          </a:xfrm>
          <a:prstGeom prst="bentConnector4">
            <a:avLst>
              <a:gd name="adj1" fmla="val -20083"/>
              <a:gd name="adj2" fmla="val 63519"/>
            </a:avLst>
          </a:prstGeom>
          <a:noFill/>
          <a:ln w="9525">
            <a:noFill/>
            <a:miter lim="800000"/>
            <a:headEnd/>
            <a:tailEnd type="triangle" w="med" len="med"/>
          </a:ln>
        </p:spPr>
      </p:cxnSp>
      <p:cxnSp>
        <p:nvCxnSpPr>
          <p:cNvPr id="96266" name="AutoShape 10"/>
          <p:cNvCxnSpPr>
            <a:cxnSpLocks noChangeShapeType="1"/>
            <a:endCxn id="260102" idx="0"/>
          </p:cNvCxnSpPr>
          <p:nvPr/>
        </p:nvCxnSpPr>
        <p:spPr bwMode="auto">
          <a:xfrm flipH="1">
            <a:off x="5230813" y="4035425"/>
            <a:ext cx="3175" cy="1468438"/>
          </a:xfrm>
          <a:prstGeom prst="straightConnector1">
            <a:avLst/>
          </a:prstGeom>
          <a:noFill/>
          <a:ln w="9525">
            <a:noFill/>
            <a:round/>
            <a:headEnd/>
            <a:tailEnd type="triangle" w="med" len="med"/>
          </a:ln>
        </p:spPr>
      </p:cxnSp>
      <p:cxnSp>
        <p:nvCxnSpPr>
          <p:cNvPr id="96267" name="AutoShape 11"/>
          <p:cNvCxnSpPr>
            <a:cxnSpLocks noChangeShapeType="1"/>
            <a:endCxn id="260102" idx="0"/>
          </p:cNvCxnSpPr>
          <p:nvPr/>
        </p:nvCxnSpPr>
        <p:spPr bwMode="auto">
          <a:xfrm flipH="1">
            <a:off x="5230813" y="4035425"/>
            <a:ext cx="3175" cy="1468438"/>
          </a:xfrm>
          <a:prstGeom prst="straightConnector1">
            <a:avLst/>
          </a:prstGeom>
          <a:noFill/>
          <a:ln w="9525">
            <a:noFill/>
            <a:round/>
            <a:headEnd/>
            <a:tailEnd type="triangle" w="med" len="med"/>
          </a:ln>
        </p:spPr>
      </p:cxnSp>
      <p:cxnSp>
        <p:nvCxnSpPr>
          <p:cNvPr id="96268" name="AutoShape 12"/>
          <p:cNvCxnSpPr>
            <a:cxnSpLocks noChangeShapeType="1"/>
            <a:endCxn id="260101" idx="0"/>
          </p:cNvCxnSpPr>
          <p:nvPr/>
        </p:nvCxnSpPr>
        <p:spPr bwMode="auto">
          <a:xfrm rot="10800000" flipV="1">
            <a:off x="2611438" y="3783013"/>
            <a:ext cx="1122362" cy="534987"/>
          </a:xfrm>
          <a:prstGeom prst="bentConnector2">
            <a:avLst/>
          </a:prstGeom>
          <a:noFill/>
          <a:ln w="9525">
            <a:noFill/>
            <a:miter lim="800000"/>
            <a:headEnd/>
            <a:tailEnd type="triangle" w="med" len="med"/>
          </a:ln>
        </p:spPr>
      </p:cxnSp>
      <p:cxnSp>
        <p:nvCxnSpPr>
          <p:cNvPr id="96269" name="AutoShape 13"/>
          <p:cNvCxnSpPr>
            <a:cxnSpLocks noChangeShapeType="1"/>
            <a:endCxn id="260101" idx="0"/>
          </p:cNvCxnSpPr>
          <p:nvPr/>
        </p:nvCxnSpPr>
        <p:spPr bwMode="auto">
          <a:xfrm rot="10800000" flipV="1">
            <a:off x="2611438" y="3783013"/>
            <a:ext cx="1122362" cy="534987"/>
          </a:xfrm>
          <a:prstGeom prst="bentConnector2">
            <a:avLst/>
          </a:prstGeom>
          <a:noFill/>
          <a:ln w="9525">
            <a:noFill/>
            <a:miter lim="800000"/>
            <a:headEnd/>
            <a:tailEnd type="triangle" w="med" len="med"/>
          </a:ln>
        </p:spPr>
      </p:cxnSp>
      <p:cxnSp>
        <p:nvCxnSpPr>
          <p:cNvPr id="96270" name="AutoShape 14"/>
          <p:cNvCxnSpPr>
            <a:cxnSpLocks noChangeShapeType="1"/>
            <a:endCxn id="260101" idx="0"/>
          </p:cNvCxnSpPr>
          <p:nvPr/>
        </p:nvCxnSpPr>
        <p:spPr bwMode="auto">
          <a:xfrm rot="10800000" flipV="1">
            <a:off x="2611438" y="3783013"/>
            <a:ext cx="1122362" cy="534987"/>
          </a:xfrm>
          <a:prstGeom prst="bentConnector2">
            <a:avLst/>
          </a:prstGeom>
          <a:noFill/>
          <a:ln w="9525">
            <a:noFill/>
            <a:miter lim="800000"/>
            <a:headEnd/>
            <a:tailEnd type="triangle" w="med" len="med"/>
          </a:ln>
        </p:spPr>
      </p:cxnSp>
      <p:cxnSp>
        <p:nvCxnSpPr>
          <p:cNvPr id="96271" name="AutoShape 15"/>
          <p:cNvCxnSpPr>
            <a:cxnSpLocks noChangeShapeType="1"/>
            <a:endCxn id="260102" idx="0"/>
          </p:cNvCxnSpPr>
          <p:nvPr/>
        </p:nvCxnSpPr>
        <p:spPr bwMode="auto">
          <a:xfrm flipH="1">
            <a:off x="5230813" y="4035425"/>
            <a:ext cx="3175" cy="1468438"/>
          </a:xfrm>
          <a:prstGeom prst="straightConnector1">
            <a:avLst/>
          </a:prstGeom>
          <a:noFill/>
          <a:ln w="9525">
            <a:noFill/>
            <a:round/>
            <a:headEnd/>
            <a:tailEnd type="triangle" w="med" len="med"/>
          </a:ln>
        </p:spPr>
      </p:cxnSp>
      <p:cxnSp>
        <p:nvCxnSpPr>
          <p:cNvPr id="96272" name="AutoShape 16"/>
          <p:cNvCxnSpPr>
            <a:cxnSpLocks noChangeShapeType="1"/>
            <a:endCxn id="260102" idx="0"/>
          </p:cNvCxnSpPr>
          <p:nvPr/>
        </p:nvCxnSpPr>
        <p:spPr bwMode="auto">
          <a:xfrm flipH="1">
            <a:off x="5230813" y="4035425"/>
            <a:ext cx="3175" cy="1468438"/>
          </a:xfrm>
          <a:prstGeom prst="straightConnector1">
            <a:avLst/>
          </a:prstGeom>
          <a:noFill/>
          <a:ln w="9525">
            <a:noFill/>
            <a:round/>
            <a:headEnd/>
            <a:tailEnd type="triangle" w="med" len="med"/>
          </a:ln>
        </p:spPr>
      </p:cxnSp>
      <p:cxnSp>
        <p:nvCxnSpPr>
          <p:cNvPr id="96273" name="AutoShape 17"/>
          <p:cNvCxnSpPr>
            <a:cxnSpLocks noChangeShapeType="1"/>
            <a:stCxn id="260100" idx="1"/>
            <a:endCxn id="260101" idx="0"/>
          </p:cNvCxnSpPr>
          <p:nvPr/>
        </p:nvCxnSpPr>
        <p:spPr bwMode="auto">
          <a:xfrm rot="10800000" flipH="1" flipV="1">
            <a:off x="1473200" y="3225800"/>
            <a:ext cx="1138238" cy="1092200"/>
          </a:xfrm>
          <a:prstGeom prst="bentConnector4">
            <a:avLst>
              <a:gd name="adj1" fmla="val -20083"/>
              <a:gd name="adj2" fmla="val 63519"/>
            </a:avLst>
          </a:prstGeom>
          <a:noFill/>
          <a:ln w="9525" cap="rnd">
            <a:solidFill>
              <a:schemeClr val="hlink"/>
            </a:solidFill>
            <a:prstDash val="sysDot"/>
            <a:miter lim="800000"/>
            <a:headEnd/>
            <a:tailEnd type="triangle" w="med" len="med"/>
          </a:ln>
        </p:spPr>
      </p:cxnSp>
      <p:cxnSp>
        <p:nvCxnSpPr>
          <p:cNvPr id="96274" name="AutoShape 18"/>
          <p:cNvCxnSpPr>
            <a:cxnSpLocks noChangeShapeType="1"/>
            <a:stCxn id="260100" idx="2"/>
            <a:endCxn id="260102" idx="0"/>
          </p:cNvCxnSpPr>
          <p:nvPr/>
        </p:nvCxnSpPr>
        <p:spPr bwMode="auto">
          <a:xfrm>
            <a:off x="5227638" y="3519488"/>
            <a:ext cx="3175" cy="1984375"/>
          </a:xfrm>
          <a:prstGeom prst="straightConnector1">
            <a:avLst/>
          </a:prstGeom>
          <a:noFill/>
          <a:ln w="9525">
            <a:solidFill>
              <a:schemeClr val="tx1"/>
            </a:solidFill>
            <a:round/>
            <a:headEnd/>
            <a:tailEnd type="triangle" w="med" len="med"/>
          </a:ln>
        </p:spPr>
      </p:cxnSp>
      <p:sp>
        <p:nvSpPr>
          <p:cNvPr id="19" name="投影片編號版面配置區 18"/>
          <p:cNvSpPr>
            <a:spLocks noGrp="1"/>
          </p:cNvSpPr>
          <p:nvPr>
            <p:ph type="sldNum" sz="quarter" idx="12"/>
          </p:nvPr>
        </p:nvSpPr>
        <p:spPr/>
        <p:txBody>
          <a:bodyPr/>
          <a:lstStyle/>
          <a:p>
            <a:pPr>
              <a:defRPr/>
            </a:pPr>
            <a:fld id="{A9FAE099-0179-4B8E-89D6-546BD8865AF6}" type="slidenum">
              <a:rPr lang="en-US" altLang="zh-TW" smtClean="0"/>
              <a:pPr>
                <a:defRPr/>
              </a:pPr>
              <a:t>33</a:t>
            </a:fld>
            <a:endParaRPr lang="en-US" altLang="zh-TW"/>
          </a:p>
        </p:txBody>
      </p:sp>
    </p:spTree>
    <p:extLst>
      <p:ext uri="{BB962C8B-B14F-4D97-AF65-F5344CB8AC3E}">
        <p14:creationId xmlns:p14="http://schemas.microsoft.com/office/powerpoint/2010/main" val="688074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0099"/>
                                        </p:tgtEl>
                                        <p:attrNameLst>
                                          <p:attrName>style.visibility</p:attrName>
                                        </p:attrNameLst>
                                      </p:cBhvr>
                                      <p:to>
                                        <p:strVal val="visible"/>
                                      </p:to>
                                    </p:set>
                                    <p:animEffect transition="in" filter="slide(fromLeft)">
                                      <p:cBhvr>
                                        <p:cTn id="7" dur="500"/>
                                        <p:tgtEl>
                                          <p:spTgt spid="260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0103"/>
                                        </p:tgtEl>
                                        <p:attrNameLst>
                                          <p:attrName>style.visibility</p:attrName>
                                        </p:attrNameLst>
                                      </p:cBhvr>
                                      <p:to>
                                        <p:strVal val="visible"/>
                                      </p:to>
                                    </p:set>
                                    <p:animEffect transition="in" filter="blinds(horizontal)">
                                      <p:cBhvr>
                                        <p:cTn id="12" dur="500"/>
                                        <p:tgtEl>
                                          <p:spTgt spid="260103"/>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260100"/>
                                        </p:tgtEl>
                                        <p:attrNameLst>
                                          <p:attrName>style.visibility</p:attrName>
                                        </p:attrNameLst>
                                      </p:cBhvr>
                                      <p:to>
                                        <p:strVal val="visible"/>
                                      </p:to>
                                    </p:set>
                                    <p:animEffect transition="in" filter="slide(fromLeft)">
                                      <p:cBhvr>
                                        <p:cTn id="16" dur="500"/>
                                        <p:tgtEl>
                                          <p:spTgt spid="260100"/>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60101"/>
                                        </p:tgtEl>
                                        <p:attrNameLst>
                                          <p:attrName>style.visibility</p:attrName>
                                        </p:attrNameLst>
                                      </p:cBhvr>
                                      <p:to>
                                        <p:strVal val="visible"/>
                                      </p:to>
                                    </p:set>
                                    <p:animEffect transition="in" filter="slide(fromBottom)">
                                      <p:cBhvr>
                                        <p:cTn id="20" dur="500"/>
                                        <p:tgtEl>
                                          <p:spTgt spid="2601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60104"/>
                                        </p:tgtEl>
                                        <p:attrNameLst>
                                          <p:attrName>style.visibility</p:attrName>
                                        </p:attrNameLst>
                                      </p:cBhvr>
                                      <p:to>
                                        <p:strVal val="visible"/>
                                      </p:to>
                                    </p:set>
                                    <p:animEffect transition="in" filter="blinds(horizontal)">
                                      <p:cBhvr>
                                        <p:cTn id="25" dur="500"/>
                                        <p:tgtEl>
                                          <p:spTgt spid="260104"/>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260102"/>
                                        </p:tgtEl>
                                        <p:attrNameLst>
                                          <p:attrName>style.visibility</p:attrName>
                                        </p:attrNameLst>
                                      </p:cBhvr>
                                      <p:to>
                                        <p:strVal val="visible"/>
                                      </p:to>
                                    </p:set>
                                    <p:animEffect transition="in" filter="slide(fromLeft)">
                                      <p:cBhvr>
                                        <p:cTn id="29" dur="500"/>
                                        <p:tgtEl>
                                          <p:spTgt spid="26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animBg="1" autoUpdateAnimBg="0"/>
      <p:bldP spid="260100" grpId="0" animBg="1" autoUpdateAnimBg="0"/>
      <p:bldP spid="260101" grpId="0" animBg="1" autoUpdateAnimBg="0"/>
      <p:bldP spid="26010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74650" y="2608263"/>
          <a:ext cx="1924050" cy="2805112"/>
        </p:xfrm>
        <a:graphic>
          <a:graphicData uri="http://schemas.openxmlformats.org/presentationml/2006/ole">
            <mc:AlternateContent xmlns:mc="http://schemas.openxmlformats.org/markup-compatibility/2006">
              <mc:Choice xmlns:v="urn:schemas-microsoft-com:vml" Requires="v">
                <p:oleObj spid="_x0000_s1048" name="多媒體項目" r:id="rId4" imgW="758038" imgH="1076249" progId="">
                  <p:embed/>
                </p:oleObj>
              </mc:Choice>
              <mc:Fallback>
                <p:oleObj name="多媒體項目" r:id="rId4" imgW="758038" imgH="1076249" progId="">
                  <p:embed/>
                  <p:pic>
                    <p:nvPicPr>
                      <p:cNvPr id="0" name=""/>
                      <p:cNvPicPr>
                        <a:picLocks noChangeAspect="1" noChangeArrowheads="1"/>
                      </p:cNvPicPr>
                      <p:nvPr/>
                    </p:nvPicPr>
                    <p:blipFill>
                      <a:blip r:embed="rId5">
                        <a:lum bright="60000" contrast="-70000"/>
                        <a:extLst>
                          <a:ext uri="{28A0092B-C50C-407E-A947-70E740481C1C}">
                            <a14:useLocalDpi xmlns:a14="http://schemas.microsoft.com/office/drawing/2010/main" val="0"/>
                          </a:ext>
                        </a:extLst>
                      </a:blip>
                      <a:srcRect/>
                      <a:stretch>
                        <a:fillRect/>
                      </a:stretch>
                    </p:blipFill>
                    <p:spPr bwMode="auto">
                      <a:xfrm>
                        <a:off x="374650" y="2608263"/>
                        <a:ext cx="1924050" cy="280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3" name="Rectangle 3"/>
          <p:cNvSpPr>
            <a:spLocks noChangeArrowheads="1"/>
          </p:cNvSpPr>
          <p:nvPr/>
        </p:nvSpPr>
        <p:spPr bwMode="auto">
          <a:xfrm>
            <a:off x="1258888" y="765175"/>
            <a:ext cx="5981700" cy="741363"/>
          </a:xfrm>
          <a:prstGeom prst="rect">
            <a:avLst/>
          </a:prstGeom>
          <a:noFill/>
          <a:ln w="9525">
            <a:noFill/>
            <a:miter lim="800000"/>
            <a:headEnd/>
            <a:tailEnd/>
          </a:ln>
          <a:effectLst/>
        </p:spPr>
        <p:txBody>
          <a:bodyPr anchor="b"/>
          <a:lstStyle/>
          <a:p>
            <a:pPr algn="ctr" eaLnBrk="1" hangingPunct="1">
              <a:defRPr/>
            </a:pPr>
            <a:r>
              <a:rPr lang="zh-TW" altLang="en-US" sz="4800" b="1">
                <a:solidFill>
                  <a:prstClr val="black"/>
                </a:solidFill>
                <a:effectLst>
                  <a:outerShdw blurRad="38100" dist="38100" dir="2700000" algn="tl">
                    <a:srgbClr val="C0C0C0"/>
                  </a:outerShdw>
                </a:effectLst>
                <a:ea typeface="標楷體" pitchFamily="65" charset="-120"/>
              </a:rPr>
              <a:t>實驗人員之責任</a:t>
            </a:r>
            <a:endParaRPr lang="zh-TW" altLang="zh-TW" sz="4400">
              <a:solidFill>
                <a:prstClr val="black"/>
              </a:solidFill>
              <a:ea typeface="標楷體" pitchFamily="65" charset="-120"/>
            </a:endParaRPr>
          </a:p>
        </p:txBody>
      </p:sp>
      <p:graphicFrame>
        <p:nvGraphicFramePr>
          <p:cNvPr id="1027" name="Object 4"/>
          <p:cNvGraphicFramePr>
            <a:graphicFrameLocks noChangeAspect="1"/>
          </p:cNvGraphicFramePr>
          <p:nvPr/>
        </p:nvGraphicFramePr>
        <p:xfrm>
          <a:off x="7392988" y="2092325"/>
          <a:ext cx="1751012" cy="2641600"/>
        </p:xfrm>
        <a:graphic>
          <a:graphicData uri="http://schemas.openxmlformats.org/presentationml/2006/ole">
            <mc:AlternateContent xmlns:mc="http://schemas.openxmlformats.org/markup-compatibility/2006">
              <mc:Choice xmlns:v="urn:schemas-microsoft-com:vml" Requires="v">
                <p:oleObj spid="_x0000_s1049" name="多媒體項目" r:id="rId6" imgW="599846" imgH="774497" progId="">
                  <p:embed/>
                </p:oleObj>
              </mc:Choice>
              <mc:Fallback>
                <p:oleObj name="多媒體項目" r:id="rId6" imgW="599846" imgH="774497" progId="">
                  <p:embed/>
                  <p:pic>
                    <p:nvPicPr>
                      <p:cNvPr id="0" name=""/>
                      <p:cNvPicPr>
                        <a:picLocks noChangeAspect="1" noChangeArrowheads="1"/>
                      </p:cNvPicPr>
                      <p:nvPr/>
                    </p:nvPicPr>
                    <p:blipFill>
                      <a:blip r:embed="rId7">
                        <a:lum bright="60000" contrast="-70000"/>
                        <a:extLst>
                          <a:ext uri="{28A0092B-C50C-407E-A947-70E740481C1C}">
                            <a14:useLocalDpi xmlns:a14="http://schemas.microsoft.com/office/drawing/2010/main" val="0"/>
                          </a:ext>
                        </a:extLst>
                      </a:blip>
                      <a:srcRect/>
                      <a:stretch>
                        <a:fillRect/>
                      </a:stretch>
                    </p:blipFill>
                    <p:spPr bwMode="auto">
                      <a:xfrm>
                        <a:off x="7392988" y="2092325"/>
                        <a:ext cx="1751012"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5"/>
          <p:cNvSpPr txBox="1">
            <a:spLocks noChangeArrowheads="1"/>
          </p:cNvSpPr>
          <p:nvPr/>
        </p:nvSpPr>
        <p:spPr bwMode="auto">
          <a:xfrm>
            <a:off x="539750" y="2276475"/>
            <a:ext cx="4033838" cy="2781300"/>
          </a:xfrm>
          <a:prstGeom prst="rect">
            <a:avLst/>
          </a:prstGeom>
          <a:noFill/>
          <a:ln w="9525">
            <a:noFill/>
            <a:miter lim="800000"/>
            <a:headEnd/>
            <a:tailEnd/>
          </a:ln>
        </p:spPr>
        <p:txBody>
          <a:bodyPr>
            <a:spAutoFit/>
          </a:bodyPr>
          <a:lstStyle/>
          <a:p>
            <a:pPr eaLnBrk="1" hangingPunct="1">
              <a:lnSpc>
                <a:spcPct val="170000"/>
              </a:lnSpc>
              <a:spcBef>
                <a:spcPct val="10000"/>
              </a:spcBef>
              <a:buClr>
                <a:srgbClr val="000000"/>
              </a:buClr>
              <a:buFont typeface="Wingdings" pitchFamily="2" charset="2"/>
              <a:buChar char="n"/>
            </a:pPr>
            <a:r>
              <a:rPr lang="en-US" altLang="zh-TW" sz="3600">
                <a:solidFill>
                  <a:srgbClr val="000000"/>
                </a:solidFill>
                <a:latin typeface="標楷體" pitchFamily="65" charset="-120"/>
                <a:ea typeface="標楷體" pitchFamily="65" charset="-120"/>
              </a:rPr>
              <a:t> </a:t>
            </a:r>
            <a:r>
              <a:rPr lang="zh-TW" altLang="en-US" sz="3200">
                <a:solidFill>
                  <a:srgbClr val="000000"/>
                </a:solidFill>
                <a:latin typeface="標楷體" pitchFamily="65" charset="-120"/>
                <a:ea typeface="標楷體" pitchFamily="65" charset="-120"/>
              </a:rPr>
              <a:t>減量</a:t>
            </a:r>
            <a:endParaRPr lang="zh-TW" altLang="zh-TW" sz="3200">
              <a:solidFill>
                <a:srgbClr val="000000"/>
              </a:solidFill>
              <a:latin typeface="標楷體" pitchFamily="65" charset="-120"/>
              <a:ea typeface="標楷體" pitchFamily="65" charset="-120"/>
            </a:endParaRPr>
          </a:p>
          <a:p>
            <a:pPr eaLnBrk="1" hangingPunct="1">
              <a:lnSpc>
                <a:spcPct val="170000"/>
              </a:lnSpc>
              <a:spcBef>
                <a:spcPct val="10000"/>
              </a:spcBef>
              <a:buClr>
                <a:srgbClr val="000000"/>
              </a:buClr>
              <a:buFont typeface="Wingdings" pitchFamily="2" charset="2"/>
              <a:buChar char="n"/>
            </a:pPr>
            <a:r>
              <a:rPr lang="zh-TW" altLang="en-US" sz="3200">
                <a:solidFill>
                  <a:srgbClr val="000000"/>
                </a:solidFill>
                <a:latin typeface="標楷體" pitchFamily="65" charset="-120"/>
                <a:ea typeface="標楷體" pitchFamily="65" charset="-120"/>
              </a:rPr>
              <a:t> 分類收集</a:t>
            </a:r>
          </a:p>
          <a:p>
            <a:pPr eaLnBrk="1" hangingPunct="1">
              <a:lnSpc>
                <a:spcPct val="170000"/>
              </a:lnSpc>
              <a:spcBef>
                <a:spcPct val="10000"/>
              </a:spcBef>
              <a:buClr>
                <a:srgbClr val="000000"/>
              </a:buClr>
              <a:buFont typeface="Wingdings" pitchFamily="2" charset="2"/>
              <a:buChar char="n"/>
            </a:pPr>
            <a:r>
              <a:rPr lang="zh-TW" altLang="en-US" sz="3200">
                <a:solidFill>
                  <a:srgbClr val="000000"/>
                </a:solidFill>
                <a:latin typeface="標楷體" pitchFamily="65" charset="-120"/>
                <a:ea typeface="標楷體" pitchFamily="65" charset="-120"/>
              </a:rPr>
              <a:t> 傾倒</a:t>
            </a:r>
            <a:r>
              <a:rPr lang="en-US" altLang="zh-TW" sz="3200">
                <a:solidFill>
                  <a:srgbClr val="000000"/>
                </a:solidFill>
                <a:latin typeface="標楷體" pitchFamily="65" charset="-120"/>
                <a:ea typeface="標楷體" pitchFamily="65" charset="-120"/>
              </a:rPr>
              <a:t>-</a:t>
            </a:r>
            <a:r>
              <a:rPr lang="zh-TW" altLang="en-US" sz="3200">
                <a:solidFill>
                  <a:srgbClr val="000000"/>
                </a:solidFill>
                <a:latin typeface="標楷體" pitchFamily="65" charset="-120"/>
                <a:ea typeface="標楷體" pitchFamily="65" charset="-120"/>
              </a:rPr>
              <a:t>標示</a:t>
            </a:r>
            <a:r>
              <a:rPr lang="en-US" altLang="zh-TW" sz="3200">
                <a:solidFill>
                  <a:srgbClr val="000000"/>
                </a:solidFill>
                <a:latin typeface="標楷體" pitchFamily="65" charset="-120"/>
                <a:ea typeface="標楷體" pitchFamily="65" charset="-120"/>
              </a:rPr>
              <a:t>/</a:t>
            </a:r>
            <a:r>
              <a:rPr lang="zh-TW" altLang="en-US" sz="3200">
                <a:solidFill>
                  <a:srgbClr val="000000"/>
                </a:solidFill>
                <a:latin typeface="標楷體" pitchFamily="65" charset="-120"/>
                <a:ea typeface="標楷體" pitchFamily="65" charset="-120"/>
              </a:rPr>
              <a:t>記錄</a:t>
            </a:r>
          </a:p>
        </p:txBody>
      </p:sp>
      <p:sp>
        <p:nvSpPr>
          <p:cNvPr id="108550" name="Text Box 6"/>
          <p:cNvSpPr txBox="1">
            <a:spLocks noChangeArrowheads="1"/>
          </p:cNvSpPr>
          <p:nvPr/>
        </p:nvSpPr>
        <p:spPr bwMode="auto">
          <a:xfrm>
            <a:off x="4572000" y="2205038"/>
            <a:ext cx="4033838" cy="3687762"/>
          </a:xfrm>
          <a:prstGeom prst="rect">
            <a:avLst/>
          </a:prstGeom>
          <a:noFill/>
          <a:ln>
            <a:noFill/>
          </a:ln>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70000"/>
              </a:lnSpc>
              <a:spcBef>
                <a:spcPct val="10000"/>
              </a:spcBef>
              <a:buClr>
                <a:srgbClr val="000000"/>
              </a:buClr>
              <a:buFont typeface="Wingdings" panose="05000000000000000000" pitchFamily="2" charset="2"/>
              <a:buChar char="n"/>
              <a:defRPr/>
            </a:pPr>
            <a:r>
              <a:rPr lang="zh-TW" altLang="en-US" sz="3200" dirty="0">
                <a:solidFill>
                  <a:srgbClr val="000000"/>
                </a:solidFill>
                <a:latin typeface="標楷體" panose="03000509000000000000" pitchFamily="65" charset="-120"/>
                <a:ea typeface="標楷體" panose="03000509000000000000" pitchFamily="65" charset="-120"/>
              </a:rPr>
              <a:t>暫貯存管理</a:t>
            </a:r>
          </a:p>
          <a:p>
            <a:pPr marL="363538" indent="-363538" eaLnBrk="1" hangingPunct="1">
              <a:lnSpc>
                <a:spcPct val="180000"/>
              </a:lnSpc>
              <a:spcBef>
                <a:spcPct val="10000"/>
              </a:spcBef>
              <a:buClr>
                <a:srgbClr val="000000"/>
              </a:buClr>
              <a:buFont typeface="Wingdings" panose="05000000000000000000" pitchFamily="2" charset="2"/>
              <a:buChar char="n"/>
              <a:defRPr/>
            </a:pPr>
            <a:r>
              <a:rPr lang="zh-TW" altLang="en-US" sz="3200" dirty="0">
                <a:solidFill>
                  <a:srgbClr val="000000"/>
                </a:solidFill>
                <a:latin typeface="標楷體" panose="03000509000000000000" pitchFamily="65" charset="-120"/>
                <a:ea typeface="標楷體" panose="03000509000000000000" pitchFamily="65" charset="-120"/>
              </a:rPr>
              <a:t>毒化物運作與廢棄管理</a:t>
            </a:r>
          </a:p>
          <a:p>
            <a:pPr eaLnBrk="1" hangingPunct="1">
              <a:lnSpc>
                <a:spcPct val="180000"/>
              </a:lnSpc>
              <a:spcBef>
                <a:spcPct val="10000"/>
              </a:spcBef>
              <a:buClr>
                <a:srgbClr val="000000"/>
              </a:buClr>
              <a:buFont typeface="Wingdings" panose="05000000000000000000" pitchFamily="2" charset="2"/>
              <a:buChar char="n"/>
              <a:defRPr/>
            </a:pPr>
            <a:r>
              <a:rPr lang="zh-TW" altLang="en-US" sz="3200" dirty="0">
                <a:solidFill>
                  <a:srgbClr val="000000"/>
                </a:solidFill>
                <a:latin typeface="標楷體" panose="03000509000000000000" pitchFamily="65" charset="-120"/>
                <a:ea typeface="標楷體" panose="03000509000000000000" pitchFamily="65" charset="-120"/>
              </a:rPr>
              <a:t>通報清理管理人</a:t>
            </a:r>
          </a:p>
        </p:txBody>
      </p:sp>
      <p:sp>
        <p:nvSpPr>
          <p:cNvPr id="7" name="投影片編號版面配置區 6"/>
          <p:cNvSpPr>
            <a:spLocks noGrp="1"/>
          </p:cNvSpPr>
          <p:nvPr>
            <p:ph type="sldNum" sz="quarter" idx="12"/>
          </p:nvPr>
        </p:nvSpPr>
        <p:spPr/>
        <p:txBody>
          <a:bodyPr/>
          <a:lstStyle/>
          <a:p>
            <a:pPr>
              <a:defRPr/>
            </a:pPr>
            <a:fld id="{A9FAE099-0179-4B8E-89D6-546BD8865AF6}" type="slidenum">
              <a:rPr lang="en-US" altLang="zh-TW" smtClean="0"/>
              <a:pPr>
                <a:defRPr/>
              </a:pPr>
              <a:t>34</a:t>
            </a:fld>
            <a:endParaRPr lang="en-US" altLang="zh-TW"/>
          </a:p>
        </p:txBody>
      </p:sp>
    </p:spTree>
    <p:extLst>
      <p:ext uri="{BB962C8B-B14F-4D97-AF65-F5344CB8AC3E}">
        <p14:creationId xmlns:p14="http://schemas.microsoft.com/office/powerpoint/2010/main" val="1099633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8"/>
          <p:cNvSpPr>
            <a:spLocks noGrp="1" noChangeArrowheads="1"/>
          </p:cNvSpPr>
          <p:nvPr>
            <p:ph type="title"/>
          </p:nvPr>
        </p:nvSpPr>
        <p:spPr/>
        <p:txBody>
          <a:bodyPr/>
          <a:lstStyle/>
          <a:p>
            <a:pPr eaLnBrk="1" hangingPunct="1"/>
            <a:r>
              <a:rPr lang="zh-TW" altLang="en-US" sz="4000">
                <a:latin typeface="標楷體" pitchFamily="65" charset="-120"/>
                <a:ea typeface="標楷體" pitchFamily="65" charset="-120"/>
              </a:rPr>
              <a:t>避免產生或減少產生量</a:t>
            </a:r>
          </a:p>
        </p:txBody>
      </p:sp>
      <p:sp>
        <p:nvSpPr>
          <p:cNvPr id="97283" name="Rectangle 3"/>
          <p:cNvSpPr>
            <a:spLocks noGrp="1" noChangeArrowheads="1"/>
          </p:cNvSpPr>
          <p:nvPr>
            <p:ph idx="1"/>
          </p:nvPr>
        </p:nvSpPr>
        <p:spPr>
          <a:xfrm>
            <a:off x="1514475" y="1989138"/>
            <a:ext cx="5918200" cy="577850"/>
          </a:xfrm>
          <a:gradFill rotWithShape="0">
            <a:gsLst>
              <a:gs pos="0">
                <a:schemeClr val="bg1"/>
              </a:gs>
              <a:gs pos="100000">
                <a:srgbClr val="FFFFCC"/>
              </a:gs>
            </a:gsLst>
            <a:path path="shape">
              <a:fillToRect l="50000" t="50000" r="50000" b="50000"/>
            </a:path>
          </a:gradFill>
          <a:ln>
            <a:solidFill>
              <a:srgbClr val="FFCC00"/>
            </a:solidFill>
          </a:ln>
        </p:spPr>
        <p:txBody>
          <a:bodyPr/>
          <a:lstStyle/>
          <a:p>
            <a:pPr algn="ctr" eaLnBrk="1" hangingPunct="1">
              <a:buFont typeface="Wingdings" pitchFamily="2" charset="2"/>
              <a:buNone/>
            </a:pPr>
            <a:r>
              <a:rPr lang="zh-TW" altLang="en-US" sz="2800" b="1">
                <a:latin typeface="標楷體" pitchFamily="65" charset="-120"/>
                <a:ea typeface="標楷體" pitchFamily="65" charset="-120"/>
              </a:rPr>
              <a:t>建立實驗室廢棄物管理作業規範</a:t>
            </a:r>
            <a:endParaRPr lang="zh-TW" altLang="en-US" sz="4400">
              <a:latin typeface="標楷體" pitchFamily="65" charset="-120"/>
              <a:ea typeface="標楷體" pitchFamily="65" charset="-120"/>
            </a:endParaRPr>
          </a:p>
        </p:txBody>
      </p:sp>
      <p:sp>
        <p:nvSpPr>
          <p:cNvPr id="73732" name="Rectangle 4"/>
          <p:cNvSpPr>
            <a:spLocks noChangeArrowheads="1"/>
          </p:cNvSpPr>
          <p:nvPr/>
        </p:nvSpPr>
        <p:spPr bwMode="auto">
          <a:xfrm>
            <a:off x="5283200" y="3894138"/>
            <a:ext cx="3448050" cy="2035192"/>
          </a:xfrm>
          <a:prstGeom prst="rect">
            <a:avLst/>
          </a:prstGeom>
          <a:gradFill rotWithShape="0">
            <a:gsLst>
              <a:gs pos="0">
                <a:srgbClr val="FFFFFF"/>
              </a:gs>
              <a:gs pos="100000">
                <a:srgbClr val="FFCCFF"/>
              </a:gs>
            </a:gsLst>
            <a:path path="shape">
              <a:fillToRect l="50000" t="50000" r="50000" b="50000"/>
            </a:path>
          </a:gradFill>
          <a:ln w="9525">
            <a:solidFill>
              <a:srgbClr val="FF00FF"/>
            </a:solidFill>
            <a:miter lim="800000"/>
            <a:headEnd/>
            <a:tailEnd/>
          </a:ln>
          <a:effectLst/>
        </p:spPr>
        <p:txBody>
          <a:bodyPr/>
          <a:lstStyle/>
          <a:p>
            <a:pPr marL="342900" indent="-342900" eaLnBrk="1" hangingPunct="1">
              <a:spcBef>
                <a:spcPct val="20000"/>
              </a:spcBef>
              <a:buClr>
                <a:srgbClr val="E7E6E6"/>
              </a:buClr>
              <a:buSzPct val="75000"/>
              <a:buFont typeface="Wingdings" pitchFamily="2" charset="2"/>
              <a:buChar char="n"/>
              <a:defRPr/>
            </a:pPr>
            <a:r>
              <a:rPr lang="zh-TW" altLang="en-US" sz="2800" b="1" dirty="0">
                <a:solidFill>
                  <a:prstClr val="black"/>
                </a:solidFill>
                <a:latin typeface="Times New Roman" pitchFamily="18" charset="0"/>
                <a:ea typeface="標楷體" pitchFamily="65" charset="-120"/>
              </a:rPr>
              <a:t>廢棄物之減廢減量</a:t>
            </a:r>
            <a:endParaRPr lang="zh-TW" altLang="en-US" sz="2800" dirty="0">
              <a:solidFill>
                <a:prstClr val="black"/>
              </a:solidFill>
              <a:effectLst>
                <a:outerShdw blurRad="38100" dist="38100" dir="2700000" algn="tl">
                  <a:srgbClr val="C0C0C0"/>
                </a:outerShdw>
              </a:effectLst>
              <a:latin typeface="Times New Roman" pitchFamily="18" charset="0"/>
              <a:ea typeface="標楷體" pitchFamily="65" charset="-120"/>
            </a:endParaRPr>
          </a:p>
          <a:p>
            <a:pPr marL="342900" indent="-342900" eaLnBrk="1" hangingPunct="1">
              <a:spcBef>
                <a:spcPct val="20000"/>
              </a:spcBef>
              <a:buClr>
                <a:srgbClr val="0563C1"/>
              </a:buClr>
              <a:buSzPct val="75000"/>
              <a:buFont typeface="Wingdings" pitchFamily="2" charset="2"/>
              <a:buChar char="Y"/>
              <a:defRPr/>
            </a:pPr>
            <a:r>
              <a:rPr lang="zh-TW" altLang="en-US" sz="2000" u="sng" dirty="0">
                <a:solidFill>
                  <a:prstClr val="black"/>
                </a:solidFill>
                <a:latin typeface="Times New Roman" pitchFamily="18" charset="0"/>
                <a:ea typeface="標楷體" pitchFamily="65" charset="-120"/>
              </a:rPr>
              <a:t>良好之實驗規劃</a:t>
            </a:r>
          </a:p>
          <a:p>
            <a:pPr marL="342900" indent="-342900" eaLnBrk="1" hangingPunct="1">
              <a:spcBef>
                <a:spcPct val="20000"/>
              </a:spcBef>
              <a:buClr>
                <a:srgbClr val="0563C1"/>
              </a:buClr>
              <a:buSzPct val="75000"/>
              <a:buFont typeface="Wingdings" pitchFamily="2" charset="2"/>
              <a:buChar char="Y"/>
              <a:defRPr/>
            </a:pPr>
            <a:r>
              <a:rPr lang="zh-TW" altLang="en-US" sz="2000" u="sng" dirty="0">
                <a:solidFill>
                  <a:prstClr val="black"/>
                </a:solidFill>
                <a:latin typeface="Times New Roman" pitchFamily="18" charset="0"/>
                <a:ea typeface="標楷體" pitchFamily="65" charset="-120"/>
              </a:rPr>
              <a:t>減小實驗規模</a:t>
            </a:r>
          </a:p>
          <a:p>
            <a:pPr marL="342900" indent="-342900" eaLnBrk="1" hangingPunct="1">
              <a:spcBef>
                <a:spcPct val="20000"/>
              </a:spcBef>
              <a:buClr>
                <a:srgbClr val="0563C1"/>
              </a:buClr>
              <a:buSzPct val="75000"/>
              <a:buFont typeface="Wingdings" pitchFamily="2" charset="2"/>
              <a:buChar char="Y"/>
              <a:defRPr/>
            </a:pPr>
            <a:r>
              <a:rPr lang="zh-TW" altLang="en-US" sz="2000" dirty="0">
                <a:solidFill>
                  <a:prstClr val="black"/>
                </a:solidFill>
                <a:latin typeface="Times New Roman" pitchFamily="18" charset="0"/>
                <a:ea typeface="標楷體" pitchFamily="65" charset="-120"/>
              </a:rPr>
              <a:t>自行管末減廢減量</a:t>
            </a:r>
          </a:p>
          <a:p>
            <a:pPr marL="342900" indent="-342900" eaLnBrk="1" hangingPunct="1">
              <a:spcBef>
                <a:spcPct val="20000"/>
              </a:spcBef>
              <a:buClr>
                <a:srgbClr val="0563C1"/>
              </a:buClr>
              <a:buSzPct val="75000"/>
              <a:buFont typeface="Wingdings" pitchFamily="2" charset="2"/>
              <a:buChar char="Y"/>
              <a:defRPr/>
            </a:pPr>
            <a:r>
              <a:rPr lang="zh-TW" altLang="en-US" sz="2000" u="sng" dirty="0">
                <a:solidFill>
                  <a:prstClr val="black"/>
                </a:solidFill>
                <a:latin typeface="Times New Roman" pitchFamily="18" charset="0"/>
                <a:ea typeface="標楷體" pitchFamily="65" charset="-120"/>
              </a:rPr>
              <a:t>資源回收再利用及交換</a:t>
            </a:r>
          </a:p>
        </p:txBody>
      </p:sp>
      <p:sp>
        <p:nvSpPr>
          <p:cNvPr id="97285" name="Rectangle 5"/>
          <p:cNvSpPr>
            <a:spLocks noChangeArrowheads="1"/>
          </p:cNvSpPr>
          <p:nvPr/>
        </p:nvSpPr>
        <p:spPr bwMode="auto">
          <a:xfrm>
            <a:off x="309563" y="3895725"/>
            <a:ext cx="4648200" cy="1981200"/>
          </a:xfrm>
          <a:prstGeom prst="rect">
            <a:avLst/>
          </a:prstGeom>
          <a:gradFill rotWithShape="0">
            <a:gsLst>
              <a:gs pos="0">
                <a:srgbClr val="FFFFFF"/>
              </a:gs>
              <a:gs pos="100000">
                <a:srgbClr val="CCFFFF"/>
              </a:gs>
            </a:gsLst>
            <a:path path="shape">
              <a:fillToRect l="50000" t="50000" r="50000" b="50000"/>
            </a:path>
          </a:gradFill>
          <a:ln w="9525">
            <a:solidFill>
              <a:srgbClr val="00CCFF"/>
            </a:solidFill>
            <a:miter lim="800000"/>
            <a:headEnd/>
            <a:tailEnd/>
          </a:ln>
        </p:spPr>
        <p:txBody>
          <a:bodyPr/>
          <a:lstStyle/>
          <a:p>
            <a:pPr marL="342900" indent="-342900" eaLnBrk="1" hangingPunct="1">
              <a:spcBef>
                <a:spcPct val="20000"/>
              </a:spcBef>
              <a:buClr>
                <a:srgbClr val="E7E6E6"/>
              </a:buClr>
              <a:buSzPct val="75000"/>
              <a:buFont typeface="Wingdings" pitchFamily="2" charset="2"/>
              <a:buChar char="n"/>
            </a:pPr>
            <a:r>
              <a:rPr lang="zh-TW" altLang="en-US" sz="2800" b="1">
                <a:solidFill>
                  <a:srgbClr val="000000"/>
                </a:solidFill>
                <a:latin typeface="Times New Roman" pitchFamily="18" charset="0"/>
                <a:ea typeface="標楷體" pitchFamily="65" charset="-120"/>
              </a:rPr>
              <a:t>預防性之管理及處理</a:t>
            </a:r>
          </a:p>
          <a:p>
            <a:pPr marL="342900" indent="-342900" eaLnBrk="1" hangingPunct="1">
              <a:spcBef>
                <a:spcPct val="20000"/>
              </a:spcBef>
              <a:buClr>
                <a:srgbClr val="0563C1"/>
              </a:buClr>
              <a:buSzPct val="75000"/>
              <a:buFont typeface="Wingdings" pitchFamily="2" charset="2"/>
              <a:buChar char="Y"/>
            </a:pPr>
            <a:r>
              <a:rPr lang="zh-TW" altLang="en-US" sz="2000">
                <a:solidFill>
                  <a:srgbClr val="000000"/>
                </a:solidFill>
                <a:latin typeface="Times New Roman" pitchFamily="18" charset="0"/>
                <a:ea typeface="標楷體" pitchFamily="65" charset="-120"/>
              </a:rPr>
              <a:t>庫存藥品定期盤點</a:t>
            </a:r>
          </a:p>
          <a:p>
            <a:pPr marL="342900" indent="-342900" eaLnBrk="1" hangingPunct="1">
              <a:spcBef>
                <a:spcPct val="20000"/>
              </a:spcBef>
              <a:buClr>
                <a:srgbClr val="0563C1"/>
              </a:buClr>
              <a:buSzPct val="75000"/>
              <a:buFont typeface="Wingdings" pitchFamily="2" charset="2"/>
              <a:buChar char="Y"/>
            </a:pPr>
            <a:r>
              <a:rPr lang="zh-TW" altLang="en-US" sz="2000">
                <a:solidFill>
                  <a:srgbClr val="000000"/>
                </a:solidFill>
                <a:latin typeface="Times New Roman" pitchFamily="18" charset="0"/>
                <a:ea typeface="標楷體" pitchFamily="65" charset="-120"/>
              </a:rPr>
              <a:t>特殊藥品之管制及追蹤</a:t>
            </a:r>
          </a:p>
          <a:p>
            <a:pPr marL="342900" indent="-342900" eaLnBrk="1" hangingPunct="1">
              <a:spcBef>
                <a:spcPct val="20000"/>
              </a:spcBef>
              <a:buClr>
                <a:srgbClr val="0563C1"/>
              </a:buClr>
              <a:buSzPct val="75000"/>
              <a:buFont typeface="Wingdings" pitchFamily="2" charset="2"/>
              <a:buChar char="Y"/>
            </a:pPr>
            <a:r>
              <a:rPr lang="zh-TW" altLang="en-US" sz="2000">
                <a:solidFill>
                  <a:srgbClr val="000000"/>
                </a:solidFill>
                <a:latin typeface="Times New Roman" pitchFamily="18" charset="0"/>
                <a:ea typeface="標楷體" pitchFamily="65" charset="-120"/>
              </a:rPr>
              <a:t>貯存之藥品應定期查驗及更新標示</a:t>
            </a:r>
          </a:p>
          <a:p>
            <a:pPr marL="342900" indent="-342900" eaLnBrk="1" hangingPunct="1">
              <a:spcBef>
                <a:spcPct val="20000"/>
              </a:spcBef>
              <a:buClr>
                <a:srgbClr val="0563C1"/>
              </a:buClr>
              <a:buSzPct val="75000"/>
              <a:buFont typeface="Wingdings" pitchFamily="2" charset="2"/>
              <a:buChar char="Y"/>
            </a:pPr>
            <a:r>
              <a:rPr lang="zh-TW" altLang="en-US" sz="2000">
                <a:solidFill>
                  <a:srgbClr val="000000"/>
                </a:solidFill>
                <a:latin typeface="Times New Roman" pitchFamily="18" charset="0"/>
                <a:ea typeface="標楷體" pitchFamily="65" charset="-120"/>
              </a:rPr>
              <a:t>避免不明混合物質之產生</a:t>
            </a:r>
          </a:p>
        </p:txBody>
      </p:sp>
      <p:cxnSp>
        <p:nvCxnSpPr>
          <p:cNvPr id="97286" name="AutoShape 6"/>
          <p:cNvCxnSpPr>
            <a:cxnSpLocks noChangeShapeType="1"/>
            <a:stCxn id="97283" idx="2"/>
            <a:endCxn id="73732" idx="0"/>
          </p:cNvCxnSpPr>
          <p:nvPr/>
        </p:nvCxnSpPr>
        <p:spPr bwMode="auto">
          <a:xfrm rot="16200000" flipH="1">
            <a:off x="5076825" y="1963738"/>
            <a:ext cx="1327150" cy="2533650"/>
          </a:xfrm>
          <a:prstGeom prst="bentConnector3">
            <a:avLst>
              <a:gd name="adj1" fmla="val 50000"/>
            </a:avLst>
          </a:prstGeom>
          <a:noFill/>
          <a:ln w="9525">
            <a:solidFill>
              <a:schemeClr val="tx1"/>
            </a:solidFill>
            <a:miter lim="800000"/>
            <a:headEnd/>
            <a:tailEnd type="triangle" w="med" len="med"/>
          </a:ln>
        </p:spPr>
      </p:cxnSp>
      <p:cxnSp>
        <p:nvCxnSpPr>
          <p:cNvPr id="97287" name="AutoShape 7"/>
          <p:cNvCxnSpPr>
            <a:cxnSpLocks noChangeShapeType="1"/>
            <a:stCxn id="97283" idx="2"/>
            <a:endCxn id="97285" idx="0"/>
          </p:cNvCxnSpPr>
          <p:nvPr/>
        </p:nvCxnSpPr>
        <p:spPr bwMode="auto">
          <a:xfrm rot="5400000">
            <a:off x="2889250" y="2311401"/>
            <a:ext cx="1328737" cy="1839912"/>
          </a:xfrm>
          <a:prstGeom prst="bentConnector3">
            <a:avLst>
              <a:gd name="adj1" fmla="val 50000"/>
            </a:avLst>
          </a:prstGeom>
          <a:noFill/>
          <a:ln w="12700">
            <a:solidFill>
              <a:schemeClr val="tx1"/>
            </a:solidFill>
            <a:miter lim="800000"/>
            <a:headEnd/>
            <a:tailEnd type="triangle" w="med" len="med"/>
          </a:ln>
        </p:spPr>
      </p:cxnSp>
      <p:sp>
        <p:nvSpPr>
          <p:cNvPr id="8" name="投影片編號版面配置區 7"/>
          <p:cNvSpPr>
            <a:spLocks noGrp="1"/>
          </p:cNvSpPr>
          <p:nvPr>
            <p:ph type="sldNum" sz="quarter" idx="12"/>
          </p:nvPr>
        </p:nvSpPr>
        <p:spPr/>
        <p:txBody>
          <a:bodyPr/>
          <a:lstStyle/>
          <a:p>
            <a:pPr>
              <a:defRPr/>
            </a:pPr>
            <a:fld id="{8DEF6D81-3992-44C0-A1DA-464E0286BA09}" type="slidenum">
              <a:rPr lang="en-US" altLang="zh-TW" smtClean="0"/>
              <a:pPr>
                <a:defRPr/>
              </a:pPr>
              <a:t>35</a:t>
            </a:fld>
            <a:endParaRPr lang="en-US" altLang="zh-TW"/>
          </a:p>
        </p:txBody>
      </p:sp>
    </p:spTree>
    <p:extLst>
      <p:ext uri="{BB962C8B-B14F-4D97-AF65-F5344CB8AC3E}">
        <p14:creationId xmlns:p14="http://schemas.microsoft.com/office/powerpoint/2010/main" val="3347610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rtlCol="0">
            <a:normAutofit/>
          </a:bodyPr>
          <a:lstStyle/>
          <a:p>
            <a:pPr eaLnBrk="1" fontAlgn="auto" hangingPunct="1">
              <a:spcAft>
                <a:spcPts val="0"/>
              </a:spcAft>
              <a:defRPr/>
            </a:pPr>
            <a:r>
              <a:rPr lang="zh-TW" altLang="en-US" sz="4800" dirty="0">
                <a:effectLst>
                  <a:outerShdw blurRad="38100" dist="38100" dir="2700000" algn="tl">
                    <a:srgbClr val="C0C0C0"/>
                  </a:outerShdw>
                </a:effectLst>
                <a:latin typeface="標楷體" panose="03000509000000000000" pitchFamily="65" charset="-120"/>
                <a:ea typeface="標楷體" panose="03000509000000000000" pitchFamily="65" charset="-120"/>
              </a:rPr>
              <a:t>廢棄物產生條件之管制</a:t>
            </a:r>
          </a:p>
        </p:txBody>
      </p:sp>
      <p:sp>
        <p:nvSpPr>
          <p:cNvPr id="98307" name="Rectangle 3"/>
          <p:cNvSpPr>
            <a:spLocks noGrp="1" noChangeArrowheads="1"/>
          </p:cNvSpPr>
          <p:nvPr>
            <p:ph type="body" sz="half" idx="1"/>
          </p:nvPr>
        </p:nvSpPr>
        <p:spPr>
          <a:xfrm>
            <a:off x="457200" y="1981200"/>
            <a:ext cx="7786688" cy="4400550"/>
          </a:xfrm>
        </p:spPr>
        <p:txBody>
          <a:bodyPr/>
          <a:lstStyle/>
          <a:p>
            <a:pPr eaLnBrk="1" hangingPunct="1">
              <a:lnSpc>
                <a:spcPct val="150000"/>
              </a:lnSpc>
              <a:spcBef>
                <a:spcPct val="0"/>
              </a:spcBef>
            </a:pPr>
            <a:r>
              <a:rPr lang="en-US" altLang="zh-TW" sz="3600">
                <a:solidFill>
                  <a:schemeClr val="folHlink"/>
                </a:solidFill>
                <a:latin typeface="標楷體" pitchFamily="65" charset="-120"/>
                <a:ea typeface="標楷體" pitchFamily="65" charset="-120"/>
              </a:rPr>
              <a:t> </a:t>
            </a:r>
            <a:r>
              <a:rPr lang="zh-TW" altLang="en-US" sz="3600">
                <a:latin typeface="標楷體" pitchFamily="65" charset="-120"/>
                <a:ea typeface="標楷體" pitchFamily="65" charset="-120"/>
              </a:rPr>
              <a:t>產源之管制</a:t>
            </a:r>
          </a:p>
          <a:p>
            <a:pPr lvl="1" eaLnBrk="1" hangingPunct="1">
              <a:lnSpc>
                <a:spcPct val="150000"/>
              </a:lnSpc>
              <a:spcBef>
                <a:spcPct val="0"/>
              </a:spcBef>
            </a:pPr>
            <a:r>
              <a:rPr lang="zh-TW" altLang="en-US" sz="2400">
                <a:latin typeface="標楷體" pitchFamily="65" charset="-120"/>
                <a:ea typeface="標楷體" pitchFamily="65" charset="-120"/>
              </a:rPr>
              <a:t> 建立</a:t>
            </a:r>
            <a:r>
              <a:rPr lang="zh-TW" altLang="en-US" sz="2400">
                <a:solidFill>
                  <a:srgbClr val="FF0000"/>
                </a:solidFill>
                <a:latin typeface="標楷體" pitchFamily="65" charset="-120"/>
                <a:ea typeface="標楷體" pitchFamily="65" charset="-120"/>
              </a:rPr>
              <a:t>化學品清冊</a:t>
            </a:r>
          </a:p>
          <a:p>
            <a:pPr lvl="1" eaLnBrk="1" hangingPunct="1">
              <a:lnSpc>
                <a:spcPct val="150000"/>
              </a:lnSpc>
              <a:spcBef>
                <a:spcPct val="0"/>
              </a:spcBef>
            </a:pPr>
            <a:r>
              <a:rPr lang="zh-TW" altLang="en-US" sz="2400">
                <a:latin typeface="標楷體" pitchFamily="65" charset="-120"/>
                <a:ea typeface="標楷體" pitchFamily="65" charset="-120"/>
              </a:rPr>
              <a:t> 庫存及架上藥品應定期盤點</a:t>
            </a:r>
          </a:p>
          <a:p>
            <a:pPr lvl="1" eaLnBrk="1" hangingPunct="1">
              <a:lnSpc>
                <a:spcPct val="150000"/>
              </a:lnSpc>
              <a:spcBef>
                <a:spcPct val="0"/>
              </a:spcBef>
            </a:pPr>
            <a:r>
              <a:rPr lang="zh-TW" altLang="en-US" sz="2400">
                <a:latin typeface="標楷體" pitchFamily="65" charset="-120"/>
                <a:ea typeface="標楷體" pitchFamily="65" charset="-120"/>
              </a:rPr>
              <a:t> 特殊化學物質管制及貯存</a:t>
            </a:r>
          </a:p>
          <a:p>
            <a:pPr lvl="1" eaLnBrk="1" hangingPunct="1">
              <a:lnSpc>
                <a:spcPct val="150000"/>
              </a:lnSpc>
              <a:spcBef>
                <a:spcPct val="0"/>
              </a:spcBef>
            </a:pPr>
            <a:r>
              <a:rPr lang="zh-TW" altLang="en-US" sz="2400">
                <a:latin typeface="標楷體" pitchFamily="65" charset="-120"/>
                <a:ea typeface="標楷體" pitchFamily="65" charset="-120"/>
              </a:rPr>
              <a:t> 分包裝化學品應標示清楚</a:t>
            </a:r>
            <a:endParaRPr lang="zh-TW" altLang="en-US" sz="3200">
              <a:latin typeface="標楷體" pitchFamily="65" charset="-120"/>
              <a:ea typeface="標楷體" pitchFamily="65" charset="-120"/>
            </a:endParaRPr>
          </a:p>
        </p:txBody>
      </p:sp>
      <p:pic>
        <p:nvPicPr>
          <p:cNvPr id="98308" name="圖片 1"/>
          <p:cNvPicPr>
            <a:picLocks noChangeAspect="1"/>
          </p:cNvPicPr>
          <p:nvPr/>
        </p:nvPicPr>
        <p:blipFill>
          <a:blip r:embed="rId2" cstate="print"/>
          <a:srcRect/>
          <a:stretch>
            <a:fillRect/>
          </a:stretch>
        </p:blipFill>
        <p:spPr bwMode="auto">
          <a:xfrm>
            <a:off x="611188" y="5516563"/>
            <a:ext cx="2338387" cy="781050"/>
          </a:xfrm>
          <a:prstGeom prst="rect">
            <a:avLst/>
          </a:prstGeom>
          <a:noFill/>
          <a:ln w="9525">
            <a:noFill/>
            <a:miter lim="800000"/>
            <a:headEnd/>
            <a:tailEnd/>
          </a:ln>
        </p:spPr>
      </p:pic>
      <p:pic>
        <p:nvPicPr>
          <p:cNvPr id="98309" name="圖片 2"/>
          <p:cNvPicPr>
            <a:picLocks noChangeAspect="1"/>
          </p:cNvPicPr>
          <p:nvPr/>
        </p:nvPicPr>
        <p:blipFill>
          <a:blip r:embed="rId3" cstate="print"/>
          <a:srcRect/>
          <a:stretch>
            <a:fillRect/>
          </a:stretch>
        </p:blipFill>
        <p:spPr bwMode="auto">
          <a:xfrm>
            <a:off x="7019925" y="4946650"/>
            <a:ext cx="850900" cy="1141413"/>
          </a:xfrm>
          <a:prstGeom prst="rect">
            <a:avLst/>
          </a:prstGeom>
          <a:noFill/>
          <a:ln w="9525">
            <a:noFill/>
            <a:miter lim="800000"/>
            <a:headEnd/>
            <a:tailEnd/>
          </a:ln>
        </p:spPr>
      </p:pic>
      <p:pic>
        <p:nvPicPr>
          <p:cNvPr id="98310" name="圖片 3"/>
          <p:cNvPicPr>
            <a:picLocks noChangeAspect="1"/>
          </p:cNvPicPr>
          <p:nvPr/>
        </p:nvPicPr>
        <p:blipFill>
          <a:blip r:embed="rId4" cstate="print"/>
          <a:srcRect/>
          <a:stretch>
            <a:fillRect/>
          </a:stretch>
        </p:blipFill>
        <p:spPr bwMode="auto">
          <a:xfrm>
            <a:off x="8124825" y="4435475"/>
            <a:ext cx="611188" cy="1979613"/>
          </a:xfrm>
          <a:prstGeom prst="rect">
            <a:avLst/>
          </a:prstGeom>
          <a:noFill/>
          <a:ln w="9525">
            <a:noFill/>
            <a:miter lim="800000"/>
            <a:headEnd/>
            <a:tailEnd/>
          </a:ln>
        </p:spPr>
      </p:pic>
      <p:sp>
        <p:nvSpPr>
          <p:cNvPr id="7" name="投影片編號版面配置區 6"/>
          <p:cNvSpPr>
            <a:spLocks noGrp="1"/>
          </p:cNvSpPr>
          <p:nvPr>
            <p:ph type="sldNum" sz="quarter" idx="12"/>
          </p:nvPr>
        </p:nvSpPr>
        <p:spPr/>
        <p:txBody>
          <a:bodyPr/>
          <a:lstStyle/>
          <a:p>
            <a:pPr>
              <a:defRPr/>
            </a:pPr>
            <a:fld id="{D4609D7B-5B5F-47A1-BF8E-92B636B2A606}" type="slidenum">
              <a:rPr lang="en-US" altLang="zh-TW" smtClean="0"/>
              <a:pPr>
                <a:defRPr/>
              </a:pPr>
              <a:t>36</a:t>
            </a:fld>
            <a:endParaRPr lang="en-US" altLang="zh-TW"/>
          </a:p>
        </p:txBody>
      </p:sp>
    </p:spTree>
    <p:extLst>
      <p:ext uri="{BB962C8B-B14F-4D97-AF65-F5344CB8AC3E}">
        <p14:creationId xmlns:p14="http://schemas.microsoft.com/office/powerpoint/2010/main" val="1606991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rtlCol="0">
            <a:normAutofit/>
          </a:bodyPr>
          <a:lstStyle/>
          <a:p>
            <a:pPr eaLnBrk="1" fontAlgn="auto" hangingPunct="1">
              <a:spcAft>
                <a:spcPts val="0"/>
              </a:spcAft>
              <a:defRPr/>
            </a:pPr>
            <a:r>
              <a:rPr lang="zh-TW" altLang="en-US" sz="4000" b="1" dirty="0">
                <a:effectLst>
                  <a:outerShdw blurRad="38100" dist="38100" dir="2700000" algn="tl">
                    <a:srgbClr val="C0C0C0"/>
                  </a:outerShdw>
                </a:effectLst>
                <a:latin typeface="標楷體" panose="03000509000000000000" pitchFamily="65" charset="-120"/>
                <a:ea typeface="標楷體" panose="03000509000000000000" pitchFamily="65" charset="-120"/>
              </a:rPr>
              <a:t>廢棄物產生條件之管制</a:t>
            </a:r>
            <a:r>
              <a:rPr lang="en-US" altLang="zh-TW" sz="40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4000" b="1" dirty="0">
                <a:effectLst>
                  <a:outerShdw blurRad="38100" dist="38100" dir="2700000" algn="tl">
                    <a:srgbClr val="C0C0C0"/>
                  </a:outerShdw>
                </a:effectLst>
                <a:latin typeface="標楷體" panose="03000509000000000000" pitchFamily="65" charset="-120"/>
                <a:ea typeface="標楷體" panose="03000509000000000000" pitchFamily="65" charset="-120"/>
              </a:rPr>
              <a:t>續</a:t>
            </a:r>
            <a:r>
              <a:rPr lang="en-US" altLang="zh-TW" sz="40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p>
        </p:txBody>
      </p:sp>
      <p:sp>
        <p:nvSpPr>
          <p:cNvPr id="99331" name="Rectangle 3"/>
          <p:cNvSpPr>
            <a:spLocks noGrp="1" noChangeArrowheads="1"/>
          </p:cNvSpPr>
          <p:nvPr>
            <p:ph idx="1"/>
          </p:nvPr>
        </p:nvSpPr>
        <p:spPr>
          <a:xfrm>
            <a:off x="457200" y="1557338"/>
            <a:ext cx="8229600" cy="4895850"/>
          </a:xfrm>
        </p:spPr>
        <p:txBody>
          <a:bodyPr/>
          <a:lstStyle/>
          <a:p>
            <a:pPr eaLnBrk="1" hangingPunct="1">
              <a:lnSpc>
                <a:spcPct val="150000"/>
              </a:lnSpc>
              <a:spcBef>
                <a:spcPct val="0"/>
              </a:spcBef>
            </a:pPr>
            <a:r>
              <a:rPr lang="en-US" altLang="zh-TW" sz="4000" dirty="0">
                <a:solidFill>
                  <a:schemeClr val="folHlink"/>
                </a:solidFill>
                <a:latin typeface="新細明體" charset="-120"/>
              </a:rPr>
              <a:t> </a:t>
            </a:r>
            <a:r>
              <a:rPr lang="zh-TW" altLang="en-US" sz="3600" dirty="0">
                <a:latin typeface="標楷體" pitchFamily="65" charset="-120"/>
                <a:ea typeface="標楷體" pitchFamily="65" charset="-120"/>
              </a:rPr>
              <a:t>使用階段之管制</a:t>
            </a:r>
            <a:endParaRPr lang="zh-TW" altLang="en-US" sz="4000" dirty="0">
              <a:latin typeface="標楷體" pitchFamily="65" charset="-120"/>
              <a:ea typeface="標楷體" pitchFamily="65" charset="-120"/>
            </a:endParaRPr>
          </a:p>
          <a:p>
            <a:pPr lvl="1" eaLnBrk="1" hangingPunct="1">
              <a:lnSpc>
                <a:spcPct val="150000"/>
              </a:lnSpc>
              <a:spcBef>
                <a:spcPct val="0"/>
              </a:spcBef>
            </a:pPr>
            <a:r>
              <a:rPr lang="zh-TW" altLang="en-US" sz="2800" dirty="0">
                <a:latin typeface="標楷體" pitchFamily="65" charset="-120"/>
                <a:ea typeface="標楷體" pitchFamily="65" charset="-120"/>
              </a:rPr>
              <a:t> 藥品集中保管之考量</a:t>
            </a:r>
          </a:p>
          <a:p>
            <a:pPr lvl="1" eaLnBrk="1" hangingPunct="1">
              <a:lnSpc>
                <a:spcPct val="150000"/>
              </a:lnSpc>
              <a:spcBef>
                <a:spcPct val="0"/>
              </a:spcBef>
            </a:pPr>
            <a:r>
              <a:rPr lang="zh-TW" altLang="en-US" sz="2800" dirty="0">
                <a:latin typeface="標楷體" pitchFamily="65" charset="-120"/>
                <a:ea typeface="標楷體" pitchFamily="65" charset="-120"/>
              </a:rPr>
              <a:t> 藥品資料之登錄</a:t>
            </a:r>
          </a:p>
          <a:p>
            <a:pPr lvl="1" eaLnBrk="1" hangingPunct="1">
              <a:lnSpc>
                <a:spcPct val="150000"/>
              </a:lnSpc>
              <a:spcBef>
                <a:spcPct val="0"/>
              </a:spcBef>
            </a:pPr>
            <a:r>
              <a:rPr lang="zh-TW" altLang="en-US" sz="2800" dirty="0">
                <a:latin typeface="標楷體" pitchFamily="65" charset="-120"/>
                <a:ea typeface="標楷體" pitchFamily="65" charset="-120"/>
              </a:rPr>
              <a:t> 所有容器內容物均明確標示</a:t>
            </a:r>
          </a:p>
          <a:p>
            <a:pPr lvl="1" eaLnBrk="1" hangingPunct="1">
              <a:lnSpc>
                <a:spcPct val="150000"/>
              </a:lnSpc>
              <a:spcBef>
                <a:spcPct val="0"/>
              </a:spcBef>
            </a:pPr>
            <a:r>
              <a:rPr lang="zh-TW" altLang="en-US" sz="2800" dirty="0">
                <a:latin typeface="標楷體" pitchFamily="65" charset="-120"/>
                <a:ea typeface="標楷體" pitchFamily="65" charset="-120"/>
              </a:rPr>
              <a:t> 配製試藥</a:t>
            </a:r>
            <a:r>
              <a:rPr lang="zh-TW" altLang="en-US" sz="2800" dirty="0" smtClean="0">
                <a:latin typeface="標楷體" pitchFamily="65" charset="-120"/>
                <a:ea typeface="標楷體" pitchFamily="65" charset="-120"/>
              </a:rPr>
              <a:t>應配合實驗需要避免</a:t>
            </a:r>
            <a:r>
              <a:rPr lang="zh-TW" altLang="en-US" sz="2800" dirty="0">
                <a:latin typeface="標楷體" pitchFamily="65" charset="-120"/>
                <a:ea typeface="標楷體" pitchFamily="65" charset="-120"/>
              </a:rPr>
              <a:t>過量</a:t>
            </a:r>
          </a:p>
          <a:p>
            <a:pPr lvl="1" eaLnBrk="1" hangingPunct="1">
              <a:lnSpc>
                <a:spcPct val="150000"/>
              </a:lnSpc>
              <a:spcBef>
                <a:spcPct val="0"/>
              </a:spcBef>
            </a:pPr>
            <a:r>
              <a:rPr lang="zh-TW" altLang="en-US" sz="2800" dirty="0">
                <a:latin typeface="標楷體" pitchFamily="65" charset="-120"/>
                <a:ea typeface="標楷體" pitchFamily="65" charset="-120"/>
              </a:rPr>
              <a:t> 先進先出之原則</a:t>
            </a:r>
          </a:p>
          <a:p>
            <a:pPr lvl="1" eaLnBrk="1" hangingPunct="1">
              <a:lnSpc>
                <a:spcPct val="150000"/>
              </a:lnSpc>
              <a:spcBef>
                <a:spcPct val="0"/>
              </a:spcBef>
            </a:pPr>
            <a:r>
              <a:rPr lang="zh-TW" altLang="en-US" sz="2800" dirty="0">
                <a:latin typeface="標楷體" pitchFamily="65" charset="-120"/>
                <a:ea typeface="標楷體" pitchFamily="65" charset="-120"/>
              </a:rPr>
              <a:t> 避免不明</a:t>
            </a:r>
            <a:r>
              <a:rPr lang="zh-TW" altLang="en-US" sz="2800" dirty="0" smtClean="0">
                <a:latin typeface="標楷體" pitchFamily="65" charset="-120"/>
                <a:ea typeface="標楷體" pitchFamily="65" charset="-120"/>
              </a:rPr>
              <a:t>混合化學物質</a:t>
            </a:r>
            <a:r>
              <a:rPr lang="zh-TW" altLang="en-US" sz="2800" dirty="0">
                <a:latin typeface="標楷體" pitchFamily="65" charset="-120"/>
                <a:ea typeface="標楷體" pitchFamily="65" charset="-120"/>
              </a:rPr>
              <a:t>產生</a:t>
            </a:r>
          </a:p>
        </p:txBody>
      </p:sp>
      <p:pic>
        <p:nvPicPr>
          <p:cNvPr id="99332" name="圖片 1"/>
          <p:cNvPicPr>
            <a:picLocks noChangeAspect="1"/>
          </p:cNvPicPr>
          <p:nvPr/>
        </p:nvPicPr>
        <p:blipFill>
          <a:blip r:embed="rId3" cstate="print"/>
          <a:srcRect/>
          <a:stretch>
            <a:fillRect/>
          </a:stretch>
        </p:blipFill>
        <p:spPr bwMode="auto">
          <a:xfrm>
            <a:off x="7054850" y="4437063"/>
            <a:ext cx="1460500" cy="201612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pPr>
              <a:defRPr/>
            </a:pPr>
            <a:fld id="{8DEF6D81-3992-44C0-A1DA-464E0286BA09}" type="slidenum">
              <a:rPr lang="en-US" altLang="zh-TW" smtClean="0"/>
              <a:pPr>
                <a:defRPr/>
              </a:pPr>
              <a:t>37</a:t>
            </a:fld>
            <a:endParaRPr lang="en-US" altLang="zh-TW"/>
          </a:p>
        </p:txBody>
      </p:sp>
    </p:spTree>
    <p:extLst>
      <p:ext uri="{BB962C8B-B14F-4D97-AF65-F5344CB8AC3E}">
        <p14:creationId xmlns:p14="http://schemas.microsoft.com/office/powerpoint/2010/main" val="2721579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投影片編號版面配置區 5"/>
          <p:cNvSpPr>
            <a:spLocks noGrp="1"/>
          </p:cNvSpPr>
          <p:nvPr>
            <p:ph type="sldNum" sz="quarter" idx="12"/>
          </p:nvPr>
        </p:nvSpPr>
        <p:spPr bwMode="auto">
          <a:noFill/>
          <a:ln>
            <a:miter lim="800000"/>
            <a:headEnd/>
            <a:tailEnd/>
          </a:ln>
        </p:spPr>
        <p:txBody>
          <a:bodyPr/>
          <a:lstStyle/>
          <a:p>
            <a:fld id="{ADB79BF6-EA5C-4457-8604-9F7A9D3240F3}" type="slidenum">
              <a:rPr lang="zh-TW" altLang="en-US" smtClean="0">
                <a:ea typeface="新細明體" charset="-120"/>
              </a:rPr>
              <a:pPr/>
              <a:t>38</a:t>
            </a:fld>
            <a:endParaRPr lang="en-US" altLang="zh-TW">
              <a:ea typeface="新細明體" charset="-120"/>
            </a:endParaRPr>
          </a:p>
        </p:txBody>
      </p:sp>
      <p:sp>
        <p:nvSpPr>
          <p:cNvPr id="2052" name="Rectangle 2"/>
          <p:cNvSpPr>
            <a:spLocks noChangeArrowheads="1"/>
          </p:cNvSpPr>
          <p:nvPr/>
        </p:nvSpPr>
        <p:spPr bwMode="auto">
          <a:xfrm>
            <a:off x="1265238" y="390525"/>
            <a:ext cx="6411912" cy="922338"/>
          </a:xfrm>
          <a:prstGeom prst="rect">
            <a:avLst/>
          </a:prstGeom>
          <a:noFill/>
          <a:ln w="9525">
            <a:noFill/>
            <a:miter lim="800000"/>
            <a:headEnd/>
            <a:tailEnd/>
          </a:ln>
        </p:spPr>
        <p:txBody>
          <a:bodyPr anchor="b"/>
          <a:lstStyle/>
          <a:p>
            <a:pPr algn="ctr"/>
            <a:endParaRPr lang="zh-TW" altLang="zh-TW" sz="4800">
              <a:solidFill>
                <a:srgbClr val="44546A"/>
              </a:solidFill>
              <a:latin typeface="華康新儷粗黑" pitchFamily="34" charset="-120"/>
              <a:ea typeface="華康新儷粗黑" pitchFamily="34" charset="-120"/>
            </a:endParaRPr>
          </a:p>
        </p:txBody>
      </p:sp>
      <p:sp>
        <p:nvSpPr>
          <p:cNvPr id="283651" name="Rectangle 3"/>
          <p:cNvSpPr>
            <a:spLocks noChangeArrowheads="1"/>
          </p:cNvSpPr>
          <p:nvPr/>
        </p:nvSpPr>
        <p:spPr bwMode="auto">
          <a:xfrm>
            <a:off x="1298575" y="1525588"/>
            <a:ext cx="6181725" cy="766762"/>
          </a:xfrm>
          <a:prstGeom prst="rect">
            <a:avLst/>
          </a:prstGeom>
          <a:noFill/>
          <a:ln w="9525">
            <a:noFill/>
            <a:miter lim="800000"/>
            <a:headEnd/>
            <a:tailEnd/>
          </a:ln>
        </p:spPr>
        <p:txBody>
          <a:bodyPr/>
          <a:lstStyle/>
          <a:p>
            <a:pPr marL="342900" indent="-342900">
              <a:spcBef>
                <a:spcPct val="20000"/>
              </a:spcBef>
              <a:buFontTx/>
              <a:buChar char="•"/>
            </a:pPr>
            <a:endParaRPr lang="zh-TW" altLang="en-US" sz="3200">
              <a:solidFill>
                <a:srgbClr val="000000"/>
              </a:solidFill>
              <a:latin typeface="華康新儷粗黑" pitchFamily="34" charset="-120"/>
              <a:ea typeface="華康新儷粗黑" pitchFamily="34" charset="-120"/>
            </a:endParaRPr>
          </a:p>
        </p:txBody>
      </p:sp>
      <p:graphicFrame>
        <p:nvGraphicFramePr>
          <p:cNvPr id="2050" name="Object 5"/>
          <p:cNvGraphicFramePr>
            <a:graphicFrameLocks noChangeAspect="1"/>
          </p:cNvGraphicFramePr>
          <p:nvPr/>
        </p:nvGraphicFramePr>
        <p:xfrm>
          <a:off x="7156450" y="2514600"/>
          <a:ext cx="1865313" cy="2057400"/>
        </p:xfrm>
        <a:graphic>
          <a:graphicData uri="http://schemas.openxmlformats.org/presentationml/2006/ole">
            <mc:AlternateContent xmlns:mc="http://schemas.openxmlformats.org/markup-compatibility/2006">
              <mc:Choice xmlns:v="urn:schemas-microsoft-com:vml" Requires="v">
                <p:oleObj spid="_x0000_s2062" name="多媒體項目" r:id="rId4" imgW="926287" imgH="1021385" progId="">
                  <p:embed/>
                </p:oleObj>
              </mc:Choice>
              <mc:Fallback>
                <p:oleObj name="多媒體項目" r:id="rId4" imgW="926287" imgH="102138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6450" y="2514600"/>
                        <a:ext cx="1865313"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2"/>
          <p:cNvSpPr>
            <a:spLocks noGrp="1" noChangeArrowheads="1"/>
          </p:cNvSpPr>
          <p:nvPr>
            <p:ph type="title"/>
          </p:nvPr>
        </p:nvSpPr>
        <p:spPr>
          <a:xfrm>
            <a:off x="619125" y="319088"/>
            <a:ext cx="8229600" cy="1143000"/>
          </a:xfrm>
        </p:spPr>
        <p:txBody>
          <a:bodyPr/>
          <a:lstStyle/>
          <a:p>
            <a:r>
              <a:rPr lang="zh-TW" altLang="en-US" sz="4800">
                <a:latin typeface="標楷體" pitchFamily="65" charset="-120"/>
                <a:ea typeface="標楷體" pitchFamily="65" charset="-120"/>
              </a:rPr>
              <a:t>廢棄物產生條件之管制</a:t>
            </a:r>
            <a:r>
              <a:rPr lang="zh-TW" altLang="en-US">
                <a:latin typeface="標楷體" pitchFamily="65" charset="-120"/>
                <a:ea typeface="標楷體" pitchFamily="65" charset="-120"/>
              </a:rPr>
              <a:t>(續)</a:t>
            </a:r>
          </a:p>
        </p:txBody>
      </p:sp>
      <p:sp>
        <p:nvSpPr>
          <p:cNvPr id="2055" name="Rectangle 3"/>
          <p:cNvSpPr>
            <a:spLocks noGrp="1" noChangeArrowheads="1"/>
          </p:cNvSpPr>
          <p:nvPr>
            <p:ph type="body" idx="1"/>
          </p:nvPr>
        </p:nvSpPr>
        <p:spPr>
          <a:xfrm>
            <a:off x="233362" y="1428737"/>
            <a:ext cx="7651005" cy="5024599"/>
          </a:xfrm>
        </p:spPr>
        <p:txBody>
          <a:bodyPr>
            <a:normAutofit lnSpcReduction="10000"/>
          </a:bodyPr>
          <a:lstStyle/>
          <a:p>
            <a:pPr>
              <a:lnSpc>
                <a:spcPct val="130000"/>
              </a:lnSpc>
            </a:pPr>
            <a:r>
              <a:rPr lang="zh-TW" altLang="en-US" sz="3200" dirty="0" smtClean="0">
                <a:ea typeface="標楷體" pitchFamily="65" charset="-120"/>
              </a:rPr>
              <a:t>按照分類流程表，確實分類。</a:t>
            </a:r>
          </a:p>
          <a:p>
            <a:r>
              <a:rPr lang="zh-TW" altLang="en-US" sz="3200" dirty="0" smtClean="0">
                <a:ea typeface="標楷體" pitchFamily="65" charset="-120"/>
              </a:rPr>
              <a:t>特殊廢液請先加藥安定。</a:t>
            </a:r>
          </a:p>
          <a:p>
            <a:r>
              <a:rPr lang="zh-TW" altLang="en-US" sz="3200" dirty="0" smtClean="0">
                <a:ea typeface="標楷體" pitchFamily="65" charset="-120"/>
              </a:rPr>
              <a:t>盛裝八分滿即可，預防搬運滲出。</a:t>
            </a:r>
          </a:p>
          <a:p>
            <a:pPr>
              <a:lnSpc>
                <a:spcPct val="130000"/>
              </a:lnSpc>
            </a:pPr>
            <a:r>
              <a:rPr lang="zh-TW" altLang="en-US" sz="3200" dirty="0" smtClean="0">
                <a:solidFill>
                  <a:srgbClr val="FF0000"/>
                </a:solidFill>
                <a:latin typeface="標楷體" pitchFamily="65" charset="-120"/>
                <a:ea typeface="標楷體" pitchFamily="65" charset="-120"/>
              </a:rPr>
              <a:t>避免</a:t>
            </a:r>
            <a:r>
              <a:rPr lang="zh-TW" altLang="en-US" sz="3200" dirty="0">
                <a:solidFill>
                  <a:srgbClr val="FF0000"/>
                </a:solidFill>
                <a:latin typeface="標楷體" pitchFamily="65" charset="-120"/>
                <a:ea typeface="標楷體" pitchFamily="65" charset="-120"/>
              </a:rPr>
              <a:t>不明混合物之產生</a:t>
            </a:r>
          </a:p>
          <a:p>
            <a:pPr lvl="1">
              <a:lnSpc>
                <a:spcPct val="130000"/>
              </a:lnSpc>
            </a:pPr>
            <a:r>
              <a:rPr lang="zh-TW" altLang="en-US" sz="2800" dirty="0">
                <a:latin typeface="標楷體" pitchFamily="65" charset="-120"/>
                <a:ea typeface="標楷體" pitchFamily="65" charset="-120"/>
              </a:rPr>
              <a:t>避免將混合物長期存放於實驗室角落或多餘空間</a:t>
            </a:r>
          </a:p>
          <a:p>
            <a:pPr lvl="1">
              <a:lnSpc>
                <a:spcPct val="130000"/>
              </a:lnSpc>
            </a:pPr>
            <a:r>
              <a:rPr lang="zh-TW" altLang="en-US" sz="2800" dirty="0">
                <a:latin typeface="標楷體" pitchFamily="65" charset="-120"/>
                <a:ea typeface="標楷體" pitchFamily="65" charset="-120"/>
              </a:rPr>
              <a:t>調配及貯存之混合物均需即時標示清楚</a:t>
            </a:r>
          </a:p>
          <a:p>
            <a:pPr lvl="1">
              <a:lnSpc>
                <a:spcPct val="130000"/>
              </a:lnSpc>
            </a:pPr>
            <a:r>
              <a:rPr lang="zh-TW" altLang="en-US" sz="2800" dirty="0">
                <a:latin typeface="標楷體" pitchFamily="65" charset="-120"/>
                <a:ea typeface="標楷體" pitchFamily="65" charset="-120"/>
              </a:rPr>
              <a:t>應定期清理實驗廢棄物</a:t>
            </a:r>
          </a:p>
          <a:p>
            <a:pPr>
              <a:lnSpc>
                <a:spcPct val="130000"/>
              </a:lnSpc>
            </a:pPr>
            <a:endParaRPr lang="zh-TW" altLang="en-US" dirty="0"/>
          </a:p>
        </p:txBody>
      </p:sp>
    </p:spTree>
    <p:extLst>
      <p:ext uri="{BB962C8B-B14F-4D97-AF65-F5344CB8AC3E}">
        <p14:creationId xmlns:p14="http://schemas.microsoft.com/office/powerpoint/2010/main" val="59238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nodePh="1">
                                  <p:stCondLst>
                                    <p:cond delay="0"/>
                                  </p:stCondLst>
                                  <p:endCondLst>
                                    <p:cond evt="begin" delay="0">
                                      <p:tn val="5"/>
                                    </p:cond>
                                  </p:endCondLst>
                                  <p:childTnLst>
                                    <p:set>
                                      <p:cBhvr>
                                        <p:cTn id="6" dur="1" fill="hold">
                                          <p:stCondLst>
                                            <p:cond delay="0"/>
                                          </p:stCondLst>
                                        </p:cTn>
                                        <p:tgtEl>
                                          <p:spTgt spid="283651"/>
                                        </p:tgtEl>
                                        <p:attrNameLst>
                                          <p:attrName>style.visibility</p:attrName>
                                        </p:attrNameLst>
                                      </p:cBhvr>
                                      <p:to>
                                        <p:strVal val="visible"/>
                                      </p:to>
                                    </p:set>
                                    <p:animEffect transition="in" filter="randombar(vertical)">
                                      <p:cBhvr>
                                        <p:cTn id="7" dur="500"/>
                                        <p:tgtEl>
                                          <p:spTgt spid="283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468313" y="260350"/>
            <a:ext cx="8675687" cy="884238"/>
          </a:xfrm>
        </p:spPr>
        <p:txBody>
          <a:bodyPr/>
          <a:lstStyle/>
          <a:p>
            <a:pPr eaLnBrk="1" hangingPunct="1"/>
            <a:r>
              <a:rPr lang="zh-TW" altLang="en-US" sz="4000" b="1">
                <a:latin typeface="標楷體" pitchFamily="65" charset="-120"/>
                <a:ea typeface="標楷體" pitchFamily="65" charset="-120"/>
              </a:rPr>
              <a:t>收集容器</a:t>
            </a:r>
          </a:p>
        </p:txBody>
      </p:sp>
      <p:sp>
        <p:nvSpPr>
          <p:cNvPr id="100355" name="Rectangle 3"/>
          <p:cNvSpPr>
            <a:spLocks noGrp="1" noChangeArrowheads="1"/>
          </p:cNvSpPr>
          <p:nvPr>
            <p:ph idx="4294967295"/>
          </p:nvPr>
        </p:nvSpPr>
        <p:spPr>
          <a:xfrm>
            <a:off x="798736" y="980728"/>
            <a:ext cx="7859712" cy="5040312"/>
          </a:xfrm>
        </p:spPr>
        <p:txBody>
          <a:bodyPr>
            <a:normAutofit fontScale="92500" lnSpcReduction="10000"/>
          </a:bodyPr>
          <a:lstStyle/>
          <a:p>
            <a:pPr eaLnBrk="1" hangingPunct="1">
              <a:lnSpc>
                <a:spcPct val="150000"/>
              </a:lnSpc>
              <a:spcBef>
                <a:spcPct val="0"/>
              </a:spcBef>
            </a:pPr>
            <a:r>
              <a:rPr lang="en-US" altLang="zh-TW" sz="2800" dirty="0"/>
              <a:t> </a:t>
            </a:r>
            <a:r>
              <a:rPr lang="zh-TW" altLang="en-US" sz="2800" dirty="0">
                <a:latin typeface="標楷體" pitchFamily="65" charset="-120"/>
                <a:ea typeface="標楷體" pitchFamily="65" charset="-120"/>
              </a:rPr>
              <a:t>貯存容器</a:t>
            </a:r>
          </a:p>
          <a:p>
            <a:pPr lvl="1" eaLnBrk="1" hangingPunct="1">
              <a:lnSpc>
                <a:spcPct val="150000"/>
              </a:lnSpc>
              <a:spcBef>
                <a:spcPct val="0"/>
              </a:spcBef>
            </a:pPr>
            <a:r>
              <a:rPr lang="en-US" altLang="zh-TW" sz="2400" dirty="0">
                <a:latin typeface="Times New Roman" pitchFamily="18" charset="0"/>
                <a:ea typeface="標楷體" pitchFamily="65" charset="-120"/>
                <a:cs typeface="Times New Roman" pitchFamily="18" charset="0"/>
              </a:rPr>
              <a:t>HDPE</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桶、不銹鋼桶、原容器（過期及報廢藥品）</a:t>
            </a:r>
          </a:p>
          <a:p>
            <a:pPr lvl="1" eaLnBrk="1" hangingPunct="1">
              <a:lnSpc>
                <a:spcPct val="150000"/>
              </a:lnSpc>
              <a:spcBef>
                <a:spcPct val="0"/>
              </a:spcBef>
            </a:pPr>
            <a:r>
              <a:rPr lang="zh-TW" altLang="en-US" sz="2400" dirty="0">
                <a:latin typeface="標楷體" pitchFamily="65" charset="-120"/>
                <a:ea typeface="標楷體" pitchFamily="65" charset="-120"/>
              </a:rPr>
              <a:t>貯存容器應隨時加蓋密閉，或妥善包裝</a:t>
            </a:r>
          </a:p>
          <a:p>
            <a:pPr eaLnBrk="1" hangingPunct="1">
              <a:lnSpc>
                <a:spcPct val="150000"/>
              </a:lnSpc>
              <a:spcBef>
                <a:spcPct val="0"/>
              </a:spcBef>
            </a:pPr>
            <a:r>
              <a:rPr lang="zh-TW" altLang="en-US" sz="2800" dirty="0">
                <a:latin typeface="標楷體" pitchFamily="65" charset="-120"/>
                <a:ea typeface="標楷體" pitchFamily="65" charset="-120"/>
              </a:rPr>
              <a:t> 防止洩漏裝置</a:t>
            </a:r>
          </a:p>
          <a:p>
            <a:pPr lvl="1" eaLnBrk="1" hangingPunct="1">
              <a:lnSpc>
                <a:spcPct val="150000"/>
              </a:lnSpc>
              <a:spcBef>
                <a:spcPct val="0"/>
              </a:spcBef>
            </a:pPr>
            <a:r>
              <a:rPr lang="zh-TW" altLang="en-US" sz="2400" dirty="0">
                <a:latin typeface="標楷體" pitchFamily="65" charset="-120"/>
                <a:ea typeface="標楷體" pitchFamily="65" charset="-120"/>
              </a:rPr>
              <a:t>實驗廢液之貯存容器需置</a:t>
            </a:r>
            <a:r>
              <a:rPr lang="zh-TW" altLang="en-US" sz="2400" dirty="0" smtClean="0">
                <a:latin typeface="標楷體" pitchFamily="65" charset="-120"/>
                <a:ea typeface="標楷體" pitchFamily="65" charset="-120"/>
              </a:rPr>
              <a:t>於適當的防溢設施內，例如</a:t>
            </a:r>
            <a:r>
              <a:rPr lang="en-US" altLang="zh-TW" sz="2400" dirty="0" smtClean="0">
                <a:latin typeface="標楷體" pitchFamily="65" charset="-120"/>
                <a:ea typeface="標楷體" pitchFamily="65" charset="-120"/>
              </a:rPr>
              <a:t>#316</a:t>
            </a:r>
            <a:r>
              <a:rPr lang="zh-TW" altLang="en-US" sz="2400" dirty="0" smtClean="0">
                <a:latin typeface="標楷體" pitchFamily="65" charset="-120"/>
                <a:ea typeface="標楷體" pitchFamily="65" charset="-120"/>
              </a:rPr>
              <a:t>不</a:t>
            </a:r>
            <a:r>
              <a:rPr lang="zh-TW" altLang="en-US" sz="2400" dirty="0">
                <a:latin typeface="標楷體" pitchFamily="65" charset="-120"/>
                <a:ea typeface="標楷體" pitchFamily="65" charset="-120"/>
              </a:rPr>
              <a:t>銹</a:t>
            </a:r>
            <a:r>
              <a:rPr lang="zh-TW" altLang="en-US" sz="2400" dirty="0" smtClean="0">
                <a:latin typeface="標楷體" pitchFamily="65" charset="-120"/>
                <a:ea typeface="標楷體" pitchFamily="65" charset="-120"/>
              </a:rPr>
              <a:t>鋼材質盛</a:t>
            </a:r>
            <a:r>
              <a:rPr lang="zh-TW" altLang="en-US" sz="2400" dirty="0">
                <a:latin typeface="標楷體" pitchFamily="65" charset="-120"/>
                <a:ea typeface="標楷體" pitchFamily="65" charset="-120"/>
              </a:rPr>
              <a:t>盤內</a:t>
            </a:r>
          </a:p>
          <a:p>
            <a:pPr lvl="1" eaLnBrk="1" hangingPunct="1">
              <a:lnSpc>
                <a:spcPct val="150000"/>
              </a:lnSpc>
              <a:spcBef>
                <a:spcPct val="0"/>
              </a:spcBef>
            </a:pPr>
            <a:r>
              <a:rPr lang="zh-TW" altLang="en-US" sz="2400" dirty="0">
                <a:latin typeface="標楷體" pitchFamily="65" charset="-120"/>
                <a:ea typeface="標楷體" pitchFamily="65" charset="-120"/>
              </a:rPr>
              <a:t>腐蝕性廢液應放置</a:t>
            </a:r>
            <a:r>
              <a:rPr lang="zh-TW" altLang="en-US" sz="2400" dirty="0" smtClean="0">
                <a:latin typeface="標楷體" pitchFamily="65" charset="-120"/>
                <a:ea typeface="標楷體" pitchFamily="65" charset="-120"/>
              </a:rPr>
              <a:t>於適當的塑膠</a:t>
            </a:r>
            <a:r>
              <a:rPr lang="zh-TW" altLang="en-US" sz="2400" dirty="0">
                <a:latin typeface="標楷體" pitchFamily="65" charset="-120"/>
                <a:ea typeface="標楷體" pitchFamily="65" charset="-120"/>
              </a:rPr>
              <a:t>盛盤中</a:t>
            </a:r>
          </a:p>
          <a:p>
            <a:pPr lvl="2" eaLnBrk="1" hangingPunct="1">
              <a:lnSpc>
                <a:spcPct val="150000"/>
              </a:lnSpc>
              <a:spcBef>
                <a:spcPct val="0"/>
              </a:spcBef>
            </a:pPr>
            <a:r>
              <a:rPr lang="zh-TW" altLang="en-US" sz="1800" dirty="0">
                <a:latin typeface="標楷體" pitchFamily="65" charset="-120"/>
                <a:ea typeface="標楷體" pitchFamily="65" charset="-120"/>
              </a:rPr>
              <a:t>盛盤容積必須為廢液貯存容器之</a:t>
            </a:r>
            <a:r>
              <a:rPr lang="en-US" altLang="zh-TW" sz="1800" dirty="0">
                <a:latin typeface="標楷體" pitchFamily="65" charset="-120"/>
                <a:ea typeface="標楷體" pitchFamily="65" charset="-120"/>
              </a:rPr>
              <a:t>1.1</a:t>
            </a:r>
            <a:r>
              <a:rPr lang="zh-TW" altLang="en-US" sz="1800" dirty="0">
                <a:latin typeface="標楷體" pitchFamily="65" charset="-120"/>
                <a:ea typeface="標楷體" pitchFamily="65" charset="-120"/>
              </a:rPr>
              <a:t>倍</a:t>
            </a:r>
          </a:p>
          <a:p>
            <a:pPr lvl="1" eaLnBrk="1" hangingPunct="1">
              <a:lnSpc>
                <a:spcPct val="150000"/>
              </a:lnSpc>
              <a:spcBef>
                <a:spcPct val="0"/>
              </a:spcBef>
            </a:pPr>
            <a:r>
              <a:rPr lang="zh-TW" altLang="en-US" sz="2400" dirty="0" smtClean="0">
                <a:latin typeface="標楷體" pitchFamily="65" charset="-120"/>
                <a:ea typeface="標楷體" pitchFamily="65" charset="-120"/>
              </a:rPr>
              <a:t>儲存區或附近應</a:t>
            </a:r>
            <a:r>
              <a:rPr lang="zh-TW" altLang="en-US" sz="2400" dirty="0">
                <a:latin typeface="標楷體" pitchFamily="65" charset="-120"/>
                <a:ea typeface="標楷體" pitchFamily="65" charset="-120"/>
              </a:rPr>
              <a:t>準備吸收棉、吸收</a:t>
            </a:r>
            <a:r>
              <a:rPr lang="zh-TW" altLang="en-US" sz="2400" dirty="0" smtClean="0">
                <a:latin typeface="標楷體" pitchFamily="65" charset="-120"/>
                <a:ea typeface="標楷體" pitchFamily="65" charset="-120"/>
              </a:rPr>
              <a:t>劑、防護具等以防滲漏時緊急應變用</a:t>
            </a:r>
            <a:endParaRPr lang="zh-TW" altLang="en-US" sz="2400" dirty="0">
              <a:latin typeface="標楷體" pitchFamily="65" charset="-120"/>
              <a:ea typeface="標楷體" pitchFamily="65" charset="-120"/>
            </a:endParaRPr>
          </a:p>
        </p:txBody>
      </p:sp>
      <p:sp>
        <p:nvSpPr>
          <p:cNvPr id="100356" name="投影片編號版面配置區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9872BF0D-62ED-4A82-8540-2C519FC3D1EA}" type="slidenum">
              <a:rPr lang="en-US" altLang="zh-TW" sz="1200">
                <a:solidFill>
                  <a:srgbClr val="898989"/>
                </a:solidFill>
              </a:rPr>
              <a:pPr algn="r" eaLnBrk="1" hangingPunct="1"/>
              <a:t>39</a:t>
            </a:fld>
            <a:endParaRPr lang="en-US" altLang="zh-TW" sz="1200">
              <a:solidFill>
                <a:srgbClr val="898989"/>
              </a:solidFill>
            </a:endParaRPr>
          </a:p>
        </p:txBody>
      </p:sp>
      <p:sp>
        <p:nvSpPr>
          <p:cNvPr id="5" name="投影片編號版面配置區 4"/>
          <p:cNvSpPr>
            <a:spLocks noGrp="1"/>
          </p:cNvSpPr>
          <p:nvPr>
            <p:ph type="sldNum" sz="quarter" idx="12"/>
          </p:nvPr>
        </p:nvSpPr>
        <p:spPr/>
        <p:txBody>
          <a:bodyPr/>
          <a:lstStyle/>
          <a:p>
            <a:pPr>
              <a:defRPr/>
            </a:pPr>
            <a:fld id="{A9FAE099-0179-4B8E-89D6-546BD8865AF6}" type="slidenum">
              <a:rPr lang="en-US" altLang="zh-TW" smtClean="0"/>
              <a:pPr>
                <a:defRPr/>
              </a:pPr>
              <a:t>39</a:t>
            </a:fld>
            <a:endParaRPr lang="en-US" altLang="zh-TW"/>
          </a:p>
        </p:txBody>
      </p:sp>
    </p:spTree>
    <p:extLst>
      <p:ext uri="{BB962C8B-B14F-4D97-AF65-F5344CB8AC3E}">
        <p14:creationId xmlns:p14="http://schemas.microsoft.com/office/powerpoint/2010/main" val="332838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subTitle" idx="1"/>
          </p:nvPr>
        </p:nvSpPr>
        <p:spPr>
          <a:xfrm>
            <a:off x="323850" y="2347913"/>
            <a:ext cx="8351838" cy="4176712"/>
          </a:xfrm>
          <a:ln>
            <a:solidFill>
              <a:schemeClr val="tx1"/>
            </a:solidFill>
          </a:ln>
        </p:spPr>
        <p:txBody>
          <a:bodyPr/>
          <a:lstStyle/>
          <a:p>
            <a:pPr marL="1350963" indent="-719138" algn="l" eaLnBrk="1" hangingPunct="1">
              <a:lnSpc>
                <a:spcPct val="150000"/>
              </a:lnSpc>
            </a:pPr>
            <a:r>
              <a:rPr lang="zh-TW" altLang="en-US" sz="2800">
                <a:latin typeface="標楷體" pitchFamily="65" charset="-120"/>
                <a:ea typeface="標楷體" pitchFamily="65" charset="-120"/>
              </a:rPr>
              <a:t>陸、實驗室有害事業廢棄物貯存、清運處理實務</a:t>
            </a:r>
            <a:endParaRPr lang="en-US" altLang="zh-TW" sz="2800">
              <a:latin typeface="標楷體" pitchFamily="65" charset="-120"/>
              <a:ea typeface="標楷體" pitchFamily="65" charset="-120"/>
            </a:endParaRPr>
          </a:p>
          <a:p>
            <a:pPr marL="1693863" lvl="1" indent="-719138" algn="l" eaLnBrk="1" hangingPunct="1">
              <a:lnSpc>
                <a:spcPct val="150000"/>
              </a:lnSpc>
            </a:pPr>
            <a:r>
              <a:rPr lang="zh-TW" altLang="en-US" sz="2800">
                <a:latin typeface="標楷體" pitchFamily="65" charset="-120"/>
                <a:ea typeface="標楷體" pitchFamily="65" charset="-120"/>
              </a:rPr>
              <a:t>一、實驗室化學性廢棄物</a:t>
            </a:r>
            <a:endParaRPr lang="en-US" altLang="zh-TW" sz="2800">
              <a:latin typeface="標楷體" pitchFamily="65" charset="-120"/>
              <a:ea typeface="標楷體" pitchFamily="65" charset="-120"/>
            </a:endParaRPr>
          </a:p>
          <a:p>
            <a:pPr marL="1693863" lvl="1" indent="-719138" algn="l" eaLnBrk="1" hangingPunct="1">
              <a:lnSpc>
                <a:spcPct val="150000"/>
              </a:lnSpc>
            </a:pPr>
            <a:r>
              <a:rPr lang="zh-TW" altLang="en-US" sz="2800">
                <a:latin typeface="標楷體" pitchFamily="65" charset="-120"/>
                <a:ea typeface="標楷體" pitchFamily="65" charset="-120"/>
              </a:rPr>
              <a:t>二、生物醫療廢棄物</a:t>
            </a:r>
            <a:endParaRPr lang="en-US" altLang="zh-TW" sz="2800">
              <a:latin typeface="標楷體" pitchFamily="65" charset="-120"/>
              <a:ea typeface="標楷體" pitchFamily="65" charset="-120"/>
            </a:endParaRPr>
          </a:p>
          <a:p>
            <a:pPr marL="1693863" lvl="1" indent="-719138" algn="l" eaLnBrk="1" hangingPunct="1">
              <a:lnSpc>
                <a:spcPct val="150000"/>
              </a:lnSpc>
            </a:pPr>
            <a:r>
              <a:rPr lang="zh-TW" altLang="en-US" sz="2800">
                <a:latin typeface="標楷體" pitchFamily="65" charset="-120"/>
                <a:ea typeface="標楷體" pitchFamily="65" charset="-120"/>
              </a:rPr>
              <a:t>三、有害事業廢棄物委外清運處理</a:t>
            </a:r>
            <a:endParaRPr lang="en-US" altLang="zh-TW" sz="2800">
              <a:latin typeface="標楷體" pitchFamily="65" charset="-120"/>
              <a:ea typeface="標楷體" pitchFamily="65" charset="-120"/>
            </a:endParaRPr>
          </a:p>
        </p:txBody>
      </p:sp>
      <p:sp>
        <p:nvSpPr>
          <p:cNvPr id="47107" name="Text Box 3"/>
          <p:cNvSpPr txBox="1">
            <a:spLocks noChangeArrowheads="1"/>
          </p:cNvSpPr>
          <p:nvPr/>
        </p:nvSpPr>
        <p:spPr bwMode="auto">
          <a:xfrm>
            <a:off x="2411413"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a:solidFill>
                  <a:srgbClr val="CC0000"/>
                </a:solidFill>
                <a:latin typeface="標楷體" pitchFamily="65" charset="-120"/>
                <a:ea typeface="標楷體" pitchFamily="65" charset="-120"/>
              </a:rPr>
              <a:t>內   容</a:t>
            </a:r>
            <a:r>
              <a:rPr lang="en-US" altLang="zh-TW" sz="4800" b="1">
                <a:solidFill>
                  <a:srgbClr val="CC0000"/>
                </a:solidFill>
                <a:latin typeface="標楷體" pitchFamily="65" charset="-120"/>
                <a:ea typeface="標楷體" pitchFamily="65" charset="-120"/>
              </a:rPr>
              <a:t>(</a:t>
            </a:r>
            <a:r>
              <a:rPr lang="zh-TW" altLang="en-US" sz="4800" b="1">
                <a:solidFill>
                  <a:srgbClr val="CC0000"/>
                </a:solidFill>
                <a:latin typeface="標楷體" pitchFamily="65" charset="-120"/>
                <a:ea typeface="標楷體" pitchFamily="65" charset="-120"/>
              </a:rPr>
              <a:t>續</a:t>
            </a:r>
            <a:r>
              <a:rPr lang="en-US" altLang="zh-TW" sz="4800" b="1">
                <a:solidFill>
                  <a:srgbClr val="CC0000"/>
                </a:solidFill>
                <a:latin typeface="標楷體" pitchFamily="65" charset="-120"/>
                <a:ea typeface="標楷體" pitchFamily="65" charset="-120"/>
              </a:rPr>
              <a:t>)</a:t>
            </a:r>
            <a:endParaRPr lang="zh-TW" altLang="en-US" sz="4800" b="1">
              <a:solidFill>
                <a:srgbClr val="CC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D0449B0A-1738-4FDB-A862-CA2688AA6738}" type="slidenum">
              <a:rPr lang="en-US" altLang="zh-TW" smtClean="0"/>
              <a:pPr>
                <a:defRPr/>
              </a:pPr>
              <a:t>4</a:t>
            </a:fld>
            <a:endParaRPr lang="en-US" altLang="zh-TW"/>
          </a:p>
        </p:txBody>
      </p:sp>
    </p:spTree>
    <p:extLst>
      <p:ext uri="{BB962C8B-B14F-4D97-AF65-F5344CB8AC3E}">
        <p14:creationId xmlns:p14="http://schemas.microsoft.com/office/powerpoint/2010/main" val="3574557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57200"/>
            <a:ext cx="8229600" cy="1027113"/>
          </a:xfrm>
        </p:spPr>
        <p:txBody>
          <a:bodyPr/>
          <a:lstStyle/>
          <a:p>
            <a:pPr eaLnBrk="1" hangingPunct="1"/>
            <a:r>
              <a:rPr lang="zh-TW" altLang="en-US" sz="3600" u="sng" dirty="0" smtClean="0">
                <a:solidFill>
                  <a:srgbClr val="FF0000"/>
                </a:solidFill>
                <a:latin typeface="標楷體" pitchFamily="65" charset="-120"/>
                <a:ea typeface="標楷體" pitchFamily="65" charset="-120"/>
              </a:rPr>
              <a:t>廢液一定要確實</a:t>
            </a:r>
            <a:r>
              <a:rPr lang="zh-TW" altLang="en-US" sz="3600" u="sng" dirty="0">
                <a:solidFill>
                  <a:srgbClr val="FF0000"/>
                </a:solidFill>
                <a:latin typeface="標楷體" pitchFamily="65" charset="-120"/>
                <a:ea typeface="標楷體" pitchFamily="65" charset="-120"/>
              </a:rPr>
              <a:t>分類</a:t>
            </a:r>
          </a:p>
        </p:txBody>
      </p:sp>
      <p:sp>
        <p:nvSpPr>
          <p:cNvPr id="101379" name="Rectangle 3"/>
          <p:cNvSpPr>
            <a:spLocks noGrp="1" noChangeArrowheads="1"/>
          </p:cNvSpPr>
          <p:nvPr>
            <p:ph idx="1"/>
          </p:nvPr>
        </p:nvSpPr>
        <p:spPr>
          <a:xfrm>
            <a:off x="457200" y="1449413"/>
            <a:ext cx="8229600" cy="4715891"/>
          </a:xfrm>
        </p:spPr>
        <p:txBody>
          <a:bodyPr>
            <a:normAutofit fontScale="92500" lnSpcReduction="10000"/>
          </a:bodyPr>
          <a:lstStyle/>
          <a:p>
            <a:pPr eaLnBrk="1" hangingPunct="1"/>
            <a:r>
              <a:rPr lang="zh-TW" altLang="en-US" sz="2800" dirty="0">
                <a:latin typeface="標楷體" pitchFamily="65" charset="-120"/>
                <a:ea typeface="標楷體" pitchFamily="65" charset="-120"/>
              </a:rPr>
              <a:t>為何要分類</a:t>
            </a:r>
            <a:r>
              <a:rPr lang="en-US" altLang="zh-TW" sz="2800" dirty="0">
                <a:latin typeface="標楷體" pitchFamily="65" charset="-120"/>
                <a:ea typeface="標楷體" pitchFamily="65" charset="-120"/>
              </a:rPr>
              <a:t>?</a:t>
            </a:r>
          </a:p>
          <a:p>
            <a:pPr lvl="1" eaLnBrk="1" hangingPunct="1">
              <a:lnSpc>
                <a:spcPct val="130000"/>
              </a:lnSpc>
            </a:pPr>
            <a:r>
              <a:rPr lang="zh-TW" altLang="en-US" sz="2400" dirty="0">
                <a:latin typeface="標楷體" pitchFamily="65" charset="-120"/>
                <a:ea typeface="標楷體" pitchFamily="65" charset="-120"/>
              </a:rPr>
              <a:t>相容性 </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實驗廢棄物若不相容會</a:t>
            </a:r>
            <a:r>
              <a:rPr lang="en-US" altLang="zh-TW" sz="2400" dirty="0">
                <a:latin typeface="標楷體" pitchFamily="65" charset="-120"/>
                <a:ea typeface="標楷體" pitchFamily="65" charset="-120"/>
              </a:rPr>
              <a:t>---</a:t>
            </a:r>
          </a:p>
          <a:p>
            <a:pPr lvl="2" eaLnBrk="1" hangingPunct="1">
              <a:lnSpc>
                <a:spcPct val="130000"/>
              </a:lnSpc>
            </a:pPr>
            <a:r>
              <a:rPr lang="zh-TW" altLang="en-US" sz="2000" dirty="0">
                <a:latin typeface="標楷體" pitchFamily="65" charset="-120"/>
                <a:ea typeface="標楷體" pitchFamily="65" charset="-120"/>
              </a:rPr>
              <a:t>產生熱</a:t>
            </a:r>
          </a:p>
          <a:p>
            <a:pPr lvl="2" eaLnBrk="1" hangingPunct="1">
              <a:lnSpc>
                <a:spcPct val="130000"/>
              </a:lnSpc>
            </a:pPr>
            <a:r>
              <a:rPr lang="zh-TW" altLang="en-US" sz="2000" dirty="0">
                <a:latin typeface="標楷體" pitchFamily="65" charset="-120"/>
                <a:ea typeface="標楷體" pitchFamily="65" charset="-120"/>
              </a:rPr>
              <a:t>產生激烈反應</a:t>
            </a:r>
          </a:p>
          <a:p>
            <a:pPr lvl="2" eaLnBrk="1" hangingPunct="1">
              <a:lnSpc>
                <a:spcPct val="130000"/>
              </a:lnSpc>
            </a:pPr>
            <a:r>
              <a:rPr lang="zh-TW" altLang="en-US" sz="2000" dirty="0">
                <a:latin typeface="標楷體" pitchFamily="65" charset="-120"/>
                <a:ea typeface="標楷體" pitchFamily="65" charset="-120"/>
              </a:rPr>
              <a:t>爆炸</a:t>
            </a:r>
          </a:p>
          <a:p>
            <a:pPr lvl="2" eaLnBrk="1" hangingPunct="1">
              <a:lnSpc>
                <a:spcPct val="130000"/>
              </a:lnSpc>
            </a:pPr>
            <a:r>
              <a:rPr lang="zh-TW" altLang="en-US" sz="2000" dirty="0">
                <a:latin typeface="標楷體" pitchFamily="65" charset="-120"/>
                <a:ea typeface="標楷體" pitchFamily="65" charset="-120"/>
              </a:rPr>
              <a:t>產生可燃性氣體或毒性氣體</a:t>
            </a:r>
          </a:p>
          <a:p>
            <a:pPr lvl="2" eaLnBrk="1" hangingPunct="1">
              <a:lnSpc>
                <a:spcPct val="130000"/>
              </a:lnSpc>
            </a:pPr>
            <a:r>
              <a:rPr lang="zh-TW" altLang="en-US" sz="2000" dirty="0">
                <a:latin typeface="標楷體" pitchFamily="65" charset="-120"/>
                <a:ea typeface="標楷體" pitchFamily="65" charset="-120"/>
              </a:rPr>
              <a:t>造成容器材質劣化</a:t>
            </a:r>
          </a:p>
          <a:p>
            <a:pPr lvl="1" eaLnBrk="1" hangingPunct="1">
              <a:lnSpc>
                <a:spcPct val="130000"/>
              </a:lnSpc>
            </a:pPr>
            <a:r>
              <a:rPr lang="zh-TW" altLang="en-US" sz="3600" b="1" u="sng" dirty="0">
                <a:solidFill>
                  <a:srgbClr val="FF0000"/>
                </a:solidFill>
                <a:latin typeface="標楷體" pitchFamily="65" charset="-120"/>
                <a:ea typeface="標楷體" pitchFamily="65" charset="-120"/>
              </a:rPr>
              <a:t>後續可處理性</a:t>
            </a:r>
          </a:p>
          <a:p>
            <a:pPr lvl="2" eaLnBrk="1" hangingPunct="1">
              <a:lnSpc>
                <a:spcPct val="130000"/>
              </a:lnSpc>
            </a:pPr>
            <a:r>
              <a:rPr lang="zh-TW" altLang="en-US" sz="2000" dirty="0">
                <a:latin typeface="標楷體" pitchFamily="65" charset="-120"/>
                <a:ea typeface="標楷體" pitchFamily="65" charset="-120"/>
              </a:rPr>
              <a:t>不同性質之廢棄物處理方式不同，隨意混合將增加處理的困難度與成本，</a:t>
            </a:r>
            <a:r>
              <a:rPr lang="zh-TW" altLang="en-US" sz="2800" b="1" u="sng" dirty="0">
                <a:solidFill>
                  <a:srgbClr val="FF0000"/>
                </a:solidFill>
                <a:latin typeface="標楷體" pitchFamily="65" charset="-120"/>
                <a:ea typeface="標楷體" pitchFamily="65" charset="-120"/>
              </a:rPr>
              <a:t>甚至無法處理</a:t>
            </a:r>
          </a:p>
        </p:txBody>
      </p:sp>
      <p:sp>
        <p:nvSpPr>
          <p:cNvPr id="101380" name="AutoShape 4"/>
          <p:cNvSpPr>
            <a:spLocks noChangeArrowheads="1"/>
          </p:cNvSpPr>
          <p:nvPr/>
        </p:nvSpPr>
        <p:spPr bwMode="auto">
          <a:xfrm>
            <a:off x="6300093" y="331986"/>
            <a:ext cx="2592387" cy="2520950"/>
          </a:xfrm>
          <a:prstGeom prst="irregularSeal2">
            <a:avLst/>
          </a:prstGeom>
          <a:solidFill>
            <a:srgbClr val="FF0000"/>
          </a:solidFill>
          <a:ln w="9525">
            <a:solidFill>
              <a:schemeClr val="tx1"/>
            </a:solidFill>
            <a:miter lim="800000"/>
            <a:headEnd/>
            <a:tailEnd/>
          </a:ln>
        </p:spPr>
        <p:txBody>
          <a:bodyPr wrap="none" anchor="ctr"/>
          <a:lstStyle/>
          <a:p>
            <a:pPr algn="ctr" eaLnBrk="1" hangingPunct="1"/>
            <a:r>
              <a:rPr lang="zh-TW" altLang="en-US" sz="5400">
                <a:solidFill>
                  <a:srgbClr val="000000"/>
                </a:solidFill>
                <a:latin typeface="標楷體" pitchFamily="65" charset="-120"/>
                <a:ea typeface="標楷體" pitchFamily="65" charset="-120"/>
              </a:rPr>
              <a:t>重要</a:t>
            </a:r>
            <a:r>
              <a:rPr lang="en-US" altLang="zh-TW" sz="5400">
                <a:solidFill>
                  <a:srgbClr val="000000"/>
                </a:solidFill>
                <a:latin typeface="標楷體" pitchFamily="65" charset="-120"/>
                <a:ea typeface="標楷體" pitchFamily="65" charset="-120"/>
              </a:rPr>
              <a:t>!</a:t>
            </a:r>
          </a:p>
        </p:txBody>
      </p:sp>
      <p:sp>
        <p:nvSpPr>
          <p:cNvPr id="5" name="投影片編號版面配置區 4"/>
          <p:cNvSpPr>
            <a:spLocks noGrp="1"/>
          </p:cNvSpPr>
          <p:nvPr>
            <p:ph type="sldNum" sz="quarter" idx="12"/>
          </p:nvPr>
        </p:nvSpPr>
        <p:spPr/>
        <p:txBody>
          <a:bodyPr/>
          <a:lstStyle/>
          <a:p>
            <a:pPr>
              <a:defRPr/>
            </a:pPr>
            <a:fld id="{8DEF6D81-3992-44C0-A1DA-464E0286BA09}" type="slidenum">
              <a:rPr lang="en-US" altLang="zh-TW" smtClean="0"/>
              <a:pPr>
                <a:defRPr/>
              </a:pPr>
              <a:t>40</a:t>
            </a:fld>
            <a:endParaRPr lang="en-US" altLang="zh-TW"/>
          </a:p>
        </p:txBody>
      </p:sp>
    </p:spTree>
    <p:extLst>
      <p:ext uri="{BB962C8B-B14F-4D97-AF65-F5344CB8AC3E}">
        <p14:creationId xmlns:p14="http://schemas.microsoft.com/office/powerpoint/2010/main" val="1354493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457200"/>
            <a:ext cx="8686800" cy="1371600"/>
          </a:xfrm>
        </p:spPr>
        <p:txBody>
          <a:bodyPr/>
          <a:lstStyle/>
          <a:p>
            <a:pPr eaLnBrk="1" hangingPunct="1"/>
            <a:r>
              <a:rPr lang="zh-TW" altLang="en-US" sz="4000" dirty="0">
                <a:latin typeface="標楷體" pitchFamily="65" charset="-120"/>
                <a:ea typeface="標楷體" pitchFamily="65" charset="-120"/>
              </a:rPr>
              <a:t>學術機構實驗室常見廢液分類方式</a:t>
            </a:r>
          </a:p>
        </p:txBody>
      </p:sp>
      <p:sp>
        <p:nvSpPr>
          <p:cNvPr id="102403" name="Rectangle 3"/>
          <p:cNvSpPr>
            <a:spLocks noChangeArrowheads="1"/>
          </p:cNvSpPr>
          <p:nvPr/>
        </p:nvSpPr>
        <p:spPr bwMode="auto">
          <a:xfrm>
            <a:off x="250825" y="1628800"/>
            <a:ext cx="3384550" cy="4464769"/>
          </a:xfrm>
          <a:prstGeom prst="rect">
            <a:avLst/>
          </a:prstGeom>
          <a:noFill/>
          <a:ln w="9525">
            <a:noFill/>
            <a:miter lim="800000"/>
            <a:headEnd/>
            <a:tailEnd/>
          </a:ln>
        </p:spPr>
        <p:txBody>
          <a:bodyPr/>
          <a:lstStyle/>
          <a:p>
            <a:pPr marL="342900" indent="-342900" eaLnBrk="1" hangingPunct="1">
              <a:lnSpc>
                <a:spcPct val="130000"/>
              </a:lnSpc>
              <a:spcBef>
                <a:spcPct val="20000"/>
              </a:spcBef>
              <a:buClr>
                <a:srgbClr val="E7E6E6"/>
              </a:buClr>
              <a:buSzPct val="75000"/>
              <a:buFont typeface="Wingdings" pitchFamily="2" charset="2"/>
              <a:buChar char="n"/>
            </a:pPr>
            <a:r>
              <a:rPr lang="zh-TW" altLang="en-US" sz="3200" dirty="0">
                <a:solidFill>
                  <a:srgbClr val="000000"/>
                </a:solidFill>
                <a:ea typeface="標楷體" pitchFamily="65" charset="-120"/>
              </a:rPr>
              <a:t>無機廢液類</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氰系類廢液</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汞系類廢液</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無機酸類廢液</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鹼類廢液</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重金屬類廢</a:t>
            </a:r>
            <a:r>
              <a:rPr lang="zh-TW" altLang="en-US" sz="2800" dirty="0" smtClean="0">
                <a:solidFill>
                  <a:srgbClr val="000000"/>
                </a:solidFill>
                <a:ea typeface="標楷體" pitchFamily="65" charset="-120"/>
              </a:rPr>
              <a:t>液</a:t>
            </a:r>
            <a:endParaRPr lang="en-US" altLang="zh-TW" sz="2800" dirty="0" smtClean="0">
              <a:solidFill>
                <a:srgbClr val="000000"/>
              </a:solidFill>
              <a:ea typeface="標楷體" pitchFamily="65" charset="-120"/>
            </a:endParaRP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含六價鉻廢液</a:t>
            </a:r>
          </a:p>
        </p:txBody>
      </p:sp>
      <p:sp>
        <p:nvSpPr>
          <p:cNvPr id="102404" name="Rectangle 4"/>
          <p:cNvSpPr>
            <a:spLocks noChangeArrowheads="1"/>
          </p:cNvSpPr>
          <p:nvPr/>
        </p:nvSpPr>
        <p:spPr bwMode="auto">
          <a:xfrm>
            <a:off x="4500563" y="1628800"/>
            <a:ext cx="4284662" cy="4032448"/>
          </a:xfrm>
          <a:prstGeom prst="rect">
            <a:avLst/>
          </a:prstGeom>
          <a:noFill/>
          <a:ln w="9525">
            <a:noFill/>
            <a:miter lim="800000"/>
            <a:headEnd/>
            <a:tailEnd/>
          </a:ln>
        </p:spPr>
        <p:txBody>
          <a:bodyPr/>
          <a:lstStyle/>
          <a:p>
            <a:pPr marL="342900" indent="-342900" eaLnBrk="1" hangingPunct="1">
              <a:lnSpc>
                <a:spcPct val="130000"/>
              </a:lnSpc>
              <a:spcBef>
                <a:spcPct val="20000"/>
              </a:spcBef>
              <a:buClr>
                <a:srgbClr val="E7E6E6"/>
              </a:buClr>
              <a:buSzPct val="75000"/>
              <a:buFont typeface="Wingdings" pitchFamily="2" charset="2"/>
              <a:buChar char="n"/>
            </a:pPr>
            <a:r>
              <a:rPr lang="zh-TW" altLang="en-US" sz="3200" dirty="0">
                <a:solidFill>
                  <a:srgbClr val="000000"/>
                </a:solidFill>
                <a:ea typeface="標楷體" pitchFamily="65" charset="-120"/>
              </a:rPr>
              <a:t>有機廢溶劑</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廢油類</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非鹵素類廢溶劑</a:t>
            </a:r>
          </a:p>
          <a:p>
            <a:pPr marL="742950" lvl="1" indent="-285750" eaLnBrk="1" hangingPunct="1">
              <a:lnSpc>
                <a:spcPct val="130000"/>
              </a:lnSpc>
              <a:spcBef>
                <a:spcPct val="20000"/>
              </a:spcBef>
              <a:buClr>
                <a:srgbClr val="ED7D31"/>
              </a:buClr>
              <a:buSzPct val="80000"/>
              <a:buFont typeface="Wingdings" pitchFamily="2" charset="2"/>
              <a:buChar char="¨"/>
            </a:pPr>
            <a:r>
              <a:rPr lang="zh-TW" altLang="en-US" sz="2800" dirty="0">
                <a:solidFill>
                  <a:srgbClr val="000000"/>
                </a:solidFill>
                <a:ea typeface="標楷體" pitchFamily="65" charset="-120"/>
              </a:rPr>
              <a:t>鹵素類廢溶劑</a:t>
            </a:r>
          </a:p>
          <a:p>
            <a:pPr marL="342900" indent="-342900" eaLnBrk="1" hangingPunct="1">
              <a:lnSpc>
                <a:spcPct val="130000"/>
              </a:lnSpc>
              <a:spcBef>
                <a:spcPct val="20000"/>
              </a:spcBef>
              <a:buClr>
                <a:srgbClr val="E7E6E6"/>
              </a:buClr>
              <a:buSzPct val="75000"/>
              <a:buFont typeface="Wingdings" pitchFamily="2" charset="2"/>
              <a:buChar char="n"/>
            </a:pPr>
            <a:r>
              <a:rPr lang="zh-TW" altLang="en-US" sz="3200" dirty="0">
                <a:solidFill>
                  <a:srgbClr val="000000"/>
                </a:solidFill>
                <a:ea typeface="標楷體" pitchFamily="65" charset="-120"/>
              </a:rPr>
              <a:t>特殊廢</a:t>
            </a:r>
            <a:r>
              <a:rPr lang="zh-TW" altLang="en-US" sz="3200" dirty="0" smtClean="0">
                <a:solidFill>
                  <a:srgbClr val="000000"/>
                </a:solidFill>
                <a:ea typeface="標楷體" pitchFamily="65" charset="-120"/>
              </a:rPr>
              <a:t>液</a:t>
            </a:r>
            <a:endParaRPr lang="en-US" altLang="zh-TW" sz="3200" dirty="0" smtClean="0">
              <a:solidFill>
                <a:srgbClr val="000000"/>
              </a:solidFill>
              <a:ea typeface="標楷體" pitchFamily="65" charset="-120"/>
            </a:endParaRPr>
          </a:p>
          <a:p>
            <a:pPr marL="342900" indent="-342900" eaLnBrk="1" hangingPunct="1">
              <a:lnSpc>
                <a:spcPct val="130000"/>
              </a:lnSpc>
              <a:spcBef>
                <a:spcPct val="20000"/>
              </a:spcBef>
              <a:buClr>
                <a:srgbClr val="E7E6E6"/>
              </a:buClr>
              <a:buSzPct val="75000"/>
              <a:buFont typeface="Wingdings" pitchFamily="2" charset="2"/>
              <a:buChar char="n"/>
            </a:pPr>
            <a:r>
              <a:rPr lang="zh-TW" altLang="en-US" sz="3200" dirty="0">
                <a:solidFill>
                  <a:srgbClr val="000000"/>
                </a:solidFill>
                <a:ea typeface="標楷體" pitchFamily="65" charset="-120"/>
              </a:rPr>
              <a:t>固</a:t>
            </a:r>
            <a:r>
              <a:rPr lang="zh-TW" altLang="en-US" sz="3200" dirty="0" smtClean="0">
                <a:solidFill>
                  <a:srgbClr val="000000"/>
                </a:solidFill>
                <a:ea typeface="標楷體" pitchFamily="65" charset="-120"/>
              </a:rPr>
              <a:t>體及汙泥類</a:t>
            </a:r>
            <a:endParaRPr lang="zh-TW" altLang="en-US" sz="3200" dirty="0">
              <a:solidFill>
                <a:srgbClr val="000000"/>
              </a:solidFill>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8DEF6D81-3992-44C0-A1DA-464E0286BA09}" type="slidenum">
              <a:rPr lang="en-US" altLang="zh-TW" smtClean="0"/>
              <a:pPr>
                <a:defRPr/>
              </a:pPr>
              <a:t>41</a:t>
            </a:fld>
            <a:endParaRPr lang="en-US" altLang="zh-TW"/>
          </a:p>
        </p:txBody>
      </p:sp>
    </p:spTree>
    <p:extLst>
      <p:ext uri="{BB962C8B-B14F-4D97-AF65-F5344CB8AC3E}">
        <p14:creationId xmlns:p14="http://schemas.microsoft.com/office/powerpoint/2010/main" val="3769267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7"/>
          <p:cNvSpPr>
            <a:spLocks noGrp="1"/>
          </p:cNvSpPr>
          <p:nvPr>
            <p:ph type="sldNum" sz="quarter" idx="12"/>
          </p:nvPr>
        </p:nvSpPr>
        <p:spPr/>
        <p:txBody>
          <a:bodyPr/>
          <a:lstStyle/>
          <a:p>
            <a:fld id="{35CA4DEA-801F-489E-A7EE-E87F73D712C3}" type="slidenum">
              <a:rPr lang="en-US" altLang="zh-TW"/>
              <a:pPr/>
              <a:t>42</a:t>
            </a:fld>
            <a:endParaRPr lang="en-US" altLang="zh-TW"/>
          </a:p>
        </p:txBody>
      </p:sp>
      <p:sp>
        <p:nvSpPr>
          <p:cNvPr id="361474" name="Rectangle 2"/>
          <p:cNvSpPr>
            <a:spLocks noGrp="1" noChangeArrowheads="1"/>
          </p:cNvSpPr>
          <p:nvPr>
            <p:ph type="title"/>
          </p:nvPr>
        </p:nvSpPr>
        <p:spPr/>
        <p:txBody>
          <a:bodyPr/>
          <a:lstStyle/>
          <a:p>
            <a:r>
              <a:rPr lang="zh-TW" altLang="en-US">
                <a:latin typeface="標楷體" pitchFamily="65" charset="-120"/>
                <a:ea typeface="標楷體" pitchFamily="65" charset="-120"/>
              </a:rPr>
              <a:t>有機廢液類</a:t>
            </a:r>
          </a:p>
        </p:txBody>
      </p:sp>
      <p:sp>
        <p:nvSpPr>
          <p:cNvPr id="361475" name="Rectangle 3"/>
          <p:cNvSpPr>
            <a:spLocks noGrp="1" noChangeArrowheads="1"/>
          </p:cNvSpPr>
          <p:nvPr>
            <p:ph type="body" sz="half" idx="1"/>
          </p:nvPr>
        </p:nvSpPr>
        <p:spPr>
          <a:xfrm>
            <a:off x="611188" y="1052513"/>
            <a:ext cx="7561262" cy="4895850"/>
          </a:xfrm>
        </p:spPr>
        <p:txBody>
          <a:bodyPr/>
          <a:lstStyle/>
          <a:p>
            <a:pPr>
              <a:buFont typeface="Wingdings" pitchFamily="2" charset="2"/>
              <a:buNone/>
            </a:pPr>
            <a:endParaRPr lang="en-US" altLang="zh-TW" sz="2400" dirty="0">
              <a:solidFill>
                <a:srgbClr val="000000"/>
              </a:solidFill>
              <a:latin typeface="Times New Roman" pitchFamily="18" charset="0"/>
              <a:ea typeface="標楷體" pitchFamily="65" charset="-120"/>
              <a:cs typeface="Times New Roman" pitchFamily="18" charset="0"/>
            </a:endParaRPr>
          </a:p>
          <a:p>
            <a:r>
              <a:rPr lang="zh-TW" altLang="en-US" sz="2400" dirty="0">
                <a:latin typeface="Times New Roman" pitchFamily="18" charset="0"/>
                <a:ea typeface="標楷體" pitchFamily="65" charset="-120"/>
                <a:cs typeface="Times New Roman" pitchFamily="18" charset="0"/>
              </a:rPr>
              <a:t>油脂</a:t>
            </a:r>
            <a:r>
              <a:rPr lang="zh-TW" altLang="en-US" sz="2400" dirty="0" smtClean="0">
                <a:latin typeface="Times New Roman" pitchFamily="18" charset="0"/>
                <a:ea typeface="標楷體" pitchFamily="65" charset="-120"/>
                <a:cs typeface="Times New Roman" pitchFamily="18" charset="0"/>
              </a:rPr>
              <a:t>類</a:t>
            </a:r>
            <a:endParaRPr lang="en-US" altLang="zh-TW" sz="2400" dirty="0">
              <a:latin typeface="Times New Roman" pitchFamily="18" charset="0"/>
              <a:ea typeface="標楷體" pitchFamily="65" charset="-120"/>
              <a:cs typeface="Times New Roman" pitchFamily="18" charset="0"/>
            </a:endParaRPr>
          </a:p>
          <a:p>
            <a:pPr lvl="1"/>
            <a:r>
              <a:rPr lang="zh-TW" altLang="en-US" sz="2400" dirty="0">
                <a:solidFill>
                  <a:srgbClr val="000000"/>
                </a:solidFill>
                <a:latin typeface="Times New Roman" pitchFamily="18" charset="0"/>
                <a:ea typeface="標楷體" pitchFamily="65" charset="-120"/>
                <a:cs typeface="Times New Roman" pitchFamily="18" charset="0"/>
              </a:rPr>
              <a:t>由實驗室所產生的廢棄油</a:t>
            </a:r>
            <a:r>
              <a:rPr lang="en-US" altLang="zh-TW" sz="2400" dirty="0">
                <a:solidFill>
                  <a:srgbClr val="000000"/>
                </a:solidFill>
                <a:latin typeface="Times New Roman" pitchFamily="18" charset="0"/>
                <a:ea typeface="標楷體" pitchFamily="65" charset="-120"/>
                <a:cs typeface="Times New Roman" pitchFamily="18" charset="0"/>
              </a:rPr>
              <a:t>(</a:t>
            </a:r>
            <a:r>
              <a:rPr lang="zh-TW" altLang="en-US" sz="2400" dirty="0">
                <a:solidFill>
                  <a:srgbClr val="000000"/>
                </a:solidFill>
                <a:latin typeface="Times New Roman" pitchFamily="18" charset="0"/>
                <a:ea typeface="標楷體" pitchFamily="65" charset="-120"/>
                <a:cs typeface="Times New Roman" pitchFamily="18" charset="0"/>
              </a:rPr>
              <a:t>脂</a:t>
            </a:r>
            <a:r>
              <a:rPr lang="en-US" altLang="zh-TW" sz="2400" dirty="0">
                <a:solidFill>
                  <a:srgbClr val="000000"/>
                </a:solidFill>
                <a:latin typeface="Times New Roman" pitchFamily="18" charset="0"/>
                <a:ea typeface="標楷體" pitchFamily="65" charset="-120"/>
                <a:cs typeface="Times New Roman" pitchFamily="18" charset="0"/>
              </a:rPr>
              <a:t>)</a:t>
            </a:r>
          </a:p>
          <a:p>
            <a:pPr lvl="1"/>
            <a:r>
              <a:rPr lang="zh-TW" altLang="en-US" sz="2400" dirty="0">
                <a:solidFill>
                  <a:srgbClr val="000000"/>
                </a:solidFill>
                <a:latin typeface="Times New Roman" pitchFamily="18" charset="0"/>
                <a:ea typeface="標楷體" pitchFamily="65" charset="-120"/>
                <a:cs typeface="Times New Roman" pitchFamily="18" charset="0"/>
              </a:rPr>
              <a:t>如：油漆、絕緣油</a:t>
            </a:r>
            <a:r>
              <a:rPr lang="en-US" altLang="zh-TW" sz="2400" dirty="0">
                <a:solidFill>
                  <a:srgbClr val="000000"/>
                </a:solidFill>
                <a:latin typeface="Times New Roman" pitchFamily="18" charset="0"/>
                <a:ea typeface="標楷體" pitchFamily="65" charset="-120"/>
                <a:cs typeface="Times New Roman" pitchFamily="18" charset="0"/>
              </a:rPr>
              <a:t>(</a:t>
            </a:r>
            <a:r>
              <a:rPr lang="zh-TW" altLang="en-US" sz="2400" dirty="0">
                <a:solidFill>
                  <a:srgbClr val="000000"/>
                </a:solidFill>
                <a:latin typeface="Times New Roman" pitchFamily="18" charset="0"/>
                <a:ea typeface="標楷體" pitchFamily="65" charset="-120"/>
                <a:cs typeface="Times New Roman" pitchFamily="18" charset="0"/>
              </a:rPr>
              <a:t>脂</a:t>
            </a:r>
            <a:r>
              <a:rPr lang="en-US" altLang="zh-TW" sz="2400" dirty="0">
                <a:solidFill>
                  <a:srgbClr val="000000"/>
                </a:solidFill>
                <a:latin typeface="Times New Roman" pitchFamily="18" charset="0"/>
                <a:ea typeface="標楷體" pitchFamily="65" charset="-120"/>
                <a:cs typeface="Times New Roman" pitchFamily="18" charset="0"/>
              </a:rPr>
              <a:t>)(</a:t>
            </a:r>
            <a:r>
              <a:rPr lang="zh-TW" altLang="en-US" sz="2400" dirty="0">
                <a:solidFill>
                  <a:srgbClr val="000000"/>
                </a:solidFill>
                <a:latin typeface="Times New Roman" pitchFamily="18" charset="0"/>
                <a:ea typeface="標楷體" pitchFamily="65" charset="-120"/>
                <a:cs typeface="Times New Roman" pitchFamily="18" charset="0"/>
              </a:rPr>
              <a:t>不含多氯聯笨</a:t>
            </a:r>
            <a:r>
              <a:rPr lang="en-US" altLang="zh-TW" sz="2400" dirty="0">
                <a:solidFill>
                  <a:srgbClr val="000000"/>
                </a:solidFill>
                <a:latin typeface="Times New Roman" pitchFamily="18" charset="0"/>
                <a:ea typeface="標楷體" pitchFamily="65" charset="-120"/>
                <a:cs typeface="Times New Roman" pitchFamily="18" charset="0"/>
              </a:rPr>
              <a:t>)</a:t>
            </a:r>
            <a:r>
              <a:rPr lang="zh-TW" altLang="en-US" sz="2400" dirty="0">
                <a:solidFill>
                  <a:srgbClr val="000000"/>
                </a:solidFill>
                <a:latin typeface="Times New Roman" pitchFamily="18" charset="0"/>
                <a:ea typeface="標楷體" pitchFamily="65" charset="-120"/>
                <a:cs typeface="Times New Roman" pitchFamily="18" charset="0"/>
              </a:rPr>
              <a:t>、潤滑油等</a:t>
            </a:r>
          </a:p>
          <a:p>
            <a:r>
              <a:rPr lang="zh-TW" altLang="en-US" sz="2400" dirty="0">
                <a:latin typeface="Times New Roman" pitchFamily="18" charset="0"/>
                <a:ea typeface="標楷體" pitchFamily="65" charset="-120"/>
                <a:cs typeface="Times New Roman" pitchFamily="18" charset="0"/>
              </a:rPr>
              <a:t>含鹵素有機溶劑</a:t>
            </a:r>
            <a:r>
              <a:rPr lang="zh-TW" altLang="en-US" sz="2400" dirty="0" smtClean="0">
                <a:latin typeface="Times New Roman" pitchFamily="18" charset="0"/>
                <a:ea typeface="標楷體" pitchFamily="65" charset="-120"/>
                <a:cs typeface="Times New Roman" pitchFamily="18" charset="0"/>
              </a:rPr>
              <a:t>類</a:t>
            </a:r>
            <a:endParaRPr lang="en-US" altLang="zh-TW" sz="2400" dirty="0">
              <a:latin typeface="Times New Roman" pitchFamily="18" charset="0"/>
              <a:ea typeface="標楷體" pitchFamily="65" charset="-120"/>
              <a:cs typeface="Times New Roman" pitchFamily="18" charset="0"/>
            </a:endParaRPr>
          </a:p>
          <a:p>
            <a:pPr lvl="1"/>
            <a:r>
              <a:rPr lang="zh-TW" altLang="en-US" sz="2400" dirty="0">
                <a:solidFill>
                  <a:srgbClr val="000000"/>
                </a:solidFill>
                <a:latin typeface="Times New Roman" pitchFamily="18" charset="0"/>
                <a:ea typeface="標楷體" pitchFamily="65" charset="-120"/>
                <a:cs typeface="Times New Roman" pitchFamily="18" charset="0"/>
              </a:rPr>
              <a:t>由實驗室產生的廢棄溶劑，該溶劑含有脂肪族</a:t>
            </a:r>
            <a:r>
              <a:rPr lang="zh-TW" altLang="en-US" sz="2400" dirty="0">
                <a:solidFill>
                  <a:srgbClr val="339933"/>
                </a:solidFill>
                <a:latin typeface="Times New Roman" pitchFamily="18" charset="0"/>
                <a:ea typeface="標楷體" pitchFamily="65" charset="-120"/>
                <a:cs typeface="Times New Roman" pitchFamily="18" charset="0"/>
              </a:rPr>
              <a:t>鹵素類</a:t>
            </a:r>
            <a:r>
              <a:rPr lang="zh-TW" altLang="en-US" sz="2400" dirty="0">
                <a:solidFill>
                  <a:srgbClr val="000000"/>
                </a:solidFill>
                <a:latin typeface="Times New Roman" pitchFamily="18" charset="0"/>
                <a:ea typeface="標楷體" pitchFamily="65" charset="-120"/>
                <a:cs typeface="Times New Roman" pitchFamily="18" charset="0"/>
              </a:rPr>
              <a:t>化合物</a:t>
            </a:r>
          </a:p>
          <a:p>
            <a:pPr lvl="1"/>
            <a:r>
              <a:rPr lang="zh-TW" altLang="en-US" sz="2400" dirty="0">
                <a:solidFill>
                  <a:srgbClr val="000000"/>
                </a:solidFill>
                <a:latin typeface="Times New Roman" pitchFamily="18" charset="0"/>
                <a:ea typeface="標楷體" pitchFamily="65" charset="-120"/>
                <a:cs typeface="Times New Roman" pitchFamily="18" charset="0"/>
              </a:rPr>
              <a:t>如</a:t>
            </a:r>
            <a:r>
              <a:rPr lang="zh-TW" altLang="en-US" sz="2400" dirty="0">
                <a:solidFill>
                  <a:srgbClr val="339933"/>
                </a:solidFill>
                <a:latin typeface="Times New Roman" pitchFamily="18" charset="0"/>
                <a:ea typeface="標楷體" pitchFamily="65" charset="-120"/>
                <a:cs typeface="Times New Roman" pitchFamily="18" charset="0"/>
              </a:rPr>
              <a:t>氯</a:t>
            </a:r>
            <a:r>
              <a:rPr lang="zh-TW" altLang="en-US" sz="2400" dirty="0">
                <a:solidFill>
                  <a:srgbClr val="000000"/>
                </a:solidFill>
                <a:latin typeface="Times New Roman" pitchFamily="18" charset="0"/>
                <a:ea typeface="標楷體" pitchFamily="65" charset="-120"/>
                <a:cs typeface="Times New Roman" pitchFamily="18" charset="0"/>
              </a:rPr>
              <a:t>仿、二</a:t>
            </a:r>
            <a:r>
              <a:rPr lang="zh-TW" altLang="en-US" sz="2400" dirty="0">
                <a:solidFill>
                  <a:srgbClr val="339933"/>
                </a:solidFill>
                <a:latin typeface="Times New Roman" pitchFamily="18" charset="0"/>
                <a:ea typeface="標楷體" pitchFamily="65" charset="-120"/>
                <a:cs typeface="Times New Roman" pitchFamily="18" charset="0"/>
              </a:rPr>
              <a:t>氯</a:t>
            </a:r>
            <a:r>
              <a:rPr lang="zh-TW" altLang="en-US" sz="2400" dirty="0">
                <a:solidFill>
                  <a:srgbClr val="000000"/>
                </a:solidFill>
                <a:latin typeface="Times New Roman" pitchFamily="18" charset="0"/>
                <a:ea typeface="標楷體" pitchFamily="65" charset="-120"/>
                <a:cs typeface="Times New Roman" pitchFamily="18" charset="0"/>
              </a:rPr>
              <a:t>甲烷、四</a:t>
            </a:r>
            <a:r>
              <a:rPr lang="zh-TW" altLang="en-US" sz="2400" dirty="0">
                <a:solidFill>
                  <a:srgbClr val="339933"/>
                </a:solidFill>
                <a:latin typeface="Times New Roman" pitchFamily="18" charset="0"/>
                <a:ea typeface="標楷體" pitchFamily="65" charset="-120"/>
                <a:cs typeface="Times New Roman" pitchFamily="18" charset="0"/>
              </a:rPr>
              <a:t>氯</a:t>
            </a:r>
            <a:r>
              <a:rPr lang="zh-TW" altLang="en-US" sz="2400" dirty="0">
                <a:solidFill>
                  <a:srgbClr val="000000"/>
                </a:solidFill>
                <a:latin typeface="Times New Roman" pitchFamily="18" charset="0"/>
                <a:ea typeface="標楷體" pitchFamily="65" charset="-120"/>
                <a:cs typeface="Times New Roman" pitchFamily="18" charset="0"/>
              </a:rPr>
              <a:t>化碳、</a:t>
            </a:r>
            <a:r>
              <a:rPr lang="zh-TW" altLang="en-US" sz="2400" dirty="0">
                <a:solidFill>
                  <a:srgbClr val="339933"/>
                </a:solidFill>
                <a:latin typeface="Times New Roman" pitchFamily="18" charset="0"/>
                <a:ea typeface="標楷體" pitchFamily="65" charset="-120"/>
                <a:cs typeface="Times New Roman" pitchFamily="18" charset="0"/>
              </a:rPr>
              <a:t>氯</a:t>
            </a:r>
            <a:r>
              <a:rPr lang="zh-TW" altLang="en-US" sz="2400" dirty="0">
                <a:solidFill>
                  <a:srgbClr val="000000"/>
                </a:solidFill>
                <a:latin typeface="Times New Roman" pitchFamily="18" charset="0"/>
                <a:ea typeface="標楷體" pitchFamily="65" charset="-120"/>
                <a:cs typeface="Times New Roman" pitchFamily="18" charset="0"/>
              </a:rPr>
              <a:t>苯等</a:t>
            </a:r>
          </a:p>
          <a:p>
            <a:r>
              <a:rPr lang="zh-TW" altLang="en-US" sz="2400" dirty="0">
                <a:latin typeface="Times New Roman" pitchFamily="18" charset="0"/>
                <a:ea typeface="標楷體" pitchFamily="65" charset="-120"/>
                <a:cs typeface="Times New Roman" pitchFamily="18" charset="0"/>
              </a:rPr>
              <a:t>不含鹵素有機溶劑</a:t>
            </a:r>
            <a:r>
              <a:rPr lang="zh-TW" altLang="en-US" sz="2400" dirty="0" smtClean="0">
                <a:latin typeface="Times New Roman" pitchFamily="18" charset="0"/>
                <a:ea typeface="標楷體" pitchFamily="65" charset="-120"/>
                <a:cs typeface="Times New Roman" pitchFamily="18" charset="0"/>
              </a:rPr>
              <a:t>類</a:t>
            </a:r>
            <a:endParaRPr lang="en-US" altLang="zh-TW" sz="2400" dirty="0">
              <a:latin typeface="Times New Roman" pitchFamily="18" charset="0"/>
              <a:ea typeface="標楷體" pitchFamily="65" charset="-120"/>
              <a:cs typeface="Times New Roman" pitchFamily="18" charset="0"/>
            </a:endParaRPr>
          </a:p>
          <a:p>
            <a:pPr lvl="1"/>
            <a:r>
              <a:rPr lang="zh-TW" altLang="en-US" sz="2400" dirty="0">
                <a:solidFill>
                  <a:srgbClr val="000000"/>
                </a:solidFill>
                <a:latin typeface="Times New Roman" pitchFamily="18" charset="0"/>
                <a:ea typeface="標楷體" pitchFamily="65" charset="-120"/>
                <a:cs typeface="Times New Roman" pitchFamily="18" charset="0"/>
              </a:rPr>
              <a:t>由實驗室產生的廢棄溶劑，該溶劑不含脂肪族鹵素類化合物或芳香族鹵素類化合物。</a:t>
            </a:r>
          </a:p>
        </p:txBody>
      </p:sp>
    </p:spTree>
    <p:extLst>
      <p:ext uri="{BB962C8B-B14F-4D97-AF65-F5344CB8AC3E}">
        <p14:creationId xmlns:p14="http://schemas.microsoft.com/office/powerpoint/2010/main" val="1959142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7"/>
          <p:cNvSpPr>
            <a:spLocks noGrp="1"/>
          </p:cNvSpPr>
          <p:nvPr>
            <p:ph type="sldNum" sz="quarter" idx="12"/>
          </p:nvPr>
        </p:nvSpPr>
        <p:spPr/>
        <p:txBody>
          <a:bodyPr/>
          <a:lstStyle/>
          <a:p>
            <a:fld id="{17B9F4F3-C228-4CB2-8F18-3198736F4AD0}" type="slidenum">
              <a:rPr lang="en-US" altLang="zh-TW"/>
              <a:pPr/>
              <a:t>43</a:t>
            </a:fld>
            <a:endParaRPr lang="en-US" altLang="zh-TW"/>
          </a:p>
        </p:txBody>
      </p:sp>
      <p:sp>
        <p:nvSpPr>
          <p:cNvPr id="362498" name="Rectangle 2"/>
          <p:cNvSpPr>
            <a:spLocks noGrp="1" noChangeArrowheads="1"/>
          </p:cNvSpPr>
          <p:nvPr>
            <p:ph type="title"/>
          </p:nvPr>
        </p:nvSpPr>
        <p:spPr/>
        <p:txBody>
          <a:bodyPr/>
          <a:lstStyle/>
          <a:p>
            <a:r>
              <a:rPr lang="zh-TW" altLang="en-US" sz="3900">
                <a:solidFill>
                  <a:srgbClr val="CC3300"/>
                </a:solidFill>
                <a:effectLst>
                  <a:outerShdw blurRad="38100" dist="38100" dir="2700000" algn="tl">
                    <a:srgbClr val="C0C0C0"/>
                  </a:outerShdw>
                </a:effectLst>
                <a:ea typeface="標楷體" pitchFamily="65" charset="-120"/>
              </a:rPr>
              <a:t>無機廢溶液類</a:t>
            </a:r>
          </a:p>
        </p:txBody>
      </p:sp>
      <p:sp>
        <p:nvSpPr>
          <p:cNvPr id="362499" name="Rectangle 3"/>
          <p:cNvSpPr>
            <a:spLocks noGrp="1" noChangeArrowheads="1"/>
          </p:cNvSpPr>
          <p:nvPr>
            <p:ph type="body" sz="half" idx="1"/>
          </p:nvPr>
        </p:nvSpPr>
        <p:spPr>
          <a:xfrm>
            <a:off x="539750" y="981075"/>
            <a:ext cx="7561263" cy="4895850"/>
          </a:xfrm>
        </p:spPr>
        <p:txBody>
          <a:bodyPr/>
          <a:lstStyle/>
          <a:p>
            <a:pPr>
              <a:buFont typeface="Wingdings" pitchFamily="2" charset="2"/>
              <a:buNone/>
            </a:pPr>
            <a:endParaRPr lang="en-US" altLang="zh-TW" sz="2400" dirty="0">
              <a:solidFill>
                <a:srgbClr val="000000"/>
              </a:solidFill>
              <a:effectLst>
                <a:outerShdw blurRad="38100" dist="38100" dir="2700000" algn="tl">
                  <a:srgbClr val="C0C0C0"/>
                </a:outerShdw>
              </a:effectLst>
              <a:latin typeface="新細明體" pitchFamily="18" charset="-120"/>
              <a:cs typeface="Times New Roman" pitchFamily="18" charset="0"/>
            </a:endParaRPr>
          </a:p>
          <a:p>
            <a:pPr>
              <a:lnSpc>
                <a:spcPct val="95000"/>
              </a:lnSpc>
              <a:buFont typeface="Wingdings" pitchFamily="2" charset="2"/>
              <a:buNone/>
            </a:pPr>
            <a:r>
              <a:rPr lang="en-US" altLang="zh-TW" sz="2400" dirty="0">
                <a:solidFill>
                  <a:srgbClr val="006600"/>
                </a:solidFill>
                <a:effectLst>
                  <a:outerShdw blurRad="38100" dist="38100" dir="2700000" algn="tl">
                    <a:srgbClr val="C0C0C0"/>
                  </a:outerShdw>
                </a:effectLst>
                <a:latin typeface="標楷體" pitchFamily="65" charset="-120"/>
                <a:ea typeface="標楷體" pitchFamily="65" charset="-120"/>
              </a:rPr>
              <a:t>1.</a:t>
            </a:r>
            <a:r>
              <a:rPr lang="zh-TW" altLang="en-US" sz="2400" dirty="0">
                <a:solidFill>
                  <a:srgbClr val="006600"/>
                </a:solidFill>
                <a:effectLst>
                  <a:outerShdw blurRad="38100" dist="38100" dir="2700000" algn="tl">
                    <a:srgbClr val="C0C0C0"/>
                  </a:outerShdw>
                </a:effectLst>
                <a:latin typeface="標楷體" pitchFamily="65" charset="-120"/>
                <a:ea typeface="標楷體" pitchFamily="65" charset="-120"/>
              </a:rPr>
              <a:t>含氰廢</a:t>
            </a:r>
            <a:r>
              <a:rPr lang="zh-TW" altLang="en-US" sz="2400" dirty="0" smtClean="0">
                <a:solidFill>
                  <a:srgbClr val="006600"/>
                </a:solidFill>
                <a:effectLst>
                  <a:outerShdw blurRad="38100" dist="38100" dir="2700000" algn="tl">
                    <a:srgbClr val="C0C0C0"/>
                  </a:outerShdw>
                </a:effectLst>
                <a:latin typeface="標楷體" pitchFamily="65" charset="-120"/>
                <a:ea typeface="標楷體" pitchFamily="65" charset="-120"/>
              </a:rPr>
              <a:t>液</a:t>
            </a:r>
            <a:r>
              <a:rPr lang="zh-TW" altLang="en-US" sz="2400" dirty="0" smtClean="0">
                <a:effectLst>
                  <a:outerShdw blurRad="38100" dist="38100" dir="2700000" algn="tl">
                    <a:srgbClr val="C0C0C0"/>
                  </a:outerShdw>
                </a:effectLst>
                <a:latin typeface="標楷體" pitchFamily="65" charset="-120"/>
                <a:ea typeface="標楷體" pitchFamily="65" charset="-120"/>
              </a:rPr>
              <a:t>：</a:t>
            </a:r>
            <a:r>
              <a:rPr lang="zh-TW" altLang="en-US" sz="2400" dirty="0">
                <a:effectLst>
                  <a:outerShdw blurRad="38100" dist="38100" dir="2700000" algn="tl">
                    <a:srgbClr val="C0C0C0"/>
                  </a:outerShdw>
                </a:effectLst>
                <a:latin typeface="標楷體" pitchFamily="65" charset="-120"/>
                <a:ea typeface="標楷體" pitchFamily="65" charset="-120"/>
              </a:rPr>
              <a:t>由學校實驗室或實習工廠所產生的廢液，該廢液含有游離氰廢液（需保存在</a:t>
            </a:r>
            <a:r>
              <a:rPr lang="en-US" altLang="zh-TW" sz="2400" dirty="0">
                <a:effectLst>
                  <a:outerShdw blurRad="38100" dist="38100" dir="2700000" algn="tl">
                    <a:srgbClr val="C0C0C0"/>
                  </a:outerShdw>
                </a:effectLst>
                <a:latin typeface="標楷體" pitchFamily="65" charset="-120"/>
                <a:ea typeface="標楷體" pitchFamily="65" charset="-120"/>
              </a:rPr>
              <a:t>pH10.5</a:t>
            </a:r>
            <a:r>
              <a:rPr lang="zh-TW" altLang="en-US" sz="2400" dirty="0">
                <a:effectLst>
                  <a:outerShdw blurRad="38100" dist="38100" dir="2700000" algn="tl">
                    <a:srgbClr val="C0C0C0"/>
                  </a:outerShdw>
                </a:effectLst>
                <a:latin typeface="標楷體" pitchFamily="65" charset="-120"/>
                <a:ea typeface="標楷體" pitchFamily="65" charset="-120"/>
              </a:rPr>
              <a:t>以上）者或含有氰化合物或氰錯化合物。</a:t>
            </a:r>
          </a:p>
          <a:p>
            <a:pPr>
              <a:lnSpc>
                <a:spcPct val="95000"/>
              </a:lnSpc>
              <a:buFont typeface="Wingdings" pitchFamily="2" charset="2"/>
              <a:buNone/>
            </a:pPr>
            <a:r>
              <a:rPr lang="en-US" altLang="zh-TW" sz="2400" dirty="0">
                <a:solidFill>
                  <a:srgbClr val="006600"/>
                </a:solidFill>
                <a:effectLst>
                  <a:outerShdw blurRad="38100" dist="38100" dir="2700000" algn="tl">
                    <a:srgbClr val="C0C0C0"/>
                  </a:outerShdw>
                </a:effectLst>
                <a:latin typeface="標楷體" pitchFamily="65" charset="-120"/>
                <a:ea typeface="標楷體" pitchFamily="65" charset="-120"/>
              </a:rPr>
              <a:t>2.</a:t>
            </a:r>
            <a:r>
              <a:rPr lang="zh-TW" altLang="en-US" sz="2400" dirty="0">
                <a:solidFill>
                  <a:srgbClr val="006600"/>
                </a:solidFill>
                <a:effectLst>
                  <a:outerShdw blurRad="38100" dist="38100" dir="2700000" algn="tl">
                    <a:srgbClr val="C0C0C0"/>
                  </a:outerShdw>
                </a:effectLst>
                <a:latin typeface="標楷體" pitchFamily="65" charset="-120"/>
                <a:ea typeface="標楷體" pitchFamily="65" charset="-120"/>
              </a:rPr>
              <a:t>含汞廢</a:t>
            </a:r>
            <a:r>
              <a:rPr lang="zh-TW" altLang="en-US" sz="2400" dirty="0" smtClean="0">
                <a:solidFill>
                  <a:srgbClr val="006600"/>
                </a:solidFill>
                <a:effectLst>
                  <a:outerShdw blurRad="38100" dist="38100" dir="2700000" algn="tl">
                    <a:srgbClr val="C0C0C0"/>
                  </a:outerShdw>
                </a:effectLst>
                <a:latin typeface="標楷體" pitchFamily="65" charset="-120"/>
                <a:ea typeface="標楷體" pitchFamily="65" charset="-120"/>
              </a:rPr>
              <a:t>液</a:t>
            </a:r>
            <a:r>
              <a:rPr lang="zh-TW" altLang="en-US" sz="2400" dirty="0" smtClean="0">
                <a:effectLst>
                  <a:outerShdw blurRad="38100" dist="38100" dir="2700000" algn="tl">
                    <a:srgbClr val="C0C0C0"/>
                  </a:outerShdw>
                </a:effectLst>
                <a:latin typeface="標楷體" pitchFamily="65" charset="-120"/>
                <a:ea typeface="標楷體" pitchFamily="65" charset="-120"/>
              </a:rPr>
              <a:t>：</a:t>
            </a:r>
            <a:r>
              <a:rPr lang="zh-TW" altLang="en-US" sz="2400" dirty="0">
                <a:effectLst>
                  <a:outerShdw blurRad="38100" dist="38100" dir="2700000" algn="tl">
                    <a:srgbClr val="C0C0C0"/>
                  </a:outerShdw>
                </a:effectLst>
                <a:latin typeface="標楷體" pitchFamily="65" charset="-120"/>
                <a:ea typeface="標楷體" pitchFamily="65" charset="-120"/>
              </a:rPr>
              <a:t>含</a:t>
            </a:r>
            <a:r>
              <a:rPr lang="en-US" altLang="zh-TW" sz="2400" dirty="0">
                <a:effectLst>
                  <a:outerShdw blurRad="38100" dist="38100" dir="2700000" algn="tl">
                    <a:srgbClr val="C0C0C0"/>
                  </a:outerShdw>
                </a:effectLst>
                <a:latin typeface="標楷體" pitchFamily="65" charset="-120"/>
                <a:ea typeface="標楷體" pitchFamily="65" charset="-120"/>
              </a:rPr>
              <a:t>COD</a:t>
            </a:r>
            <a:r>
              <a:rPr lang="zh-TW" altLang="en-US" sz="2400" dirty="0">
                <a:effectLst>
                  <a:outerShdw blurRad="38100" dist="38100" dir="2700000" algn="tl">
                    <a:srgbClr val="C0C0C0"/>
                  </a:outerShdw>
                </a:effectLst>
                <a:latin typeface="標楷體" pitchFamily="65" charset="-120"/>
                <a:ea typeface="標楷體" pitchFamily="65" charset="-120"/>
              </a:rPr>
              <a:t>廢液主要成份為重鉻酸鉀、硫酸銀、硫酸汞等。</a:t>
            </a:r>
          </a:p>
          <a:p>
            <a:pPr>
              <a:lnSpc>
                <a:spcPct val="95000"/>
              </a:lnSpc>
              <a:buFont typeface="Wingdings" pitchFamily="2" charset="2"/>
              <a:buNone/>
            </a:pPr>
            <a:r>
              <a:rPr lang="en-US" altLang="zh-TW" sz="2400" dirty="0">
                <a:solidFill>
                  <a:srgbClr val="006600"/>
                </a:solidFill>
                <a:effectLst>
                  <a:outerShdw blurRad="38100" dist="38100" dir="2700000" algn="tl">
                    <a:srgbClr val="C0C0C0"/>
                  </a:outerShdw>
                </a:effectLst>
                <a:latin typeface="標楷體" pitchFamily="65" charset="-120"/>
                <a:ea typeface="標楷體" pitchFamily="65" charset="-120"/>
              </a:rPr>
              <a:t>3.</a:t>
            </a:r>
            <a:r>
              <a:rPr lang="zh-TW" altLang="en-US" sz="2400" dirty="0">
                <a:solidFill>
                  <a:srgbClr val="006600"/>
                </a:solidFill>
                <a:effectLst>
                  <a:outerShdw blurRad="38100" dist="38100" dir="2700000" algn="tl">
                    <a:srgbClr val="C0C0C0"/>
                  </a:outerShdw>
                </a:effectLst>
                <a:latin typeface="標楷體" pitchFamily="65" charset="-120"/>
                <a:ea typeface="標楷體" pitchFamily="65" charset="-120"/>
              </a:rPr>
              <a:t>酸鹼性廢</a:t>
            </a:r>
            <a:r>
              <a:rPr lang="zh-TW" altLang="en-US" sz="2400" dirty="0" smtClean="0">
                <a:solidFill>
                  <a:srgbClr val="006600"/>
                </a:solidFill>
                <a:effectLst>
                  <a:outerShdw blurRad="38100" dist="38100" dir="2700000" algn="tl">
                    <a:srgbClr val="C0C0C0"/>
                  </a:outerShdw>
                </a:effectLst>
                <a:latin typeface="標楷體" pitchFamily="65" charset="-120"/>
                <a:ea typeface="標楷體" pitchFamily="65" charset="-120"/>
              </a:rPr>
              <a:t>液</a:t>
            </a:r>
            <a:r>
              <a:rPr lang="zh-TW" altLang="en-US" sz="2400" dirty="0" smtClean="0">
                <a:effectLst>
                  <a:outerShdw blurRad="38100" dist="38100" dir="2700000" algn="tl">
                    <a:srgbClr val="C0C0C0"/>
                  </a:outerShdw>
                </a:effectLst>
                <a:latin typeface="標楷體" pitchFamily="65" charset="-120"/>
                <a:ea typeface="標楷體" pitchFamily="65" charset="-120"/>
              </a:rPr>
              <a:t>：</a:t>
            </a:r>
            <a:r>
              <a:rPr lang="zh-TW" altLang="en-US" sz="2400" dirty="0">
                <a:effectLst>
                  <a:outerShdw blurRad="38100" dist="38100" dir="2700000" algn="tl">
                    <a:srgbClr val="C0C0C0"/>
                  </a:outerShdw>
                </a:effectLst>
                <a:latin typeface="標楷體" pitchFamily="65" charset="-120"/>
                <a:ea typeface="標楷體" pitchFamily="65" charset="-120"/>
              </a:rPr>
              <a:t>該廢液含有酸或鹼。</a:t>
            </a:r>
          </a:p>
          <a:p>
            <a:pPr>
              <a:lnSpc>
                <a:spcPct val="95000"/>
              </a:lnSpc>
              <a:buFont typeface="Wingdings" pitchFamily="2" charset="2"/>
              <a:buNone/>
            </a:pPr>
            <a:r>
              <a:rPr lang="en-US" altLang="zh-TW" sz="2400" dirty="0">
                <a:solidFill>
                  <a:srgbClr val="006600"/>
                </a:solidFill>
                <a:effectLst>
                  <a:outerShdw blurRad="38100" dist="38100" dir="2700000" algn="tl">
                    <a:srgbClr val="C0C0C0"/>
                  </a:outerShdw>
                </a:effectLst>
                <a:latin typeface="標楷體" pitchFamily="65" charset="-120"/>
                <a:ea typeface="標楷體" pitchFamily="65" charset="-120"/>
              </a:rPr>
              <a:t>4.</a:t>
            </a:r>
            <a:r>
              <a:rPr lang="zh-TW" altLang="en-US" sz="2400" dirty="0">
                <a:solidFill>
                  <a:srgbClr val="006600"/>
                </a:solidFill>
                <a:effectLst>
                  <a:outerShdw blurRad="38100" dist="38100" dir="2700000" algn="tl">
                    <a:srgbClr val="C0C0C0"/>
                  </a:outerShdw>
                </a:effectLst>
                <a:latin typeface="標楷體" pitchFamily="65" charset="-120"/>
                <a:ea typeface="標楷體" pitchFamily="65" charset="-120"/>
              </a:rPr>
              <a:t>含重金屬廢</a:t>
            </a:r>
            <a:r>
              <a:rPr lang="zh-TW" altLang="en-US" sz="2400" dirty="0" smtClean="0">
                <a:solidFill>
                  <a:srgbClr val="006600"/>
                </a:solidFill>
                <a:effectLst>
                  <a:outerShdw blurRad="38100" dist="38100" dir="2700000" algn="tl">
                    <a:srgbClr val="C0C0C0"/>
                  </a:outerShdw>
                </a:effectLst>
                <a:latin typeface="標楷體" pitchFamily="65" charset="-120"/>
                <a:ea typeface="標楷體" pitchFamily="65" charset="-120"/>
              </a:rPr>
              <a:t>液</a:t>
            </a:r>
            <a:r>
              <a:rPr lang="zh-TW" altLang="en-US" sz="2400" dirty="0" smtClean="0">
                <a:effectLst>
                  <a:outerShdw blurRad="38100" dist="38100" dir="2700000" algn="tl">
                    <a:srgbClr val="C0C0C0"/>
                  </a:outerShdw>
                </a:effectLst>
                <a:latin typeface="標楷體" pitchFamily="65" charset="-120"/>
                <a:ea typeface="標楷體" pitchFamily="65" charset="-120"/>
              </a:rPr>
              <a:t>：</a:t>
            </a:r>
            <a:r>
              <a:rPr lang="zh-TW" altLang="en-US" sz="2400" dirty="0">
                <a:effectLst>
                  <a:outerShdw blurRad="38100" dist="38100" dir="2700000" algn="tl">
                    <a:srgbClr val="C0C0C0"/>
                  </a:outerShdw>
                </a:effectLst>
                <a:latin typeface="標楷體" pitchFamily="65" charset="-120"/>
                <a:ea typeface="標楷體" pitchFamily="65" charset="-120"/>
              </a:rPr>
              <a:t>由學校實驗室或實習工廠所產生的廢液，該廢液含有如鐵、鈷、銅、錳、鎘、鉛、鎵、鉻、鈦、鍺、錫、鋁、鎂、鎳、鋅、銀等。</a:t>
            </a:r>
          </a:p>
          <a:p>
            <a:pPr>
              <a:lnSpc>
                <a:spcPct val="95000"/>
              </a:lnSpc>
              <a:buFont typeface="Wingdings" pitchFamily="2" charset="2"/>
              <a:buNone/>
            </a:pPr>
            <a:r>
              <a:rPr lang="en-US" altLang="zh-TW" sz="2400" dirty="0">
                <a:solidFill>
                  <a:srgbClr val="006600"/>
                </a:solidFill>
                <a:effectLst>
                  <a:outerShdw blurRad="38100" dist="38100" dir="2700000" algn="tl">
                    <a:srgbClr val="C0C0C0"/>
                  </a:outerShdw>
                </a:effectLst>
                <a:latin typeface="標楷體" pitchFamily="65" charset="-120"/>
                <a:ea typeface="標楷體" pitchFamily="65" charset="-120"/>
              </a:rPr>
              <a:t>5.</a:t>
            </a:r>
            <a:r>
              <a:rPr lang="zh-TW" altLang="en-US" sz="2400" dirty="0">
                <a:solidFill>
                  <a:srgbClr val="006600"/>
                </a:solidFill>
                <a:effectLst>
                  <a:outerShdw blurRad="38100" dist="38100" dir="2700000" algn="tl">
                    <a:srgbClr val="C0C0C0"/>
                  </a:outerShdw>
                </a:effectLst>
                <a:latin typeface="標楷體" pitchFamily="65" charset="-120"/>
                <a:ea typeface="標楷體" pitchFamily="65" charset="-120"/>
              </a:rPr>
              <a:t>特殊廢液</a:t>
            </a:r>
            <a:r>
              <a:rPr lang="zh-TW" altLang="en-US" sz="2400" dirty="0">
                <a:effectLst>
                  <a:outerShdw blurRad="38100" dist="38100" dir="2700000" algn="tl">
                    <a:srgbClr val="C0C0C0"/>
                  </a:outerShdw>
                </a:effectLst>
                <a:latin typeface="標楷體" pitchFamily="65" charset="-120"/>
                <a:ea typeface="標楷體" pitchFamily="65" charset="-120"/>
              </a:rPr>
              <a:t>：含六價鉻廢液、氫氟酸廢液</a:t>
            </a:r>
            <a:r>
              <a:rPr lang="zh-TW" altLang="en-US" sz="2400" dirty="0">
                <a:solidFill>
                  <a:srgbClr val="000000"/>
                </a:solidFill>
                <a:effectLst>
                  <a:outerShdw blurRad="38100" dist="38100" dir="2700000" algn="tl">
                    <a:srgbClr val="C0C0C0"/>
                  </a:outerShdw>
                </a:effectLst>
                <a:latin typeface="標楷體" pitchFamily="65" charset="-120"/>
                <a:ea typeface="標楷體" pitchFamily="65" charset="-120"/>
              </a:rPr>
              <a:t>。</a:t>
            </a:r>
          </a:p>
        </p:txBody>
      </p:sp>
    </p:spTree>
    <p:extLst>
      <p:ext uri="{BB962C8B-B14F-4D97-AF65-F5344CB8AC3E}">
        <p14:creationId xmlns:p14="http://schemas.microsoft.com/office/powerpoint/2010/main" val="68574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79388" y="188913"/>
            <a:ext cx="8229600" cy="1371600"/>
          </a:xfrm>
        </p:spPr>
        <p:txBody>
          <a:bodyPr/>
          <a:lstStyle/>
          <a:p>
            <a:pPr eaLnBrk="1" hangingPunct="1"/>
            <a:r>
              <a:rPr lang="zh-TW" altLang="en-US" sz="4000" b="1">
                <a:latin typeface="標楷體" pitchFamily="65" charset="-120"/>
                <a:ea typeface="標楷體" pitchFamily="65" charset="-120"/>
              </a:rPr>
              <a:t>標示與記錄</a:t>
            </a:r>
          </a:p>
        </p:txBody>
      </p:sp>
      <p:sp>
        <p:nvSpPr>
          <p:cNvPr id="103427" name="Rectangle 3"/>
          <p:cNvSpPr>
            <a:spLocks noGrp="1" noChangeArrowheads="1"/>
          </p:cNvSpPr>
          <p:nvPr>
            <p:ph idx="4294967295"/>
          </p:nvPr>
        </p:nvSpPr>
        <p:spPr>
          <a:xfrm>
            <a:off x="611188" y="2012950"/>
            <a:ext cx="6804025" cy="3890963"/>
          </a:xfrm>
        </p:spPr>
        <p:txBody>
          <a:bodyPr/>
          <a:lstStyle/>
          <a:p>
            <a:pPr eaLnBrk="1" hangingPunct="1">
              <a:lnSpc>
                <a:spcPct val="150000"/>
              </a:lnSpc>
              <a:spcBef>
                <a:spcPct val="10000"/>
              </a:spcBef>
              <a:spcAft>
                <a:spcPct val="10000"/>
              </a:spcAft>
            </a:pPr>
            <a:r>
              <a:rPr lang="zh-TW" altLang="en-US" sz="3200">
                <a:latin typeface="標楷體" pitchFamily="65" charset="-120"/>
                <a:ea typeface="標楷體" pitchFamily="65" charset="-120"/>
              </a:rPr>
              <a:t>確認貼妥實驗廢棄物</a:t>
            </a:r>
            <a:r>
              <a:rPr lang="zh-TW" altLang="en-US" sz="3200" b="1">
                <a:solidFill>
                  <a:srgbClr val="FF0000"/>
                </a:solidFill>
                <a:latin typeface="標楷體" pitchFamily="65" charset="-120"/>
                <a:ea typeface="標楷體" pitchFamily="65" charset="-120"/>
              </a:rPr>
              <a:t>危害標籤</a:t>
            </a:r>
          </a:p>
          <a:p>
            <a:pPr eaLnBrk="1" hangingPunct="1">
              <a:lnSpc>
                <a:spcPct val="150000"/>
              </a:lnSpc>
              <a:spcBef>
                <a:spcPct val="10000"/>
              </a:spcBef>
              <a:spcAft>
                <a:spcPct val="10000"/>
              </a:spcAft>
            </a:pPr>
            <a:r>
              <a:rPr lang="zh-TW" altLang="en-US" sz="3200">
                <a:latin typeface="標楷體" pitchFamily="65" charset="-120"/>
                <a:ea typeface="標楷體" pitchFamily="65" charset="-120"/>
              </a:rPr>
              <a:t>應清楚標示實驗廢棄物</a:t>
            </a:r>
            <a:r>
              <a:rPr lang="zh-TW" altLang="en-US" sz="3200" b="1">
                <a:solidFill>
                  <a:srgbClr val="FF0000"/>
                </a:solidFill>
                <a:latin typeface="標楷體" pitchFamily="65" charset="-120"/>
                <a:ea typeface="標楷體" pitchFamily="65" charset="-120"/>
              </a:rPr>
              <a:t>種類與成分</a:t>
            </a:r>
          </a:p>
          <a:p>
            <a:pPr eaLnBrk="1" hangingPunct="1">
              <a:lnSpc>
                <a:spcPct val="150000"/>
              </a:lnSpc>
              <a:spcBef>
                <a:spcPct val="10000"/>
              </a:spcBef>
              <a:spcAft>
                <a:spcPct val="10000"/>
              </a:spcAft>
            </a:pPr>
            <a:r>
              <a:rPr lang="zh-TW" altLang="en-US" sz="3200">
                <a:latin typeface="標楷體" pitchFamily="65" charset="-120"/>
                <a:ea typeface="標楷體" pitchFamily="65" charset="-120"/>
              </a:rPr>
              <a:t>檢附「實驗廢棄物</a:t>
            </a:r>
            <a:r>
              <a:rPr lang="zh-TW" altLang="en-US" sz="3200" b="1">
                <a:solidFill>
                  <a:srgbClr val="FF0000"/>
                </a:solidFill>
                <a:latin typeface="標楷體" pitchFamily="65" charset="-120"/>
                <a:ea typeface="標楷體" pitchFamily="65" charset="-120"/>
              </a:rPr>
              <a:t>傾倒紀錄</a:t>
            </a:r>
            <a:r>
              <a:rPr lang="zh-TW" altLang="en-US" sz="3200">
                <a:latin typeface="標楷體" pitchFamily="65" charset="-120"/>
                <a:ea typeface="標楷體" pitchFamily="65" charset="-120"/>
              </a:rPr>
              <a:t>」</a:t>
            </a:r>
          </a:p>
        </p:txBody>
      </p:sp>
      <p:sp>
        <p:nvSpPr>
          <p:cNvPr id="103428" name="投影片編號版面配置區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E9A94D73-4A64-41BC-9C87-34E2D09585B1}" type="slidenum">
              <a:rPr lang="en-US" altLang="zh-TW" sz="1200">
                <a:solidFill>
                  <a:srgbClr val="898989"/>
                </a:solidFill>
              </a:rPr>
              <a:pPr algn="r" eaLnBrk="1" hangingPunct="1"/>
              <a:t>44</a:t>
            </a:fld>
            <a:endParaRPr lang="en-US" altLang="zh-TW" sz="1200">
              <a:solidFill>
                <a:srgbClr val="898989"/>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537944954"/>
              </p:ext>
            </p:extLst>
          </p:nvPr>
        </p:nvGraphicFramePr>
        <p:xfrm>
          <a:off x="755576" y="4855449"/>
          <a:ext cx="6586611" cy="1308893"/>
        </p:xfrm>
        <a:graphic>
          <a:graphicData uri="http://schemas.openxmlformats.org/drawingml/2006/table">
            <a:tbl>
              <a:tblPr firstRow="1" bandRow="1">
                <a:tableStyleId>{5C22544A-7EE6-4342-B048-85BDC9FD1C3A}</a:tableStyleId>
              </a:tblPr>
              <a:tblGrid>
                <a:gridCol w="1085385"/>
                <a:gridCol w="1167049"/>
                <a:gridCol w="570399"/>
                <a:gridCol w="1296880"/>
                <a:gridCol w="1400459"/>
                <a:gridCol w="1066439"/>
              </a:tblGrid>
              <a:tr h="403532">
                <a:tc gridSpan="6">
                  <a:txBody>
                    <a:bodyPr/>
                    <a:lstStyle/>
                    <a:p>
                      <a:r>
                        <a:rPr lang="zh-TW" altLang="en-US" sz="2000" dirty="0" smtClean="0">
                          <a:solidFill>
                            <a:srgbClr val="FF0000"/>
                          </a:solidFill>
                        </a:rPr>
                        <a:t>實驗廢液傾倒紀錄                 </a:t>
                      </a:r>
                      <a:r>
                        <a:rPr lang="en-US" altLang="zh-TW" sz="1600" dirty="0" smtClean="0">
                          <a:solidFill>
                            <a:srgbClr val="FF0000"/>
                          </a:solidFill>
                        </a:rPr>
                        <a:t>106</a:t>
                      </a:r>
                      <a:r>
                        <a:rPr lang="zh-TW" altLang="en-US" sz="1600" dirty="0" smtClean="0">
                          <a:solidFill>
                            <a:srgbClr val="FF0000"/>
                          </a:solidFill>
                        </a:rPr>
                        <a:t>年</a:t>
                      </a:r>
                      <a:r>
                        <a:rPr lang="en-US" altLang="zh-TW" sz="1600" dirty="0" smtClean="0">
                          <a:solidFill>
                            <a:srgbClr val="FF0000"/>
                          </a:solidFill>
                        </a:rPr>
                        <a:t>4</a:t>
                      </a:r>
                      <a:r>
                        <a:rPr lang="zh-TW" altLang="en-US" sz="1600" dirty="0" smtClean="0">
                          <a:solidFill>
                            <a:srgbClr val="FF0000"/>
                          </a:solidFill>
                        </a:rPr>
                        <a:t>月 </a:t>
                      </a:r>
                      <a:r>
                        <a:rPr lang="en-US" altLang="zh-TW" sz="1600" dirty="0" smtClean="0">
                          <a:solidFill>
                            <a:srgbClr val="FF0000"/>
                          </a:solidFill>
                        </a:rPr>
                        <a:t>1</a:t>
                      </a:r>
                      <a:r>
                        <a:rPr lang="zh-TW" altLang="en-US" sz="1600" dirty="0" smtClean="0">
                          <a:solidFill>
                            <a:srgbClr val="FF0000"/>
                          </a:solidFill>
                        </a:rPr>
                        <a:t> 日 起     年    月    日                                   </a:t>
                      </a:r>
                      <a:endParaRPr lang="zh-TW" altLang="en-US" sz="16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696">
                <a:tc>
                  <a:txBody>
                    <a:bodyPr/>
                    <a:lstStyle/>
                    <a:p>
                      <a:r>
                        <a:rPr lang="zh-TW" altLang="en-US" sz="1400" b="1" dirty="0" smtClean="0"/>
                        <a:t>時間</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1" dirty="0" smtClean="0"/>
                        <a:t>傾倒內容物</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1" dirty="0" smtClean="0"/>
                        <a:t>單位</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1" dirty="0" smtClean="0"/>
                        <a:t>數量</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1" dirty="0" smtClean="0"/>
                        <a:t>傾到人員簽名</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1" dirty="0" smtClean="0"/>
                        <a:t>備註</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7665">
                <a:tc>
                  <a:txBody>
                    <a:bodyPr/>
                    <a:lstStyle/>
                    <a:p>
                      <a:r>
                        <a:rPr lang="en-US" altLang="zh-TW" sz="1400" b="1" dirty="0" smtClean="0"/>
                        <a:t>106.4.1.</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1" dirty="0" smtClean="0"/>
                        <a:t>丙酮</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b="1" dirty="0" smtClean="0"/>
                        <a:t>ml</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b="1" dirty="0" smtClean="0"/>
                        <a:t>300</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b="1" dirty="0" smtClean="0"/>
                        <a:t>OOO</a:t>
                      </a:r>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179" name="Picture 11" descr="易燃性廢棄物標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01" y="3277712"/>
            <a:ext cx="1905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溶出毒性廢棄物標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01" y="1619013"/>
            <a:ext cx="1752600" cy="1690687"/>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腐蝕性廢棄物標誌"/>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4355" y="17463"/>
            <a:ext cx="1752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9" name="投影片編號版面配置區 8"/>
          <p:cNvSpPr>
            <a:spLocks noGrp="1"/>
          </p:cNvSpPr>
          <p:nvPr>
            <p:ph type="sldNum" sz="quarter" idx="12"/>
          </p:nvPr>
        </p:nvSpPr>
        <p:spPr/>
        <p:txBody>
          <a:bodyPr/>
          <a:lstStyle/>
          <a:p>
            <a:pPr>
              <a:defRPr/>
            </a:pPr>
            <a:fld id="{A9FAE099-0179-4B8E-89D6-546BD8865AF6}" type="slidenum">
              <a:rPr lang="en-US" altLang="zh-TW" smtClean="0"/>
              <a:pPr>
                <a:defRPr/>
              </a:pPr>
              <a:t>44</a:t>
            </a:fld>
            <a:endParaRPr lang="en-US" altLang="zh-TW"/>
          </a:p>
        </p:txBody>
      </p:sp>
    </p:spTree>
    <p:extLst>
      <p:ext uri="{BB962C8B-B14F-4D97-AF65-F5344CB8AC3E}">
        <p14:creationId xmlns:p14="http://schemas.microsoft.com/office/powerpoint/2010/main" val="3967037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1" name="Group 3"/>
          <p:cNvGrpSpPr>
            <a:grpSpLocks/>
          </p:cNvGrpSpPr>
          <p:nvPr/>
        </p:nvGrpSpPr>
        <p:grpSpPr bwMode="auto">
          <a:xfrm>
            <a:off x="1000100" y="0"/>
            <a:ext cx="6096000" cy="6858000"/>
            <a:chOff x="1104" y="0"/>
            <a:chExt cx="3840" cy="4320"/>
          </a:xfrm>
        </p:grpSpPr>
        <p:sp>
          <p:nvSpPr>
            <p:cNvPr id="104452" name="Rectangle 4"/>
            <p:cNvSpPr>
              <a:spLocks noChangeArrowheads="1"/>
            </p:cNvSpPr>
            <p:nvPr/>
          </p:nvSpPr>
          <p:spPr bwMode="auto">
            <a:xfrm>
              <a:off x="1104" y="0"/>
              <a:ext cx="3840" cy="4320"/>
            </a:xfrm>
            <a:prstGeom prst="rect">
              <a:avLst/>
            </a:prstGeom>
            <a:solidFill>
              <a:srgbClr val="FFCC00"/>
            </a:solidFill>
            <a:ln w="9525">
              <a:solidFill>
                <a:schemeClr val="tx1"/>
              </a:solidFill>
              <a:miter lim="800000"/>
              <a:headEnd/>
              <a:tailEnd/>
            </a:ln>
          </p:spPr>
          <p:txBody>
            <a:bodyPr wrap="none" anchor="ctr"/>
            <a:lstStyle/>
            <a:p>
              <a:pPr algn="ctr" eaLnBrk="1" hangingPunct="1"/>
              <a:endParaRPr lang="zh-TW" altLang="zh-TW" sz="2400">
                <a:solidFill>
                  <a:srgbClr val="000000"/>
                </a:solidFill>
              </a:endParaRPr>
            </a:p>
          </p:txBody>
        </p:sp>
        <p:sp>
          <p:nvSpPr>
            <p:cNvPr id="104453" name="Line 5"/>
            <p:cNvSpPr>
              <a:spLocks noChangeShapeType="1"/>
            </p:cNvSpPr>
            <p:nvPr/>
          </p:nvSpPr>
          <p:spPr bwMode="auto">
            <a:xfrm>
              <a:off x="2044" y="1365"/>
              <a:ext cx="2646" cy="0"/>
            </a:xfrm>
            <a:prstGeom prst="line">
              <a:avLst/>
            </a:prstGeom>
            <a:noFill/>
            <a:ln w="9525">
              <a:solidFill>
                <a:schemeClr val="tx1"/>
              </a:solidFill>
              <a:prstDash val="dash"/>
              <a:round/>
              <a:headEnd/>
              <a:tailEnd/>
            </a:ln>
          </p:spPr>
          <p:txBody>
            <a:bodyPr wrap="none" anchor="ctr"/>
            <a:lstStyle/>
            <a:p>
              <a:endParaRPr lang="zh-TW" altLang="en-US"/>
            </a:p>
          </p:txBody>
        </p:sp>
        <p:sp>
          <p:nvSpPr>
            <p:cNvPr id="104454" name="Text Box 6"/>
            <p:cNvSpPr txBox="1">
              <a:spLocks noChangeArrowheads="1"/>
            </p:cNvSpPr>
            <p:nvPr/>
          </p:nvSpPr>
          <p:spPr bwMode="auto">
            <a:xfrm>
              <a:off x="1315" y="1056"/>
              <a:ext cx="478" cy="404"/>
            </a:xfrm>
            <a:prstGeom prst="rect">
              <a:avLst/>
            </a:prstGeom>
            <a:noFill/>
            <a:ln w="9525">
              <a:noFill/>
              <a:miter lim="800000"/>
              <a:headEnd/>
              <a:tailEnd/>
            </a:ln>
          </p:spPr>
          <p:txBody>
            <a:bodyPr wrap="none">
              <a:spAutoFit/>
            </a:bodyPr>
            <a:lstStyle/>
            <a:p>
              <a:pPr algn="ctr" eaLnBrk="1" hangingPunct="1"/>
              <a:r>
                <a:rPr lang="zh-TW" altLang="en-US" sz="2000">
                  <a:solidFill>
                    <a:srgbClr val="000000"/>
                  </a:solidFill>
                  <a:latin typeface="新細明體" charset="-120"/>
                </a:rPr>
                <a:t>名 稱</a:t>
              </a:r>
            </a:p>
            <a:p>
              <a:pPr algn="ctr" eaLnBrk="1" hangingPunct="1"/>
              <a:r>
                <a:rPr lang="en-US" altLang="zh-TW" sz="1600">
                  <a:solidFill>
                    <a:srgbClr val="000000"/>
                  </a:solidFill>
                </a:rPr>
                <a:t>Name</a:t>
              </a:r>
              <a:endParaRPr lang="en-US" altLang="zh-TW" sz="2000">
                <a:solidFill>
                  <a:srgbClr val="000000"/>
                </a:solidFill>
              </a:endParaRPr>
            </a:p>
          </p:txBody>
        </p:sp>
        <p:sp>
          <p:nvSpPr>
            <p:cNvPr id="104455" name="Rectangle 7"/>
            <p:cNvSpPr>
              <a:spLocks noChangeArrowheads="1"/>
            </p:cNvSpPr>
            <p:nvPr/>
          </p:nvSpPr>
          <p:spPr bwMode="auto">
            <a:xfrm>
              <a:off x="1344" y="1488"/>
              <a:ext cx="3408" cy="720"/>
            </a:xfrm>
            <a:prstGeom prst="rect">
              <a:avLst/>
            </a:prstGeom>
            <a:noFill/>
            <a:ln w="9525">
              <a:solidFill>
                <a:schemeClr val="tx1"/>
              </a:solidFill>
              <a:miter lim="800000"/>
              <a:headEnd/>
              <a:tailEnd/>
            </a:ln>
          </p:spPr>
          <p:txBody>
            <a:bodyPr wrap="none" tIns="190800" anchor="ctr"/>
            <a:lstStyle/>
            <a:p>
              <a:pPr eaLnBrk="1" hangingPunct="1"/>
              <a:r>
                <a:rPr lang="zh-TW" altLang="en-US" sz="2000" dirty="0">
                  <a:solidFill>
                    <a:srgbClr val="000000"/>
                  </a:solidFill>
                  <a:latin typeface="新細明體" charset="-120"/>
                </a:rPr>
                <a:t>成   份</a:t>
              </a:r>
              <a:endParaRPr lang="zh-TW" altLang="en-US" sz="2400" dirty="0">
                <a:solidFill>
                  <a:srgbClr val="E7E6E6"/>
                </a:solidFill>
                <a:latin typeface="新細明體" charset="-120"/>
              </a:endParaRPr>
            </a:p>
            <a:p>
              <a:pPr eaLnBrk="1" hangingPunct="1"/>
              <a:r>
                <a:rPr lang="en-US" altLang="zh-TW" sz="1400" dirty="0">
                  <a:solidFill>
                    <a:srgbClr val="000000"/>
                  </a:solidFill>
                </a:rPr>
                <a:t>Compositions</a:t>
              </a:r>
              <a:endParaRPr lang="en-US" altLang="zh-TW" sz="2400" dirty="0">
                <a:solidFill>
                  <a:srgbClr val="E7E6E6"/>
                </a:solidFill>
                <a:latin typeface="新細明體" charset="-120"/>
              </a:endParaRPr>
            </a:p>
            <a:p>
              <a:pPr eaLnBrk="1" hangingPunct="1"/>
              <a:r>
                <a:rPr lang="zh-TW" altLang="en-US" sz="2400" dirty="0" smtClean="0"/>
                <a:t>編  號</a:t>
              </a:r>
              <a:r>
                <a:rPr lang="en-US" altLang="zh-TW" sz="2400" dirty="0" smtClean="0">
                  <a:solidFill>
                    <a:srgbClr val="E7E6E6"/>
                  </a:solidFill>
                </a:rPr>
                <a:t>	</a:t>
              </a:r>
            </a:p>
            <a:p>
              <a:pPr eaLnBrk="1" hangingPunct="1"/>
              <a:endParaRPr lang="en-US" altLang="zh-TW" sz="2400" dirty="0">
                <a:solidFill>
                  <a:srgbClr val="E7E6E6"/>
                </a:solidFill>
              </a:endParaRPr>
            </a:p>
          </p:txBody>
        </p:sp>
        <p:sp>
          <p:nvSpPr>
            <p:cNvPr id="104456" name="Line 8"/>
            <p:cNvSpPr>
              <a:spLocks noChangeShapeType="1"/>
            </p:cNvSpPr>
            <p:nvPr/>
          </p:nvSpPr>
          <p:spPr bwMode="auto">
            <a:xfrm>
              <a:off x="2256" y="1824"/>
              <a:ext cx="2246" cy="0"/>
            </a:xfrm>
            <a:prstGeom prst="line">
              <a:avLst/>
            </a:prstGeom>
            <a:noFill/>
            <a:ln w="9525">
              <a:solidFill>
                <a:schemeClr val="tx1"/>
              </a:solidFill>
              <a:round/>
              <a:headEnd/>
              <a:tailEnd/>
            </a:ln>
          </p:spPr>
          <p:txBody>
            <a:bodyPr wrap="none" anchor="ctr"/>
            <a:lstStyle/>
            <a:p>
              <a:endParaRPr lang="zh-TW" altLang="en-US"/>
            </a:p>
          </p:txBody>
        </p:sp>
        <p:sp>
          <p:nvSpPr>
            <p:cNvPr id="104457" name="Line 9"/>
            <p:cNvSpPr>
              <a:spLocks noChangeShapeType="1"/>
            </p:cNvSpPr>
            <p:nvPr/>
          </p:nvSpPr>
          <p:spPr bwMode="auto">
            <a:xfrm>
              <a:off x="2256" y="2112"/>
              <a:ext cx="2246" cy="0"/>
            </a:xfrm>
            <a:prstGeom prst="line">
              <a:avLst/>
            </a:prstGeom>
            <a:noFill/>
            <a:ln w="9525">
              <a:solidFill>
                <a:schemeClr val="tx1"/>
              </a:solidFill>
              <a:round/>
              <a:headEnd/>
              <a:tailEnd/>
            </a:ln>
          </p:spPr>
          <p:txBody>
            <a:bodyPr wrap="none" anchor="ctr"/>
            <a:lstStyle/>
            <a:p>
              <a:endParaRPr lang="zh-TW" altLang="en-US"/>
            </a:p>
          </p:txBody>
        </p:sp>
        <p:sp>
          <p:nvSpPr>
            <p:cNvPr id="104458" name="Rectangle 10"/>
            <p:cNvSpPr>
              <a:spLocks noChangeArrowheads="1"/>
            </p:cNvSpPr>
            <p:nvPr/>
          </p:nvSpPr>
          <p:spPr bwMode="auto">
            <a:xfrm>
              <a:off x="1344" y="3600"/>
              <a:ext cx="3408" cy="576"/>
            </a:xfrm>
            <a:prstGeom prst="rect">
              <a:avLst/>
            </a:prstGeom>
            <a:noFill/>
            <a:ln w="9525">
              <a:solidFill>
                <a:schemeClr val="tx1"/>
              </a:solidFill>
              <a:miter lim="800000"/>
              <a:headEnd/>
              <a:tailEnd/>
            </a:ln>
          </p:spPr>
          <p:txBody>
            <a:bodyPr wrap="none" anchor="ctr"/>
            <a:lstStyle/>
            <a:p>
              <a:pPr eaLnBrk="1" hangingPunct="1">
                <a:lnSpc>
                  <a:spcPct val="90000"/>
                </a:lnSpc>
              </a:pPr>
              <a:r>
                <a:rPr lang="zh-TW" altLang="en-US" sz="1600" dirty="0">
                  <a:solidFill>
                    <a:srgbClr val="000000"/>
                  </a:solidFill>
                  <a:latin typeface="新細明體" charset="-120"/>
                </a:rPr>
                <a:t>產生部門                    </a:t>
              </a:r>
              <a:r>
                <a:rPr lang="zh-TW" altLang="en-US" sz="1600" dirty="0" smtClean="0">
                  <a:solidFill>
                    <a:srgbClr val="000000"/>
                  </a:solidFill>
                  <a:latin typeface="新細明體" charset="-120"/>
                </a:rPr>
                <a:t>                 日期</a:t>
              </a:r>
              <a:endParaRPr lang="zh-TW" altLang="en-US" sz="1600" dirty="0">
                <a:solidFill>
                  <a:srgbClr val="000000"/>
                </a:solidFill>
                <a:latin typeface="新細明體" charset="-120"/>
              </a:endParaRPr>
            </a:p>
            <a:p>
              <a:pPr eaLnBrk="1" hangingPunct="1">
                <a:lnSpc>
                  <a:spcPct val="90000"/>
                </a:lnSpc>
              </a:pPr>
              <a:r>
                <a:rPr lang="zh-TW" altLang="en-US" sz="1600" dirty="0">
                  <a:solidFill>
                    <a:srgbClr val="000000"/>
                  </a:solidFill>
                  <a:latin typeface="新細明體" charset="-120"/>
                </a:rPr>
                <a:t>  </a:t>
              </a:r>
              <a:r>
                <a:rPr lang="en-US" altLang="zh-TW" sz="1400" dirty="0" err="1">
                  <a:solidFill>
                    <a:srgbClr val="000000"/>
                  </a:solidFill>
                </a:rPr>
                <a:t>Dept</a:t>
              </a:r>
              <a:r>
                <a:rPr lang="en-US" altLang="zh-TW" sz="1400" dirty="0">
                  <a:solidFill>
                    <a:srgbClr val="000000"/>
                  </a:solidFill>
                </a:rPr>
                <a:t>                                               Date</a:t>
              </a:r>
              <a:endParaRPr lang="en-US" altLang="zh-TW" sz="1600" dirty="0">
                <a:solidFill>
                  <a:srgbClr val="000000"/>
                </a:solidFill>
                <a:latin typeface="新細明體" charset="-120"/>
              </a:endParaRPr>
            </a:p>
            <a:p>
              <a:pPr eaLnBrk="1" hangingPunct="1">
                <a:lnSpc>
                  <a:spcPct val="90000"/>
                </a:lnSpc>
              </a:pPr>
              <a:r>
                <a:rPr lang="zh-TW" altLang="en-US" sz="1600" dirty="0">
                  <a:solidFill>
                    <a:srgbClr val="000000"/>
                  </a:solidFill>
                  <a:latin typeface="新細明體" charset="-120"/>
                </a:rPr>
                <a:t>聯 絡 人                    </a:t>
              </a:r>
              <a:r>
                <a:rPr lang="zh-TW" altLang="en-US" sz="1600" dirty="0" smtClean="0">
                  <a:solidFill>
                    <a:srgbClr val="000000"/>
                  </a:solidFill>
                  <a:latin typeface="新細明體" charset="-120"/>
                </a:rPr>
                <a:t>                    電話</a:t>
              </a:r>
              <a:endParaRPr lang="zh-TW" altLang="en-US" sz="1600" dirty="0">
                <a:solidFill>
                  <a:srgbClr val="000000"/>
                </a:solidFill>
                <a:latin typeface="新細明體" charset="-120"/>
              </a:endParaRPr>
            </a:p>
            <a:p>
              <a:pPr eaLnBrk="1" hangingPunct="1">
                <a:lnSpc>
                  <a:spcPct val="90000"/>
                </a:lnSpc>
              </a:pPr>
              <a:r>
                <a:rPr lang="zh-TW" altLang="en-US" sz="1600" dirty="0">
                  <a:solidFill>
                    <a:srgbClr val="000000"/>
                  </a:solidFill>
                </a:rPr>
                <a:t> </a:t>
              </a:r>
              <a:r>
                <a:rPr lang="en-US" altLang="zh-TW" sz="1400" dirty="0">
                  <a:solidFill>
                    <a:srgbClr val="000000"/>
                  </a:solidFill>
                </a:rPr>
                <a:t>Contact                                              Tel</a:t>
              </a:r>
              <a:endParaRPr lang="en-US" altLang="zh-TW" sz="2400" dirty="0">
                <a:solidFill>
                  <a:srgbClr val="000000"/>
                </a:solidFill>
              </a:endParaRPr>
            </a:p>
          </p:txBody>
        </p:sp>
        <p:sp>
          <p:nvSpPr>
            <p:cNvPr id="104459" name="Line 11"/>
            <p:cNvSpPr>
              <a:spLocks noChangeShapeType="1"/>
            </p:cNvSpPr>
            <p:nvPr/>
          </p:nvSpPr>
          <p:spPr bwMode="auto">
            <a:xfrm>
              <a:off x="2112" y="3888"/>
              <a:ext cx="960" cy="0"/>
            </a:xfrm>
            <a:prstGeom prst="line">
              <a:avLst/>
            </a:prstGeom>
            <a:noFill/>
            <a:ln w="9525">
              <a:solidFill>
                <a:schemeClr val="tx1"/>
              </a:solidFill>
              <a:prstDash val="dash"/>
              <a:round/>
              <a:headEnd/>
              <a:tailEnd/>
            </a:ln>
          </p:spPr>
          <p:txBody>
            <a:bodyPr wrap="none" anchor="ctr"/>
            <a:lstStyle/>
            <a:p>
              <a:endParaRPr lang="zh-TW" altLang="en-US"/>
            </a:p>
          </p:txBody>
        </p:sp>
        <p:sp>
          <p:nvSpPr>
            <p:cNvPr id="104460" name="Line 12"/>
            <p:cNvSpPr>
              <a:spLocks noChangeShapeType="1"/>
            </p:cNvSpPr>
            <p:nvPr/>
          </p:nvSpPr>
          <p:spPr bwMode="auto">
            <a:xfrm flipV="1">
              <a:off x="3696" y="3888"/>
              <a:ext cx="1008" cy="0"/>
            </a:xfrm>
            <a:prstGeom prst="line">
              <a:avLst/>
            </a:prstGeom>
            <a:noFill/>
            <a:ln w="9525">
              <a:solidFill>
                <a:schemeClr val="tx1"/>
              </a:solidFill>
              <a:prstDash val="dash"/>
              <a:round/>
              <a:headEnd/>
              <a:tailEnd/>
            </a:ln>
          </p:spPr>
          <p:txBody>
            <a:bodyPr wrap="none" anchor="ctr"/>
            <a:lstStyle/>
            <a:p>
              <a:endParaRPr lang="zh-TW" altLang="en-US"/>
            </a:p>
          </p:txBody>
        </p:sp>
        <p:sp>
          <p:nvSpPr>
            <p:cNvPr id="104461" name="Line 13"/>
            <p:cNvSpPr>
              <a:spLocks noChangeShapeType="1"/>
            </p:cNvSpPr>
            <p:nvPr/>
          </p:nvSpPr>
          <p:spPr bwMode="auto">
            <a:xfrm>
              <a:off x="2112" y="4128"/>
              <a:ext cx="960" cy="0"/>
            </a:xfrm>
            <a:prstGeom prst="line">
              <a:avLst/>
            </a:prstGeom>
            <a:noFill/>
            <a:ln w="9525">
              <a:solidFill>
                <a:schemeClr val="tx1"/>
              </a:solidFill>
              <a:prstDash val="dash"/>
              <a:round/>
              <a:headEnd/>
              <a:tailEnd/>
            </a:ln>
          </p:spPr>
          <p:txBody>
            <a:bodyPr wrap="none" anchor="ctr"/>
            <a:lstStyle/>
            <a:p>
              <a:endParaRPr lang="zh-TW" altLang="en-US"/>
            </a:p>
          </p:txBody>
        </p:sp>
        <p:sp>
          <p:nvSpPr>
            <p:cNvPr id="104462" name="Line 14"/>
            <p:cNvSpPr>
              <a:spLocks noChangeShapeType="1"/>
            </p:cNvSpPr>
            <p:nvPr/>
          </p:nvSpPr>
          <p:spPr bwMode="auto">
            <a:xfrm>
              <a:off x="3696" y="4128"/>
              <a:ext cx="1008" cy="0"/>
            </a:xfrm>
            <a:prstGeom prst="line">
              <a:avLst/>
            </a:prstGeom>
            <a:noFill/>
            <a:ln w="9525">
              <a:solidFill>
                <a:schemeClr val="tx1"/>
              </a:solidFill>
              <a:prstDash val="dash"/>
              <a:round/>
              <a:headEnd/>
              <a:tailEnd/>
            </a:ln>
          </p:spPr>
          <p:txBody>
            <a:bodyPr wrap="none" anchor="ctr"/>
            <a:lstStyle/>
            <a:p>
              <a:endParaRPr lang="zh-TW" altLang="en-US"/>
            </a:p>
          </p:txBody>
        </p:sp>
        <p:sp>
          <p:nvSpPr>
            <p:cNvPr id="104463" name="Rectangle 15"/>
            <p:cNvSpPr>
              <a:spLocks noChangeArrowheads="1"/>
            </p:cNvSpPr>
            <p:nvPr/>
          </p:nvSpPr>
          <p:spPr bwMode="auto">
            <a:xfrm>
              <a:off x="1344" y="2256"/>
              <a:ext cx="3408" cy="1296"/>
            </a:xfrm>
            <a:prstGeom prst="rect">
              <a:avLst/>
            </a:prstGeom>
            <a:noFill/>
            <a:ln w="9525">
              <a:solidFill>
                <a:schemeClr val="tx1"/>
              </a:solidFill>
              <a:miter lim="800000"/>
              <a:headEnd/>
              <a:tailEnd/>
            </a:ln>
          </p:spPr>
          <p:txBody>
            <a:bodyPr wrap="none" anchor="ctr"/>
            <a:lstStyle/>
            <a:p>
              <a:pPr eaLnBrk="1" hangingPunct="1">
                <a:lnSpc>
                  <a:spcPct val="120000"/>
                </a:lnSpc>
              </a:pPr>
              <a:r>
                <a:rPr lang="en-US" altLang="zh-TW" sz="1600" dirty="0">
                  <a:solidFill>
                    <a:srgbClr val="E7E6E6"/>
                  </a:solidFill>
                  <a:latin typeface="新細明體" charset="-120"/>
                </a:rPr>
                <a:t> </a:t>
              </a:r>
              <a:r>
                <a:rPr lang="en-US" altLang="zh-TW" sz="1600" dirty="0">
                  <a:solidFill>
                    <a:srgbClr val="FF0000"/>
                  </a:solidFill>
                  <a:latin typeface="新細明體" charset="-120"/>
                </a:rPr>
                <a:t>(1)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法定</a:t>
              </a:r>
              <a:r>
                <a:rPr lang="zh-TW" altLang="en-US" sz="1600" dirty="0">
                  <a:solidFill>
                    <a:srgbClr val="000000"/>
                  </a:solidFill>
                  <a:latin typeface="新細明體" charset="-120"/>
                </a:rPr>
                <a:t>列管毒性化學物質   </a:t>
              </a:r>
              <a:r>
                <a:rPr lang="en-US" altLang="zh-TW" sz="1600" dirty="0" smtClean="0">
                  <a:solidFill>
                    <a:srgbClr val="FF0000"/>
                  </a:solidFill>
                  <a:latin typeface="新細明體" charset="-120"/>
                </a:rPr>
                <a:t>(</a:t>
              </a:r>
              <a:r>
                <a:rPr lang="en-US" altLang="zh-TW" sz="1600" dirty="0">
                  <a:solidFill>
                    <a:srgbClr val="FF0000"/>
                  </a:solidFill>
                  <a:latin typeface="新細明體" charset="-120"/>
                </a:rPr>
                <a:t>5)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酸</a:t>
              </a:r>
              <a:r>
                <a:rPr lang="zh-TW" altLang="en-US" sz="1600" dirty="0">
                  <a:solidFill>
                    <a:srgbClr val="000000"/>
                  </a:solidFill>
                  <a:latin typeface="新細明體" charset="-120"/>
                </a:rPr>
                <a:t>類 </a:t>
              </a:r>
            </a:p>
            <a:p>
              <a:pPr eaLnBrk="1" hangingPunct="1">
                <a:lnSpc>
                  <a:spcPct val="75000"/>
                </a:lnSpc>
              </a:pPr>
              <a:r>
                <a:rPr lang="zh-TW" altLang="en-US" sz="1600" dirty="0">
                  <a:solidFill>
                    <a:srgbClr val="000000"/>
                  </a:solidFill>
                  <a:latin typeface="新細明體" charset="-120"/>
                </a:rPr>
                <a:t>    </a:t>
              </a:r>
              <a:r>
                <a:rPr lang="zh-TW" altLang="en-US" sz="1600" dirty="0" smtClean="0">
                  <a:solidFill>
                    <a:srgbClr val="000000"/>
                  </a:solidFill>
                  <a:latin typeface="新細明體" charset="-120"/>
                </a:rPr>
                <a:t>   </a:t>
              </a:r>
              <a:r>
                <a:rPr lang="en-US" altLang="zh-TW" sz="1400" dirty="0">
                  <a:solidFill>
                    <a:srgbClr val="000000"/>
                  </a:solidFill>
                </a:rPr>
                <a:t>Regulated Toxic chemicals              </a:t>
              </a:r>
              <a:r>
                <a:rPr lang="en-US" altLang="zh-TW" sz="1400" dirty="0" smtClean="0">
                  <a:solidFill>
                    <a:srgbClr val="000000"/>
                  </a:solidFill>
                </a:rPr>
                <a:t>  </a:t>
              </a:r>
              <a:r>
                <a:rPr lang="en-US" altLang="zh-TW" sz="1400" dirty="0">
                  <a:solidFill>
                    <a:srgbClr val="000000"/>
                  </a:solidFill>
                </a:rPr>
                <a:t>Acids</a:t>
              </a:r>
              <a:endParaRPr lang="en-US" altLang="zh-TW" sz="1600" dirty="0">
                <a:solidFill>
                  <a:srgbClr val="000000"/>
                </a:solidFill>
                <a:latin typeface="新細明體" charset="-120"/>
              </a:endParaRPr>
            </a:p>
            <a:p>
              <a:pPr eaLnBrk="1" hangingPunct="1">
                <a:lnSpc>
                  <a:spcPct val="125000"/>
                </a:lnSpc>
              </a:pPr>
              <a:r>
                <a:rPr lang="en-US" altLang="zh-TW" sz="1600" dirty="0">
                  <a:solidFill>
                    <a:srgbClr val="000000"/>
                  </a:solidFill>
                  <a:latin typeface="新細明體" charset="-120"/>
                </a:rPr>
                <a:t> </a:t>
              </a:r>
              <a:r>
                <a:rPr lang="en-US" altLang="zh-TW" sz="1600" dirty="0">
                  <a:solidFill>
                    <a:srgbClr val="FF0000"/>
                  </a:solidFill>
                  <a:latin typeface="新細明體" charset="-120"/>
                </a:rPr>
                <a:t>(2)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易燃</a:t>
              </a:r>
              <a:r>
                <a:rPr lang="zh-TW" altLang="en-US" sz="1600" dirty="0">
                  <a:solidFill>
                    <a:srgbClr val="000000"/>
                  </a:solidFill>
                  <a:latin typeface="新細明體" charset="-120"/>
                </a:rPr>
                <a:t>性</a:t>
              </a:r>
              <a:r>
                <a:rPr lang="en-US" altLang="zh-TW" sz="1600" dirty="0">
                  <a:solidFill>
                    <a:srgbClr val="000000"/>
                  </a:solidFill>
                  <a:latin typeface="新細明體" charset="-120"/>
                </a:rPr>
                <a:t>(</a:t>
              </a:r>
              <a:r>
                <a:rPr lang="zh-TW" altLang="en-US" sz="1600" dirty="0">
                  <a:solidFill>
                    <a:srgbClr val="000000"/>
                  </a:solidFill>
                  <a:latin typeface="新細明體" charset="-120"/>
                </a:rPr>
                <a:t>固體及液體</a:t>
              </a:r>
              <a:r>
                <a:rPr lang="en-US" altLang="zh-TW" sz="1600" dirty="0">
                  <a:solidFill>
                    <a:srgbClr val="000000"/>
                  </a:solidFill>
                  <a:latin typeface="新細明體" charset="-120"/>
                </a:rPr>
                <a:t>)       </a:t>
              </a:r>
              <a:r>
                <a:rPr lang="zh-TW" altLang="en-US" sz="1600" dirty="0" smtClean="0">
                  <a:solidFill>
                    <a:srgbClr val="000000"/>
                  </a:solidFill>
                  <a:latin typeface="新細明體" charset="-120"/>
                </a:rPr>
                <a:t> </a:t>
              </a:r>
              <a:r>
                <a:rPr lang="en-US" altLang="zh-TW" sz="1600" dirty="0" smtClean="0">
                  <a:solidFill>
                    <a:srgbClr val="FF0000"/>
                  </a:solidFill>
                  <a:latin typeface="新細明體" charset="-120"/>
                </a:rPr>
                <a:t>(</a:t>
              </a:r>
              <a:r>
                <a:rPr lang="en-US" altLang="zh-TW" sz="1600" dirty="0">
                  <a:solidFill>
                    <a:srgbClr val="FF0000"/>
                  </a:solidFill>
                  <a:latin typeface="新細明體" charset="-120"/>
                </a:rPr>
                <a:t>6)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鹼</a:t>
              </a:r>
              <a:r>
                <a:rPr lang="zh-TW" altLang="en-US" sz="1600" dirty="0">
                  <a:solidFill>
                    <a:srgbClr val="000000"/>
                  </a:solidFill>
                  <a:latin typeface="新細明體" charset="-120"/>
                </a:rPr>
                <a:t>類</a:t>
              </a:r>
            </a:p>
            <a:p>
              <a:pPr eaLnBrk="1" hangingPunct="1">
                <a:lnSpc>
                  <a:spcPct val="75000"/>
                </a:lnSpc>
              </a:pPr>
              <a:r>
                <a:rPr lang="zh-TW" altLang="en-US" sz="1600" dirty="0">
                  <a:solidFill>
                    <a:srgbClr val="000000"/>
                  </a:solidFill>
                  <a:latin typeface="新細明體" charset="-120"/>
                </a:rPr>
                <a:t>    </a:t>
              </a:r>
              <a:r>
                <a:rPr lang="zh-TW" altLang="en-US" sz="1600" dirty="0" smtClean="0">
                  <a:solidFill>
                    <a:srgbClr val="000000"/>
                  </a:solidFill>
                  <a:latin typeface="新細明體" charset="-120"/>
                </a:rPr>
                <a:t>   </a:t>
              </a:r>
              <a:r>
                <a:rPr lang="en-US" altLang="zh-TW" sz="1400" dirty="0">
                  <a:solidFill>
                    <a:srgbClr val="000000"/>
                  </a:solidFill>
                </a:rPr>
                <a:t>Flammable Solids and Liquids        </a:t>
              </a:r>
              <a:r>
                <a:rPr lang="en-US" altLang="zh-TW" sz="1400" dirty="0" smtClean="0">
                  <a:solidFill>
                    <a:srgbClr val="000000"/>
                  </a:solidFill>
                </a:rPr>
                <a:t>  </a:t>
              </a:r>
              <a:r>
                <a:rPr lang="en-US" altLang="zh-TW" sz="1400" dirty="0" err="1">
                  <a:solidFill>
                    <a:srgbClr val="000000"/>
                  </a:solidFill>
                </a:rPr>
                <a:t>Albatines</a:t>
              </a:r>
              <a:endParaRPr lang="en-US" altLang="zh-TW" sz="1600" dirty="0">
                <a:solidFill>
                  <a:srgbClr val="000000"/>
                </a:solidFill>
                <a:latin typeface="新細明體" charset="-120"/>
              </a:endParaRPr>
            </a:p>
            <a:p>
              <a:pPr eaLnBrk="1" hangingPunct="1">
                <a:lnSpc>
                  <a:spcPct val="125000"/>
                </a:lnSpc>
              </a:pPr>
              <a:r>
                <a:rPr lang="en-US" altLang="zh-TW" sz="1600" dirty="0">
                  <a:solidFill>
                    <a:srgbClr val="000000"/>
                  </a:solidFill>
                  <a:latin typeface="新細明體" charset="-120"/>
                </a:rPr>
                <a:t> </a:t>
              </a:r>
              <a:r>
                <a:rPr lang="en-US" altLang="zh-TW" sz="1600" dirty="0">
                  <a:solidFill>
                    <a:srgbClr val="FF0000"/>
                  </a:solidFill>
                  <a:latin typeface="新細明體" charset="-120"/>
                </a:rPr>
                <a:t>(3</a:t>
              </a:r>
              <a:r>
                <a:rPr lang="en-US" altLang="zh-TW" sz="1600" dirty="0" smtClean="0">
                  <a:solidFill>
                    <a:srgbClr val="FF0000"/>
                  </a:solidFill>
                  <a:latin typeface="新細明體" charset="-120"/>
                </a:rPr>
                <a:t>)</a:t>
              </a:r>
              <a:r>
                <a:rPr lang="zh-TW" altLang="en-US" sz="1600" dirty="0" smtClean="0">
                  <a:solidFill>
                    <a:srgbClr val="FF0000"/>
                  </a:solidFill>
                  <a:latin typeface="新細明體" charset="-120"/>
                </a:rPr>
                <a:t> </a:t>
              </a:r>
              <a:r>
                <a:rPr lang="en-US" altLang="zh-TW" sz="1600" dirty="0" smtClean="0">
                  <a:solidFill>
                    <a:srgbClr val="FF0000"/>
                  </a:solidFill>
                  <a:latin typeface="新細明體" charset="-120"/>
                </a:rPr>
                <a:t> </a:t>
              </a:r>
              <a:r>
                <a:rPr lang="zh-TW" altLang="en-US" sz="1600" dirty="0">
                  <a:solidFill>
                    <a:srgbClr val="000000"/>
                  </a:solidFill>
                  <a:latin typeface="新細明體" charset="-120"/>
                </a:rPr>
                <a:t>含氯易燃性               </a:t>
              </a:r>
              <a:r>
                <a:rPr lang="zh-TW" altLang="en-US" sz="1600" dirty="0" smtClean="0">
                  <a:solidFill>
                    <a:srgbClr val="000000"/>
                  </a:solidFill>
                  <a:latin typeface="新細明體" charset="-120"/>
                </a:rPr>
                <a:t>       </a:t>
              </a:r>
              <a:r>
                <a:rPr lang="en-US" altLang="zh-TW" sz="1600" dirty="0" smtClean="0">
                  <a:solidFill>
                    <a:srgbClr val="FF0000"/>
                  </a:solidFill>
                  <a:latin typeface="新細明體" charset="-120"/>
                </a:rPr>
                <a:t>(</a:t>
              </a:r>
              <a:r>
                <a:rPr lang="en-US" altLang="zh-TW" sz="1600" dirty="0">
                  <a:solidFill>
                    <a:srgbClr val="FF0000"/>
                  </a:solidFill>
                  <a:latin typeface="新細明體" charset="-120"/>
                </a:rPr>
                <a:t>7</a:t>
              </a:r>
              <a:r>
                <a:rPr lang="en-US" altLang="zh-TW" sz="1600" dirty="0" smtClean="0">
                  <a:solidFill>
                    <a:srgbClr val="FF0000"/>
                  </a:solidFill>
                  <a:latin typeface="新細明體" charset="-120"/>
                </a:rPr>
                <a:t>)</a:t>
              </a:r>
              <a:r>
                <a:rPr lang="zh-TW" altLang="en-US" sz="1600" dirty="0" smtClean="0">
                  <a:solidFill>
                    <a:srgbClr val="FF0000"/>
                  </a:solidFill>
                  <a:latin typeface="新細明體" charset="-120"/>
                </a:rPr>
                <a:t>      </a:t>
              </a:r>
              <a:r>
                <a:rPr lang="en-US" altLang="zh-TW" sz="1600" dirty="0" smtClean="0">
                  <a:solidFill>
                    <a:srgbClr val="FF0000"/>
                  </a:solidFill>
                  <a:latin typeface="新細明體" charset="-120"/>
                </a:rPr>
                <a:t>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一般性</a:t>
              </a:r>
              <a:r>
                <a:rPr lang="zh-TW" altLang="en-US" sz="1600" dirty="0">
                  <a:solidFill>
                    <a:srgbClr val="000000"/>
                  </a:solidFill>
                  <a:latin typeface="新細明體" charset="-120"/>
                </a:rPr>
                <a:t>實驗廢棄物</a:t>
              </a:r>
            </a:p>
            <a:p>
              <a:pPr eaLnBrk="1" hangingPunct="1">
                <a:lnSpc>
                  <a:spcPct val="75000"/>
                </a:lnSpc>
              </a:pPr>
              <a:r>
                <a:rPr lang="zh-TW" altLang="en-US" sz="1600" dirty="0">
                  <a:solidFill>
                    <a:srgbClr val="000000"/>
                  </a:solidFill>
                  <a:latin typeface="新細明體" charset="-120"/>
                </a:rPr>
                <a:t>     </a:t>
              </a:r>
              <a:r>
                <a:rPr lang="zh-TW" altLang="en-US" sz="1600" dirty="0" smtClean="0">
                  <a:solidFill>
                    <a:srgbClr val="000000"/>
                  </a:solidFill>
                  <a:latin typeface="新細明體" charset="-120"/>
                </a:rPr>
                <a:t>  </a:t>
              </a:r>
              <a:r>
                <a:rPr lang="en-US" altLang="zh-TW" sz="1400" dirty="0" smtClean="0">
                  <a:solidFill>
                    <a:srgbClr val="000000"/>
                  </a:solidFill>
                </a:rPr>
                <a:t>Chlorinated </a:t>
              </a:r>
              <a:r>
                <a:rPr lang="en-US" altLang="zh-TW" sz="1400" dirty="0">
                  <a:solidFill>
                    <a:srgbClr val="000000"/>
                  </a:solidFill>
                </a:rPr>
                <a:t>Flammables                   </a:t>
              </a:r>
              <a:r>
                <a:rPr lang="en-US" altLang="zh-TW" sz="1300" dirty="0">
                  <a:solidFill>
                    <a:srgbClr val="000000"/>
                  </a:solidFill>
                </a:rPr>
                <a:t>General Laboratory Waste</a:t>
              </a:r>
              <a:endParaRPr lang="en-US" altLang="zh-TW" sz="1600" dirty="0">
                <a:solidFill>
                  <a:srgbClr val="000000"/>
                </a:solidFill>
                <a:latin typeface="新細明體" charset="-120"/>
              </a:endParaRPr>
            </a:p>
            <a:p>
              <a:pPr eaLnBrk="1" hangingPunct="1">
                <a:lnSpc>
                  <a:spcPct val="125000"/>
                </a:lnSpc>
              </a:pPr>
              <a:r>
                <a:rPr lang="en-US" altLang="zh-TW" sz="1600" dirty="0">
                  <a:solidFill>
                    <a:srgbClr val="000000"/>
                  </a:solidFill>
                  <a:latin typeface="新細明體" charset="-120"/>
                </a:rPr>
                <a:t> </a:t>
              </a:r>
              <a:r>
                <a:rPr lang="en-US" altLang="zh-TW" sz="1600" dirty="0">
                  <a:solidFill>
                    <a:srgbClr val="FF0000"/>
                  </a:solidFill>
                  <a:latin typeface="新細明體" charset="-120"/>
                </a:rPr>
                <a:t>(4)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感染</a:t>
              </a:r>
              <a:r>
                <a:rPr lang="zh-TW" altLang="en-US" sz="1600" dirty="0">
                  <a:solidFill>
                    <a:srgbClr val="000000"/>
                  </a:solidFill>
                  <a:latin typeface="新細明體" charset="-120"/>
                </a:rPr>
                <a:t>性                 </a:t>
              </a:r>
              <a:r>
                <a:rPr lang="zh-TW" altLang="en-US" sz="1600" dirty="0" smtClean="0">
                  <a:solidFill>
                    <a:srgbClr val="000000"/>
                  </a:solidFill>
                  <a:latin typeface="新細明體" charset="-120"/>
                </a:rPr>
                <a:t>             </a:t>
              </a:r>
              <a:r>
                <a:rPr lang="en-US" altLang="zh-TW" sz="1600" dirty="0">
                  <a:solidFill>
                    <a:srgbClr val="FF0000"/>
                  </a:solidFill>
                  <a:latin typeface="新細明體" charset="-120"/>
                </a:rPr>
                <a:t>(8) </a:t>
              </a:r>
              <a:r>
                <a:rPr lang="zh-TW" altLang="en-US" sz="1600" dirty="0" smtClean="0">
                  <a:solidFill>
                    <a:srgbClr val="FF0000"/>
                  </a:solidFill>
                  <a:latin typeface="新細明體" charset="-120"/>
                </a:rPr>
                <a:t>       </a:t>
              </a:r>
              <a:r>
                <a:rPr lang="zh-TW" altLang="en-US" sz="1600" dirty="0" smtClean="0">
                  <a:solidFill>
                    <a:srgbClr val="000000"/>
                  </a:solidFill>
                  <a:latin typeface="新細明體" charset="-120"/>
                </a:rPr>
                <a:t>其他</a:t>
              </a:r>
              <a:endParaRPr lang="zh-TW" altLang="en-US" sz="1600" dirty="0">
                <a:solidFill>
                  <a:srgbClr val="000000"/>
                </a:solidFill>
                <a:latin typeface="新細明體" charset="-120"/>
              </a:endParaRPr>
            </a:p>
            <a:p>
              <a:pPr eaLnBrk="1" hangingPunct="1">
                <a:lnSpc>
                  <a:spcPct val="75000"/>
                </a:lnSpc>
              </a:pPr>
              <a:r>
                <a:rPr lang="zh-TW" altLang="en-US" sz="1600" dirty="0">
                  <a:solidFill>
                    <a:srgbClr val="000000"/>
                  </a:solidFill>
                  <a:latin typeface="新細明體" charset="-120"/>
                </a:rPr>
                <a:t>   </a:t>
              </a:r>
              <a:r>
                <a:rPr lang="zh-TW" altLang="en-US" sz="1600" dirty="0" smtClean="0">
                  <a:solidFill>
                    <a:srgbClr val="000000"/>
                  </a:solidFill>
                  <a:latin typeface="新細明體" charset="-120"/>
                </a:rPr>
                <a:t>    </a:t>
              </a:r>
              <a:r>
                <a:rPr lang="en-US" altLang="zh-TW" sz="1400" dirty="0">
                  <a:solidFill>
                    <a:srgbClr val="000000"/>
                  </a:solidFill>
                </a:rPr>
                <a:t>Infectious                                             Others </a:t>
              </a:r>
            </a:p>
          </p:txBody>
        </p:sp>
        <p:sp>
          <p:nvSpPr>
            <p:cNvPr id="104464" name="AutoShape 16"/>
            <p:cNvSpPr>
              <a:spLocks noChangeArrowheads="1"/>
            </p:cNvSpPr>
            <p:nvPr/>
          </p:nvSpPr>
          <p:spPr bwMode="auto">
            <a:xfrm>
              <a:off x="1392" y="3216"/>
              <a:ext cx="144" cy="144"/>
            </a:xfrm>
            <a:prstGeom prst="flowChartProcess">
              <a:avLst/>
            </a:prstGeom>
            <a:noFill/>
            <a:ln w="9525">
              <a:solidFill>
                <a:schemeClr val="tx1"/>
              </a:solidFill>
              <a:miter lim="800000"/>
              <a:headEnd/>
              <a:tailEnd/>
            </a:ln>
          </p:spPr>
          <p:txBody>
            <a:bodyPr wrap="none" anchor="ctr"/>
            <a:lstStyle/>
            <a:p>
              <a:pPr eaLnBrk="1" hangingPunct="1"/>
              <a:endParaRPr lang="zh-TW" altLang="en-US">
                <a:solidFill>
                  <a:srgbClr val="000000"/>
                </a:solidFill>
              </a:endParaRPr>
            </a:p>
          </p:txBody>
        </p:sp>
        <p:sp>
          <p:nvSpPr>
            <p:cNvPr id="104465" name="Rectangle 17"/>
            <p:cNvSpPr>
              <a:spLocks noChangeArrowheads="1"/>
            </p:cNvSpPr>
            <p:nvPr/>
          </p:nvSpPr>
          <p:spPr bwMode="auto">
            <a:xfrm>
              <a:off x="1104" y="0"/>
              <a:ext cx="3840" cy="4320"/>
            </a:xfrm>
            <a:prstGeom prst="rect">
              <a:avLst/>
            </a:prstGeom>
            <a:noFill/>
            <a:ln w="9525">
              <a:solidFill>
                <a:schemeClr val="bg2"/>
              </a:solidFill>
              <a:miter lim="800000"/>
              <a:headEnd/>
              <a:tailEnd/>
            </a:ln>
          </p:spPr>
          <p:txBody>
            <a:bodyPr wrap="none" anchor="ctr"/>
            <a:lstStyle/>
            <a:p>
              <a:pPr eaLnBrk="1" hangingPunct="1"/>
              <a:endParaRPr lang="zh-TW" altLang="en-US">
                <a:solidFill>
                  <a:srgbClr val="000000"/>
                </a:solidFill>
              </a:endParaRPr>
            </a:p>
          </p:txBody>
        </p:sp>
        <p:sp>
          <p:nvSpPr>
            <p:cNvPr id="104466" name="Text Box 18"/>
            <p:cNvSpPr txBox="1">
              <a:spLocks noChangeArrowheads="1"/>
            </p:cNvSpPr>
            <p:nvPr/>
          </p:nvSpPr>
          <p:spPr bwMode="auto">
            <a:xfrm>
              <a:off x="1210" y="192"/>
              <a:ext cx="3648" cy="173"/>
            </a:xfrm>
            <a:prstGeom prst="rect">
              <a:avLst/>
            </a:prstGeom>
            <a:noFill/>
            <a:ln w="9525">
              <a:noFill/>
              <a:miter lim="800000"/>
              <a:headEnd/>
              <a:tailEnd/>
            </a:ln>
          </p:spPr>
          <p:txBody>
            <a:bodyPr>
              <a:spAutoFit/>
            </a:bodyPr>
            <a:lstStyle/>
            <a:p>
              <a:pPr algn="ctr" eaLnBrk="1" hangingPunct="1"/>
              <a:r>
                <a:rPr lang="en-US" altLang="zh-TW" sz="1200">
                  <a:solidFill>
                    <a:srgbClr val="000000"/>
                  </a:solidFill>
                </a:rPr>
                <a:t>※※※※※※※※※※※※※※※※※※※※※※※※※※※※※※※</a:t>
              </a:r>
            </a:p>
          </p:txBody>
        </p:sp>
        <p:sp>
          <p:nvSpPr>
            <p:cNvPr id="104467" name="Text Box 19"/>
            <p:cNvSpPr txBox="1">
              <a:spLocks noChangeArrowheads="1"/>
            </p:cNvSpPr>
            <p:nvPr/>
          </p:nvSpPr>
          <p:spPr bwMode="auto">
            <a:xfrm>
              <a:off x="1632" y="288"/>
              <a:ext cx="2784" cy="673"/>
            </a:xfrm>
            <a:prstGeom prst="rect">
              <a:avLst/>
            </a:prstGeom>
            <a:noFill/>
            <a:ln w="9525">
              <a:noFill/>
              <a:miter lim="800000"/>
              <a:headEnd/>
              <a:tailEnd/>
            </a:ln>
          </p:spPr>
          <p:txBody>
            <a:bodyPr>
              <a:spAutoFit/>
            </a:bodyPr>
            <a:lstStyle/>
            <a:p>
              <a:pPr algn="ctr" eaLnBrk="1" hangingPunct="1"/>
              <a:r>
                <a:rPr lang="zh-TW" altLang="zh-TW" sz="3600">
                  <a:solidFill>
                    <a:srgbClr val="FF0000"/>
                  </a:solidFill>
                  <a:ea typeface="華康儷粗黑" pitchFamily="49" charset="-120"/>
                </a:rPr>
                <a:t>廢      棄     物</a:t>
              </a:r>
            </a:p>
            <a:p>
              <a:pPr algn="ctr" eaLnBrk="1" hangingPunct="1"/>
              <a:r>
                <a:rPr lang="en-US" altLang="zh-TW" sz="2800" b="1">
                  <a:solidFill>
                    <a:srgbClr val="FF0000"/>
                  </a:solidFill>
                  <a:ea typeface="華康儷粗黑" pitchFamily="49" charset="-120"/>
                </a:rPr>
                <a:t>W a s t e</a:t>
              </a:r>
              <a:endParaRPr lang="en-US" altLang="zh-TW" sz="2400">
                <a:solidFill>
                  <a:srgbClr val="E7E6E6"/>
                </a:solidFill>
              </a:endParaRPr>
            </a:p>
          </p:txBody>
        </p:sp>
        <p:sp>
          <p:nvSpPr>
            <p:cNvPr id="104468" name="Text Box 20"/>
            <p:cNvSpPr txBox="1">
              <a:spLocks noChangeArrowheads="1"/>
            </p:cNvSpPr>
            <p:nvPr/>
          </p:nvSpPr>
          <p:spPr bwMode="auto">
            <a:xfrm>
              <a:off x="1487" y="302"/>
              <a:ext cx="212" cy="622"/>
            </a:xfrm>
            <a:prstGeom prst="rect">
              <a:avLst/>
            </a:prstGeom>
            <a:noFill/>
            <a:ln w="9525">
              <a:noFill/>
              <a:miter lim="800000"/>
              <a:headEnd/>
              <a:tailEnd/>
            </a:ln>
          </p:spPr>
          <p:txBody>
            <a:bodyPr vert="eaVert">
              <a:spAutoFit/>
            </a:bodyPr>
            <a:lstStyle/>
            <a:p>
              <a:pPr eaLnBrk="1" hangingPunct="1"/>
              <a:r>
                <a:rPr lang="en-US" altLang="zh-TW" sz="1000">
                  <a:solidFill>
                    <a:srgbClr val="000000"/>
                  </a:solidFill>
                </a:rPr>
                <a:t>※※※※※※※</a:t>
              </a:r>
              <a:endParaRPr lang="en-US" altLang="zh-TW" sz="1000">
                <a:solidFill>
                  <a:srgbClr val="E7E6E6"/>
                </a:solidFill>
              </a:endParaRPr>
            </a:p>
          </p:txBody>
        </p:sp>
        <p:sp>
          <p:nvSpPr>
            <p:cNvPr id="104469" name="Text Box 21"/>
            <p:cNvSpPr txBox="1">
              <a:spLocks noChangeArrowheads="1"/>
            </p:cNvSpPr>
            <p:nvPr/>
          </p:nvSpPr>
          <p:spPr bwMode="auto">
            <a:xfrm>
              <a:off x="1500" y="840"/>
              <a:ext cx="3092" cy="173"/>
            </a:xfrm>
            <a:prstGeom prst="rect">
              <a:avLst/>
            </a:prstGeom>
            <a:noFill/>
            <a:ln w="9525">
              <a:noFill/>
              <a:miter lim="800000"/>
              <a:headEnd/>
              <a:tailEnd/>
            </a:ln>
          </p:spPr>
          <p:txBody>
            <a:bodyPr wrap="none">
              <a:spAutoFit/>
            </a:bodyPr>
            <a:lstStyle/>
            <a:p>
              <a:pPr algn="ctr" eaLnBrk="1" hangingPunct="1"/>
              <a:r>
                <a:rPr lang="en-US" altLang="zh-TW" sz="1200">
                  <a:solidFill>
                    <a:srgbClr val="000000"/>
                  </a:solidFill>
                </a:rPr>
                <a:t>※※※※※※※※※※※※※※※※※※※※※※※※※※※※※※※</a:t>
              </a:r>
            </a:p>
          </p:txBody>
        </p:sp>
        <p:sp>
          <p:nvSpPr>
            <p:cNvPr id="104470" name="Text Box 22"/>
            <p:cNvSpPr txBox="1">
              <a:spLocks noChangeArrowheads="1"/>
            </p:cNvSpPr>
            <p:nvPr/>
          </p:nvSpPr>
          <p:spPr bwMode="auto">
            <a:xfrm>
              <a:off x="4384" y="295"/>
              <a:ext cx="212" cy="622"/>
            </a:xfrm>
            <a:prstGeom prst="rect">
              <a:avLst/>
            </a:prstGeom>
            <a:noFill/>
            <a:ln w="9525">
              <a:noFill/>
              <a:miter lim="800000"/>
              <a:headEnd/>
              <a:tailEnd/>
            </a:ln>
          </p:spPr>
          <p:txBody>
            <a:bodyPr vert="eaVert">
              <a:spAutoFit/>
            </a:bodyPr>
            <a:lstStyle/>
            <a:p>
              <a:pPr eaLnBrk="1" hangingPunct="1"/>
              <a:r>
                <a:rPr lang="en-US" altLang="zh-TW" sz="1000">
                  <a:solidFill>
                    <a:srgbClr val="000000"/>
                  </a:solidFill>
                </a:rPr>
                <a:t>※※※※※※※</a:t>
              </a:r>
            </a:p>
          </p:txBody>
        </p:sp>
        <p:sp>
          <p:nvSpPr>
            <p:cNvPr id="104471" name="Text Box 23"/>
            <p:cNvSpPr txBox="1">
              <a:spLocks noChangeArrowheads="1"/>
            </p:cNvSpPr>
            <p:nvPr/>
          </p:nvSpPr>
          <p:spPr bwMode="auto">
            <a:xfrm>
              <a:off x="1728" y="1104"/>
              <a:ext cx="340" cy="327"/>
            </a:xfrm>
            <a:prstGeom prst="rect">
              <a:avLst/>
            </a:prstGeom>
            <a:noFill/>
            <a:ln w="9525">
              <a:noFill/>
              <a:miter lim="800000"/>
              <a:headEnd/>
              <a:tailEnd/>
            </a:ln>
          </p:spPr>
          <p:txBody>
            <a:bodyPr wrap="none">
              <a:spAutoFit/>
            </a:bodyPr>
            <a:lstStyle/>
            <a:p>
              <a:pPr eaLnBrk="1" hangingPunct="1"/>
              <a:r>
                <a:rPr lang="zh-TW" altLang="en-US" sz="2800">
                  <a:solidFill>
                    <a:srgbClr val="000000"/>
                  </a:solidFill>
                </a:rPr>
                <a:t>：</a:t>
              </a:r>
              <a:endParaRPr lang="zh-TW" altLang="en-US" sz="2400">
                <a:solidFill>
                  <a:srgbClr val="000000"/>
                </a:solidFill>
              </a:endParaRPr>
            </a:p>
          </p:txBody>
        </p:sp>
        <p:sp>
          <p:nvSpPr>
            <p:cNvPr id="104472" name="Text Box 24"/>
            <p:cNvSpPr txBox="1">
              <a:spLocks noChangeArrowheads="1"/>
            </p:cNvSpPr>
            <p:nvPr/>
          </p:nvSpPr>
          <p:spPr bwMode="auto">
            <a:xfrm>
              <a:off x="2016" y="1488"/>
              <a:ext cx="340" cy="327"/>
            </a:xfrm>
            <a:prstGeom prst="rect">
              <a:avLst/>
            </a:prstGeom>
            <a:noFill/>
            <a:ln w="9525">
              <a:noFill/>
              <a:miter lim="800000"/>
              <a:headEnd/>
              <a:tailEnd/>
            </a:ln>
          </p:spPr>
          <p:txBody>
            <a:bodyPr wrap="none">
              <a:spAutoFit/>
            </a:bodyPr>
            <a:lstStyle/>
            <a:p>
              <a:pPr eaLnBrk="1" hangingPunct="1"/>
              <a:r>
                <a:rPr lang="zh-TW" altLang="en-US" sz="2800" dirty="0">
                  <a:solidFill>
                    <a:srgbClr val="000000"/>
                  </a:solidFill>
                </a:rPr>
                <a:t>：</a:t>
              </a:r>
              <a:endParaRPr lang="zh-TW" altLang="en-US" sz="2400" dirty="0">
                <a:solidFill>
                  <a:srgbClr val="000000"/>
                </a:solidFill>
              </a:endParaRPr>
            </a:p>
          </p:txBody>
        </p:sp>
        <p:sp>
          <p:nvSpPr>
            <p:cNvPr id="104473" name="AutoShape 25"/>
            <p:cNvSpPr>
              <a:spLocks noChangeArrowheads="1"/>
            </p:cNvSpPr>
            <p:nvPr/>
          </p:nvSpPr>
          <p:spPr bwMode="auto">
            <a:xfrm>
              <a:off x="1392" y="2928"/>
              <a:ext cx="144" cy="144"/>
            </a:xfrm>
            <a:prstGeom prst="flowChartProcess">
              <a:avLst/>
            </a:prstGeom>
            <a:noFill/>
            <a:ln w="9525">
              <a:solidFill>
                <a:schemeClr val="tx1"/>
              </a:solidFill>
              <a:miter lim="800000"/>
              <a:headEnd/>
              <a:tailEnd/>
            </a:ln>
          </p:spPr>
          <p:txBody>
            <a:bodyPr wrap="none" anchor="ctr"/>
            <a:lstStyle/>
            <a:p>
              <a:pPr algn="ctr" eaLnBrk="1" hangingPunct="1"/>
              <a:endParaRPr lang="zh-TW" altLang="zh-TW" sz="2400">
                <a:solidFill>
                  <a:srgbClr val="FF0000"/>
                </a:solidFill>
              </a:endParaRPr>
            </a:p>
          </p:txBody>
        </p:sp>
        <p:sp>
          <p:nvSpPr>
            <p:cNvPr id="104474" name="AutoShape 26"/>
            <p:cNvSpPr>
              <a:spLocks noChangeArrowheads="1"/>
            </p:cNvSpPr>
            <p:nvPr/>
          </p:nvSpPr>
          <p:spPr bwMode="auto">
            <a:xfrm>
              <a:off x="1392" y="2592"/>
              <a:ext cx="144" cy="144"/>
            </a:xfrm>
            <a:prstGeom prst="flowChartProcess">
              <a:avLst/>
            </a:prstGeom>
            <a:noFill/>
            <a:ln w="9525">
              <a:solidFill>
                <a:schemeClr val="tx1"/>
              </a:solidFill>
              <a:miter lim="800000"/>
              <a:headEnd/>
              <a:tailEnd/>
            </a:ln>
          </p:spPr>
          <p:txBody>
            <a:bodyPr wrap="none" anchor="ctr"/>
            <a:lstStyle/>
            <a:p>
              <a:pPr algn="ctr" eaLnBrk="1" hangingPunct="1"/>
              <a:endParaRPr lang="zh-TW" altLang="zh-TW" sz="2400">
                <a:solidFill>
                  <a:srgbClr val="FF0000"/>
                </a:solidFill>
              </a:endParaRPr>
            </a:p>
          </p:txBody>
        </p:sp>
        <p:sp>
          <p:nvSpPr>
            <p:cNvPr id="104475" name="AutoShape 27"/>
            <p:cNvSpPr>
              <a:spLocks noChangeArrowheads="1"/>
            </p:cNvSpPr>
            <p:nvPr/>
          </p:nvSpPr>
          <p:spPr bwMode="auto">
            <a:xfrm>
              <a:off x="1392" y="2304"/>
              <a:ext cx="144" cy="144"/>
            </a:xfrm>
            <a:prstGeom prst="flowChartProcess">
              <a:avLst/>
            </a:prstGeom>
            <a:noFill/>
            <a:ln w="9525">
              <a:solidFill>
                <a:schemeClr val="tx1"/>
              </a:solidFill>
              <a:miter lim="800000"/>
              <a:headEnd/>
              <a:tailEnd/>
            </a:ln>
          </p:spPr>
          <p:txBody>
            <a:bodyPr wrap="none" anchor="ctr"/>
            <a:lstStyle/>
            <a:p>
              <a:pPr eaLnBrk="1" hangingPunct="1"/>
              <a:endParaRPr lang="zh-TW" altLang="en-US">
                <a:solidFill>
                  <a:srgbClr val="000000"/>
                </a:solidFill>
              </a:endParaRPr>
            </a:p>
          </p:txBody>
        </p:sp>
        <p:sp>
          <p:nvSpPr>
            <p:cNvPr id="104476" name="AutoShape 28"/>
            <p:cNvSpPr>
              <a:spLocks noChangeArrowheads="1"/>
            </p:cNvSpPr>
            <p:nvPr/>
          </p:nvSpPr>
          <p:spPr bwMode="auto">
            <a:xfrm>
              <a:off x="3168" y="2304"/>
              <a:ext cx="144" cy="144"/>
            </a:xfrm>
            <a:prstGeom prst="flowChartProcess">
              <a:avLst/>
            </a:prstGeom>
            <a:noFill/>
            <a:ln w="9525">
              <a:solidFill>
                <a:schemeClr val="tx1"/>
              </a:solidFill>
              <a:miter lim="800000"/>
              <a:headEnd/>
              <a:tailEnd/>
            </a:ln>
          </p:spPr>
          <p:txBody>
            <a:bodyPr wrap="none" anchor="ctr"/>
            <a:lstStyle/>
            <a:p>
              <a:pPr eaLnBrk="1" hangingPunct="1"/>
              <a:endParaRPr lang="zh-TW" altLang="en-US">
                <a:solidFill>
                  <a:srgbClr val="000000"/>
                </a:solidFill>
              </a:endParaRPr>
            </a:p>
          </p:txBody>
        </p:sp>
        <p:sp>
          <p:nvSpPr>
            <p:cNvPr id="104477" name="AutoShape 29"/>
            <p:cNvSpPr>
              <a:spLocks noChangeArrowheads="1"/>
            </p:cNvSpPr>
            <p:nvPr/>
          </p:nvSpPr>
          <p:spPr bwMode="auto">
            <a:xfrm>
              <a:off x="3168" y="2592"/>
              <a:ext cx="144" cy="144"/>
            </a:xfrm>
            <a:prstGeom prst="flowChartProcess">
              <a:avLst/>
            </a:prstGeom>
            <a:noFill/>
            <a:ln w="9525">
              <a:solidFill>
                <a:schemeClr val="tx1"/>
              </a:solidFill>
              <a:miter lim="800000"/>
              <a:headEnd/>
              <a:tailEnd/>
            </a:ln>
          </p:spPr>
          <p:txBody>
            <a:bodyPr wrap="none" anchor="ctr"/>
            <a:lstStyle/>
            <a:p>
              <a:pPr eaLnBrk="1" hangingPunct="1"/>
              <a:endParaRPr lang="zh-TW" altLang="en-US">
                <a:solidFill>
                  <a:srgbClr val="000000"/>
                </a:solidFill>
              </a:endParaRPr>
            </a:p>
          </p:txBody>
        </p:sp>
        <p:sp>
          <p:nvSpPr>
            <p:cNvPr id="104478" name="AutoShape 30"/>
            <p:cNvSpPr>
              <a:spLocks noChangeArrowheads="1"/>
            </p:cNvSpPr>
            <p:nvPr/>
          </p:nvSpPr>
          <p:spPr bwMode="auto">
            <a:xfrm>
              <a:off x="3168" y="2928"/>
              <a:ext cx="144" cy="144"/>
            </a:xfrm>
            <a:prstGeom prst="flowChartProcess">
              <a:avLst/>
            </a:prstGeom>
            <a:noFill/>
            <a:ln w="9525">
              <a:solidFill>
                <a:schemeClr val="tx1"/>
              </a:solidFill>
              <a:miter lim="800000"/>
              <a:headEnd/>
              <a:tailEnd/>
            </a:ln>
          </p:spPr>
          <p:txBody>
            <a:bodyPr wrap="none" anchor="ctr"/>
            <a:lstStyle/>
            <a:p>
              <a:pPr eaLnBrk="1" hangingPunct="1"/>
              <a:endParaRPr lang="zh-TW" altLang="en-US">
                <a:solidFill>
                  <a:srgbClr val="000000"/>
                </a:solidFill>
              </a:endParaRPr>
            </a:p>
          </p:txBody>
        </p:sp>
        <p:sp>
          <p:nvSpPr>
            <p:cNvPr id="104479" name="AutoShape 31"/>
            <p:cNvSpPr>
              <a:spLocks noChangeArrowheads="1"/>
            </p:cNvSpPr>
            <p:nvPr/>
          </p:nvSpPr>
          <p:spPr bwMode="auto">
            <a:xfrm>
              <a:off x="3168" y="3216"/>
              <a:ext cx="144" cy="144"/>
            </a:xfrm>
            <a:prstGeom prst="flowChartProcess">
              <a:avLst/>
            </a:prstGeom>
            <a:noFill/>
            <a:ln w="9525">
              <a:solidFill>
                <a:schemeClr val="tx1"/>
              </a:solidFill>
              <a:miter lim="800000"/>
              <a:headEnd/>
              <a:tailEnd/>
            </a:ln>
          </p:spPr>
          <p:txBody>
            <a:bodyPr wrap="none" anchor="ctr"/>
            <a:lstStyle/>
            <a:p>
              <a:pPr algn="ctr" eaLnBrk="1" hangingPunct="1"/>
              <a:endParaRPr lang="zh-TW" altLang="zh-TW" sz="2400">
                <a:solidFill>
                  <a:srgbClr val="FF0000"/>
                </a:solidFill>
              </a:endParaRPr>
            </a:p>
          </p:txBody>
        </p:sp>
        <p:sp>
          <p:nvSpPr>
            <p:cNvPr id="104480" name="Text Box 32"/>
            <p:cNvSpPr txBox="1">
              <a:spLocks noChangeArrowheads="1"/>
            </p:cNvSpPr>
            <p:nvPr/>
          </p:nvSpPr>
          <p:spPr bwMode="auto">
            <a:xfrm>
              <a:off x="1872" y="3600"/>
              <a:ext cx="340" cy="327"/>
            </a:xfrm>
            <a:prstGeom prst="rect">
              <a:avLst/>
            </a:prstGeom>
            <a:noFill/>
            <a:ln w="9525">
              <a:noFill/>
              <a:miter lim="800000"/>
              <a:headEnd/>
              <a:tailEnd/>
            </a:ln>
          </p:spPr>
          <p:txBody>
            <a:bodyPr wrap="none">
              <a:spAutoFit/>
            </a:bodyPr>
            <a:lstStyle/>
            <a:p>
              <a:pPr eaLnBrk="1" hangingPunct="1"/>
              <a:r>
                <a:rPr lang="zh-TW" altLang="en-US" sz="2800">
                  <a:solidFill>
                    <a:srgbClr val="000000"/>
                  </a:solidFill>
                </a:rPr>
                <a:t>：</a:t>
              </a:r>
              <a:endParaRPr lang="zh-TW" altLang="en-US" sz="2400">
                <a:solidFill>
                  <a:srgbClr val="000000"/>
                </a:solidFill>
              </a:endParaRPr>
            </a:p>
          </p:txBody>
        </p:sp>
        <p:sp>
          <p:nvSpPr>
            <p:cNvPr id="104481" name="Text Box 33"/>
            <p:cNvSpPr txBox="1">
              <a:spLocks noChangeArrowheads="1"/>
            </p:cNvSpPr>
            <p:nvPr/>
          </p:nvSpPr>
          <p:spPr bwMode="auto">
            <a:xfrm>
              <a:off x="1872" y="3888"/>
              <a:ext cx="340" cy="327"/>
            </a:xfrm>
            <a:prstGeom prst="rect">
              <a:avLst/>
            </a:prstGeom>
            <a:noFill/>
            <a:ln w="9525">
              <a:noFill/>
              <a:miter lim="800000"/>
              <a:headEnd/>
              <a:tailEnd/>
            </a:ln>
          </p:spPr>
          <p:txBody>
            <a:bodyPr wrap="none">
              <a:spAutoFit/>
            </a:bodyPr>
            <a:lstStyle/>
            <a:p>
              <a:pPr eaLnBrk="1" hangingPunct="1"/>
              <a:r>
                <a:rPr lang="zh-TW" altLang="en-US" sz="2800">
                  <a:solidFill>
                    <a:srgbClr val="000000"/>
                  </a:solidFill>
                </a:rPr>
                <a:t>：</a:t>
              </a:r>
              <a:endParaRPr lang="zh-TW" altLang="en-US" sz="2400">
                <a:solidFill>
                  <a:srgbClr val="000000"/>
                </a:solidFill>
              </a:endParaRPr>
            </a:p>
          </p:txBody>
        </p:sp>
        <p:sp>
          <p:nvSpPr>
            <p:cNvPr id="104482" name="Text Box 34"/>
            <p:cNvSpPr txBox="1">
              <a:spLocks noChangeArrowheads="1"/>
            </p:cNvSpPr>
            <p:nvPr/>
          </p:nvSpPr>
          <p:spPr bwMode="auto">
            <a:xfrm>
              <a:off x="3408" y="3840"/>
              <a:ext cx="340" cy="327"/>
            </a:xfrm>
            <a:prstGeom prst="rect">
              <a:avLst/>
            </a:prstGeom>
            <a:noFill/>
            <a:ln w="9525">
              <a:noFill/>
              <a:miter lim="800000"/>
              <a:headEnd/>
              <a:tailEnd/>
            </a:ln>
          </p:spPr>
          <p:txBody>
            <a:bodyPr wrap="none">
              <a:spAutoFit/>
            </a:bodyPr>
            <a:lstStyle/>
            <a:p>
              <a:pPr eaLnBrk="1" hangingPunct="1"/>
              <a:r>
                <a:rPr lang="zh-TW" altLang="en-US" sz="2800">
                  <a:solidFill>
                    <a:srgbClr val="000000"/>
                  </a:solidFill>
                </a:rPr>
                <a:t>：</a:t>
              </a:r>
              <a:endParaRPr lang="zh-TW" altLang="en-US" sz="2400">
                <a:solidFill>
                  <a:srgbClr val="000000"/>
                </a:solidFill>
              </a:endParaRPr>
            </a:p>
          </p:txBody>
        </p:sp>
        <p:sp>
          <p:nvSpPr>
            <p:cNvPr id="104483" name="Text Box 35"/>
            <p:cNvSpPr txBox="1">
              <a:spLocks noChangeArrowheads="1"/>
            </p:cNvSpPr>
            <p:nvPr/>
          </p:nvSpPr>
          <p:spPr bwMode="auto">
            <a:xfrm>
              <a:off x="3408" y="3600"/>
              <a:ext cx="340" cy="327"/>
            </a:xfrm>
            <a:prstGeom prst="rect">
              <a:avLst/>
            </a:prstGeom>
            <a:noFill/>
            <a:ln w="9525">
              <a:noFill/>
              <a:miter lim="800000"/>
              <a:headEnd/>
              <a:tailEnd/>
            </a:ln>
          </p:spPr>
          <p:txBody>
            <a:bodyPr wrap="none">
              <a:spAutoFit/>
            </a:bodyPr>
            <a:lstStyle/>
            <a:p>
              <a:pPr eaLnBrk="1" hangingPunct="1"/>
              <a:r>
                <a:rPr lang="zh-TW" altLang="en-US" sz="2800">
                  <a:solidFill>
                    <a:srgbClr val="000000"/>
                  </a:solidFill>
                </a:rPr>
                <a:t>：</a:t>
              </a:r>
              <a:endParaRPr lang="zh-TW" altLang="en-US" sz="2400">
                <a:solidFill>
                  <a:srgbClr val="000000"/>
                </a:solidFill>
              </a:endParaRPr>
            </a:p>
          </p:txBody>
        </p:sp>
      </p:grpSp>
      <p:sp>
        <p:nvSpPr>
          <p:cNvPr id="37" name="Text Box 24"/>
          <p:cNvSpPr txBox="1">
            <a:spLocks noChangeArrowheads="1"/>
          </p:cNvSpPr>
          <p:nvPr/>
        </p:nvSpPr>
        <p:spPr bwMode="auto">
          <a:xfrm>
            <a:off x="3184525" y="2840831"/>
            <a:ext cx="539750" cy="519113"/>
          </a:xfrm>
          <a:prstGeom prst="rect">
            <a:avLst/>
          </a:prstGeom>
          <a:noFill/>
          <a:ln w="9525">
            <a:noFill/>
            <a:miter lim="800000"/>
            <a:headEnd/>
            <a:tailEnd/>
          </a:ln>
        </p:spPr>
        <p:txBody>
          <a:bodyPr wrap="none">
            <a:spAutoFit/>
          </a:bodyPr>
          <a:lstStyle/>
          <a:p>
            <a:pPr eaLnBrk="1" hangingPunct="1"/>
            <a:r>
              <a:rPr lang="zh-TW" altLang="en-US" sz="2800" dirty="0">
                <a:solidFill>
                  <a:srgbClr val="000000"/>
                </a:solidFill>
              </a:rPr>
              <a:t>：</a:t>
            </a:r>
            <a:endParaRPr lang="zh-TW" altLang="en-US" sz="2400" dirty="0">
              <a:solidFill>
                <a:srgbClr val="000000"/>
              </a:solidFill>
            </a:endParaRPr>
          </a:p>
        </p:txBody>
      </p:sp>
      <p:pic>
        <p:nvPicPr>
          <p:cNvPr id="38" name="Picture 11" descr="易燃性廢棄物標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38100"/>
            <a:ext cx="1905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9" name="投影片編號版面配置區 38"/>
          <p:cNvSpPr>
            <a:spLocks noGrp="1"/>
          </p:cNvSpPr>
          <p:nvPr>
            <p:ph type="sldNum" sz="quarter" idx="12"/>
          </p:nvPr>
        </p:nvSpPr>
        <p:spPr/>
        <p:txBody>
          <a:bodyPr/>
          <a:lstStyle/>
          <a:p>
            <a:pPr>
              <a:defRPr/>
            </a:pPr>
            <a:fld id="{A9FAE099-0179-4B8E-89D6-546BD8865AF6}" type="slidenum">
              <a:rPr lang="en-US" altLang="zh-TW" smtClean="0"/>
              <a:pPr>
                <a:defRPr/>
              </a:pPr>
              <a:t>45</a:t>
            </a:fld>
            <a:endParaRPr lang="en-US" altLang="zh-TW"/>
          </a:p>
        </p:txBody>
      </p:sp>
    </p:spTree>
    <p:extLst>
      <p:ext uri="{BB962C8B-B14F-4D97-AF65-F5344CB8AC3E}">
        <p14:creationId xmlns:p14="http://schemas.microsoft.com/office/powerpoint/2010/main" val="21105751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編號版面配置區 4"/>
          <p:cNvSpPr>
            <a:spLocks noGrp="1"/>
          </p:cNvSpPr>
          <p:nvPr>
            <p:ph type="sldNum" sz="quarter" idx="12"/>
          </p:nvPr>
        </p:nvSpPr>
        <p:spPr>
          <a:noFill/>
          <a:ln>
            <a:miter lim="800000"/>
            <a:headEnd/>
            <a:tailEnd/>
          </a:ln>
        </p:spPr>
        <p:txBody>
          <a:bodyPr/>
          <a:lstStyle/>
          <a:p>
            <a:fld id="{F6B7E4A3-C301-4A81-B876-573E2E8B8237}" type="slidenum">
              <a:rPr lang="zh-TW" altLang="en-US" smtClean="0"/>
              <a:pPr/>
              <a:t>46</a:t>
            </a:fld>
            <a:endParaRPr lang="en-US" altLang="zh-TW"/>
          </a:p>
        </p:txBody>
      </p:sp>
      <p:pic>
        <p:nvPicPr>
          <p:cNvPr id="105475" name="Picture 1041" descr="001"/>
          <p:cNvPicPr>
            <a:picLocks noChangeAspect="1" noChangeArrowheads="1"/>
          </p:cNvPicPr>
          <p:nvPr/>
        </p:nvPicPr>
        <p:blipFill>
          <a:blip r:embed="rId3" cstate="print"/>
          <a:srcRect/>
          <a:stretch>
            <a:fillRect/>
          </a:stretch>
        </p:blipFill>
        <p:spPr bwMode="auto">
          <a:xfrm>
            <a:off x="107305" y="180975"/>
            <a:ext cx="5184775" cy="6454775"/>
          </a:xfrm>
          <a:prstGeom prst="rect">
            <a:avLst/>
          </a:prstGeom>
          <a:noFill/>
          <a:ln w="9525">
            <a:noFill/>
            <a:miter lim="800000"/>
            <a:headEnd/>
            <a:tailEnd/>
          </a:ln>
        </p:spPr>
      </p:pic>
      <p:sp>
        <p:nvSpPr>
          <p:cNvPr id="105476" name="Rectangle 1042"/>
          <p:cNvSpPr>
            <a:spLocks noGrp="1" noChangeArrowheads="1"/>
          </p:cNvSpPr>
          <p:nvPr>
            <p:ph type="title"/>
          </p:nvPr>
        </p:nvSpPr>
        <p:spPr>
          <a:xfrm>
            <a:off x="4973638" y="0"/>
            <a:ext cx="3981450" cy="784225"/>
          </a:xfrm>
        </p:spPr>
        <p:txBody>
          <a:bodyPr/>
          <a:lstStyle/>
          <a:p>
            <a:pPr eaLnBrk="1" hangingPunct="1">
              <a:lnSpc>
                <a:spcPct val="140000"/>
              </a:lnSpc>
            </a:pPr>
            <a:r>
              <a:rPr lang="zh-TW" altLang="en-US" sz="2800">
                <a:latin typeface="標楷體" pitchFamily="65" charset="-120"/>
                <a:ea typeface="標楷體" pitchFamily="65" charset="-120"/>
              </a:rPr>
              <a:t>實驗室廢棄物特性標籤</a:t>
            </a:r>
          </a:p>
        </p:txBody>
      </p:sp>
    </p:spTree>
    <p:extLst>
      <p:ext uri="{BB962C8B-B14F-4D97-AF65-F5344CB8AC3E}">
        <p14:creationId xmlns:p14="http://schemas.microsoft.com/office/powerpoint/2010/main" val="85757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A58B2917-998A-4CAA-A635-CB05CFE9E6AD}" type="slidenum">
              <a:rPr lang="en-US" altLang="zh-TW"/>
              <a:pPr/>
              <a:t>47</a:t>
            </a:fld>
            <a:endParaRPr lang="en-US" altLang="zh-TW"/>
          </a:p>
        </p:txBody>
      </p:sp>
      <p:pic>
        <p:nvPicPr>
          <p:cNvPr id="420868" name="Picture 4"/>
          <p:cNvPicPr>
            <a:picLocks noChangeAspect="1" noChangeArrowheads="1"/>
          </p:cNvPicPr>
          <p:nvPr/>
        </p:nvPicPr>
        <p:blipFill>
          <a:blip r:embed="rId3"/>
          <a:srcRect/>
          <a:stretch>
            <a:fillRect/>
          </a:stretch>
        </p:blipFill>
        <p:spPr bwMode="auto">
          <a:xfrm>
            <a:off x="179512" y="1158875"/>
            <a:ext cx="8748712" cy="5699125"/>
          </a:xfrm>
          <a:prstGeom prst="rect">
            <a:avLst/>
          </a:prstGeom>
          <a:solidFill>
            <a:schemeClr val="bg1"/>
          </a:solidFill>
          <a:ln w="9525">
            <a:solidFill>
              <a:schemeClr val="bg1"/>
            </a:solidFill>
            <a:miter lim="800000"/>
            <a:headEnd/>
            <a:tailEnd/>
          </a:ln>
          <a:effectLst/>
        </p:spPr>
      </p:pic>
    </p:spTree>
    <p:extLst>
      <p:ext uri="{BB962C8B-B14F-4D97-AF65-F5344CB8AC3E}">
        <p14:creationId xmlns:p14="http://schemas.microsoft.com/office/powerpoint/2010/main" val="2685096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206A7239-01CA-4DEA-B517-65FF22473C4C}" type="slidenum">
              <a:rPr lang="en-US" altLang="zh-TW"/>
              <a:pPr/>
              <a:t>48</a:t>
            </a:fld>
            <a:endParaRPr lang="en-US" altLang="zh-TW"/>
          </a:p>
        </p:txBody>
      </p:sp>
      <p:sp>
        <p:nvSpPr>
          <p:cNvPr id="422914" name="標題 4"/>
          <p:cNvSpPr>
            <a:spLocks/>
          </p:cNvSpPr>
          <p:nvPr/>
        </p:nvSpPr>
        <p:spPr bwMode="auto">
          <a:xfrm>
            <a:off x="0" y="0"/>
            <a:ext cx="9144000" cy="692150"/>
          </a:xfrm>
          <a:prstGeom prst="rect">
            <a:avLst/>
          </a:prstGeom>
          <a:noFill/>
          <a:ln w="9525">
            <a:noFill/>
            <a:miter lim="800000"/>
            <a:headEnd/>
            <a:tailEnd/>
          </a:ln>
        </p:spPr>
        <p:txBody>
          <a:bodyPr anchor="ctr"/>
          <a:lstStyle/>
          <a:p>
            <a:pPr algn="ctr"/>
            <a:r>
              <a:rPr lang="zh-TW" altLang="en-US" sz="2500" dirty="0">
                <a:solidFill>
                  <a:schemeClr val="tx2"/>
                </a:solidFill>
                <a:latin typeface="標楷體" panose="03000509000000000000" pitchFamily="65" charset="-120"/>
                <a:ea typeface="標楷體" panose="03000509000000000000" pitchFamily="65" charset="-120"/>
              </a:rPr>
              <a:t>化學品全球調和制度（</a:t>
            </a:r>
            <a:r>
              <a:rPr lang="en-US" altLang="zh-TW" sz="2500" dirty="0">
                <a:solidFill>
                  <a:schemeClr val="tx2"/>
                </a:solidFill>
                <a:latin typeface="標楷體" panose="03000509000000000000" pitchFamily="65" charset="-120"/>
                <a:ea typeface="標楷體" panose="03000509000000000000" pitchFamily="65" charset="-120"/>
              </a:rPr>
              <a:t>GHS</a:t>
            </a:r>
            <a:r>
              <a:rPr lang="zh-TW" altLang="en-US" sz="2500" dirty="0">
                <a:solidFill>
                  <a:schemeClr val="tx2"/>
                </a:solidFill>
                <a:latin typeface="標楷體" panose="03000509000000000000" pitchFamily="65" charset="-120"/>
                <a:ea typeface="標楷體" panose="03000509000000000000" pitchFamily="65" charset="-120"/>
              </a:rPr>
              <a:t>）標示之象徵符號說明</a:t>
            </a:r>
          </a:p>
        </p:txBody>
      </p:sp>
      <p:pic>
        <p:nvPicPr>
          <p:cNvPr id="422915" name="Picture 3"/>
          <p:cNvPicPr>
            <a:picLocks noChangeAspect="1" noChangeArrowheads="1"/>
          </p:cNvPicPr>
          <p:nvPr/>
        </p:nvPicPr>
        <p:blipFill>
          <a:blip r:embed="rId2"/>
          <a:srcRect/>
          <a:stretch>
            <a:fillRect/>
          </a:stretch>
        </p:blipFill>
        <p:spPr bwMode="auto">
          <a:xfrm>
            <a:off x="323850" y="709613"/>
            <a:ext cx="8604250" cy="6148387"/>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1527916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p:txBody>
          <a:bodyPr/>
          <a:lstStyle/>
          <a:p>
            <a:pPr eaLnBrk="1" hangingPunct="1"/>
            <a:r>
              <a:rPr lang="zh-TW" altLang="en-US">
                <a:latin typeface="標楷體" pitchFamily="65" charset="-120"/>
                <a:ea typeface="標楷體" pitchFamily="65" charset="-120"/>
              </a:rPr>
              <a:t>貯存區之安全措施</a:t>
            </a:r>
          </a:p>
        </p:txBody>
      </p:sp>
      <p:sp>
        <p:nvSpPr>
          <p:cNvPr id="106499" name="內容版面配置區 3"/>
          <p:cNvSpPr>
            <a:spLocks noGrp="1"/>
          </p:cNvSpPr>
          <p:nvPr>
            <p:ph idx="1"/>
          </p:nvPr>
        </p:nvSpPr>
        <p:spPr/>
        <p:txBody>
          <a:bodyPr/>
          <a:lstStyle/>
          <a:p>
            <a:pPr eaLnBrk="1" hangingPunct="1">
              <a:lnSpc>
                <a:spcPct val="150000"/>
              </a:lnSpc>
            </a:pPr>
            <a:r>
              <a:rPr lang="zh-TW" altLang="en-US" dirty="0">
                <a:latin typeface="標楷體" pitchFamily="65" charset="-120"/>
                <a:ea typeface="標楷體" pitchFamily="65" charset="-120"/>
              </a:rPr>
              <a:t> 應於明顯處設置標示</a:t>
            </a:r>
          </a:p>
          <a:p>
            <a:pPr eaLnBrk="1" hangingPunct="1">
              <a:lnSpc>
                <a:spcPct val="150000"/>
              </a:lnSpc>
            </a:pPr>
            <a:r>
              <a:rPr lang="zh-TW" altLang="en-US" dirty="0">
                <a:latin typeface="標楷體" pitchFamily="65" charset="-120"/>
                <a:ea typeface="標楷體" pitchFamily="65" charset="-120"/>
              </a:rPr>
              <a:t> 遠離熱源</a:t>
            </a:r>
          </a:p>
          <a:p>
            <a:pPr eaLnBrk="1" hangingPunct="1">
              <a:lnSpc>
                <a:spcPct val="150000"/>
              </a:lnSpc>
            </a:pPr>
            <a:r>
              <a:rPr lang="zh-TW" altLang="en-US" dirty="0">
                <a:latin typeface="標楷體" pitchFamily="65" charset="-120"/>
                <a:ea typeface="標楷體" pitchFamily="65" charset="-120"/>
              </a:rPr>
              <a:t> 不易</a:t>
            </a:r>
            <a:r>
              <a:rPr lang="zh-TW" altLang="en-US" dirty="0" smtClean="0">
                <a:latin typeface="標楷體" pitchFamily="65" charset="-120"/>
                <a:ea typeface="標楷體" pitchFamily="65" charset="-120"/>
              </a:rPr>
              <a:t>傾倒、有防溢設施</a:t>
            </a:r>
            <a:endParaRPr lang="zh-TW" altLang="en-US" dirty="0">
              <a:latin typeface="標楷體" pitchFamily="65" charset="-120"/>
              <a:ea typeface="標楷體" pitchFamily="65" charset="-120"/>
            </a:endParaRPr>
          </a:p>
          <a:p>
            <a:pPr eaLnBrk="1" hangingPunct="1">
              <a:lnSpc>
                <a:spcPct val="150000"/>
              </a:lnSpc>
            </a:pPr>
            <a:r>
              <a:rPr lang="zh-TW" altLang="en-US" dirty="0">
                <a:latin typeface="標楷體" pitchFamily="65" charset="-120"/>
                <a:ea typeface="標楷體" pitchFamily="65" charset="-120"/>
              </a:rPr>
              <a:t> 不阻礙走道</a:t>
            </a:r>
          </a:p>
          <a:p>
            <a:pPr eaLnBrk="1" hangingPunct="1">
              <a:lnSpc>
                <a:spcPct val="150000"/>
              </a:lnSpc>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保持通風良好、清潔</a:t>
            </a:r>
            <a:r>
              <a:rPr lang="zh-TW" altLang="en-US" dirty="0">
                <a:latin typeface="標楷體" pitchFamily="65" charset="-120"/>
                <a:ea typeface="標楷體" pitchFamily="65" charset="-120"/>
              </a:rPr>
              <a:t>完整</a:t>
            </a:r>
          </a:p>
          <a:p>
            <a:pPr eaLnBrk="1" hangingPunct="1"/>
            <a:endParaRPr lang="zh-TW" altLang="en-US" dirty="0"/>
          </a:p>
        </p:txBody>
      </p:sp>
      <p:sp>
        <p:nvSpPr>
          <p:cNvPr id="106500" name="投影片編號版面配置區 2"/>
          <p:cNvSpPr>
            <a:spLocks noGrp="1"/>
          </p:cNvSpPr>
          <p:nvPr>
            <p:ph type="sldNum" sz="quarter" idx="12"/>
          </p:nvPr>
        </p:nvSpPr>
        <p:spPr>
          <a:noFill/>
          <a:ln>
            <a:miter lim="800000"/>
            <a:headEnd/>
            <a:tailEnd/>
          </a:ln>
        </p:spPr>
        <p:txBody>
          <a:bodyPr/>
          <a:lstStyle/>
          <a:p>
            <a:fld id="{5E166A49-BA35-485B-9AAF-19965AABE34E}" type="slidenum">
              <a:rPr lang="zh-TW" altLang="en-US" smtClean="0"/>
              <a:pPr/>
              <a:t>49</a:t>
            </a:fld>
            <a:endParaRPr lang="en-US" altLang="zh-TW"/>
          </a:p>
        </p:txBody>
      </p:sp>
      <p:pic>
        <p:nvPicPr>
          <p:cNvPr id="106501" name="圖片 4"/>
          <p:cNvPicPr>
            <a:picLocks noChangeAspect="1"/>
          </p:cNvPicPr>
          <p:nvPr/>
        </p:nvPicPr>
        <p:blipFill>
          <a:blip r:embed="rId3" cstate="print"/>
          <a:srcRect/>
          <a:stretch>
            <a:fillRect/>
          </a:stretch>
        </p:blipFill>
        <p:spPr bwMode="auto">
          <a:xfrm>
            <a:off x="6550025" y="1989138"/>
            <a:ext cx="1493838" cy="1123950"/>
          </a:xfrm>
          <a:prstGeom prst="rect">
            <a:avLst/>
          </a:prstGeom>
          <a:noFill/>
          <a:ln w="9525">
            <a:noFill/>
            <a:miter lim="800000"/>
            <a:headEnd/>
            <a:tailEnd/>
          </a:ln>
        </p:spPr>
      </p:pic>
      <p:pic>
        <p:nvPicPr>
          <p:cNvPr id="106502" name="圖片 5"/>
          <p:cNvPicPr>
            <a:picLocks noChangeAspect="1"/>
          </p:cNvPicPr>
          <p:nvPr/>
        </p:nvPicPr>
        <p:blipFill>
          <a:blip r:embed="rId4" cstate="print"/>
          <a:srcRect/>
          <a:stretch>
            <a:fillRect/>
          </a:stretch>
        </p:blipFill>
        <p:spPr bwMode="auto">
          <a:xfrm>
            <a:off x="6129338" y="4149725"/>
            <a:ext cx="1490662" cy="1487488"/>
          </a:xfrm>
          <a:prstGeom prst="rect">
            <a:avLst/>
          </a:prstGeom>
          <a:noFill/>
          <a:ln w="9525">
            <a:noFill/>
            <a:miter lim="800000"/>
            <a:headEnd/>
            <a:tailEnd/>
          </a:ln>
        </p:spPr>
      </p:pic>
    </p:spTree>
    <p:extLst>
      <p:ext uri="{BB962C8B-B14F-4D97-AF65-F5344CB8AC3E}">
        <p14:creationId xmlns:p14="http://schemas.microsoft.com/office/powerpoint/2010/main" val="370195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solidFill>
                  <a:srgbClr val="FF0000"/>
                </a:solidFill>
                <a:latin typeface="標楷體" pitchFamily="65" charset="-120"/>
                <a:ea typeface="標楷體" pitchFamily="65" charset="-120"/>
              </a:rPr>
              <a:t>國內廢棄物的處理</a:t>
            </a:r>
            <a:r>
              <a:rPr lang="en-US" altLang="zh-TW" sz="4000" dirty="0" smtClean="0">
                <a:solidFill>
                  <a:srgbClr val="FF0000"/>
                </a:solidFill>
                <a:latin typeface="標楷體" pitchFamily="65" charset="-120"/>
                <a:ea typeface="標楷體" pitchFamily="65" charset="-120"/>
              </a:rPr>
              <a:t>—</a:t>
            </a:r>
            <a:r>
              <a:rPr lang="zh-TW" altLang="en-US" sz="4000" dirty="0" smtClean="0">
                <a:solidFill>
                  <a:srgbClr val="FF0000"/>
                </a:solidFill>
                <a:latin typeface="標楷體" pitchFamily="65" charset="-120"/>
                <a:ea typeface="標楷體" pitchFamily="65" charset="-120"/>
              </a:rPr>
              <a:t>不論有害無害</a:t>
            </a:r>
            <a:endParaRPr lang="zh-TW" altLang="en-US" sz="40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sz="3200" dirty="0" smtClean="0">
                <a:latin typeface="標楷體" pitchFamily="65" charset="-120"/>
                <a:ea typeface="標楷體" pitchFamily="65" charset="-120"/>
              </a:rPr>
              <a:t>減廢回收再利用</a:t>
            </a:r>
            <a:endParaRPr lang="en-US" altLang="zh-TW"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中間處置後再最終處置</a:t>
            </a:r>
            <a:endParaRPr lang="en-US" altLang="zh-TW"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「焚化為主、掩埋為輔」</a:t>
            </a:r>
            <a:endParaRPr lang="en-US" altLang="zh-TW"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endParaRPr lang="zh-TW" altLang="en-US" sz="32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5</a:t>
            </a:fld>
            <a:endParaRPr lang="en-US" altLang="zh-TW"/>
          </a:p>
        </p:txBody>
      </p:sp>
    </p:spTree>
    <p:extLst>
      <p:ext uri="{BB962C8B-B14F-4D97-AF65-F5344CB8AC3E}">
        <p14:creationId xmlns:p14="http://schemas.microsoft.com/office/powerpoint/2010/main" val="186441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zh-TW" altLang="en-US" sz="4000">
                <a:latin typeface="標楷體" pitchFamily="65" charset="-120"/>
                <a:ea typeface="標楷體" pitchFamily="65" charset="-120"/>
              </a:rPr>
              <a:t>實驗室清除化學廢液</a:t>
            </a:r>
          </a:p>
        </p:txBody>
      </p:sp>
      <p:sp>
        <p:nvSpPr>
          <p:cNvPr id="107523" name="Rectangle 3"/>
          <p:cNvSpPr>
            <a:spLocks noGrp="1" noChangeArrowheads="1"/>
          </p:cNvSpPr>
          <p:nvPr>
            <p:ph idx="1"/>
          </p:nvPr>
        </p:nvSpPr>
        <p:spPr/>
        <p:txBody>
          <a:bodyPr/>
          <a:lstStyle/>
          <a:p>
            <a:pPr eaLnBrk="1" hangingPunct="1">
              <a:lnSpc>
                <a:spcPct val="150000"/>
              </a:lnSpc>
              <a:spcBef>
                <a:spcPct val="0"/>
              </a:spcBef>
            </a:pPr>
            <a:r>
              <a:rPr lang="zh-TW" altLang="en-US" sz="3200" dirty="0">
                <a:latin typeface="標楷體" pitchFamily="65" charset="-120"/>
                <a:ea typeface="標楷體" pitchFamily="65" charset="-120"/>
              </a:rPr>
              <a:t>依照校內管理單位之規定，於</a:t>
            </a:r>
            <a:r>
              <a:rPr lang="zh-TW" altLang="en-US" sz="3200" dirty="0" smtClean="0">
                <a:latin typeface="標楷體" pitchFamily="65" charset="-120"/>
                <a:ea typeface="標楷體" pitchFamily="65" charset="-120"/>
              </a:rPr>
              <a:t>規定時間</a:t>
            </a:r>
            <a:r>
              <a:rPr lang="zh-TW" altLang="en-US" sz="3200" dirty="0">
                <a:latin typeface="標楷體" pitchFamily="65" charset="-120"/>
                <a:ea typeface="標楷體" pitchFamily="65" charset="-120"/>
              </a:rPr>
              <a:t>內送至集中貯存場或約定之清運地點</a:t>
            </a:r>
          </a:p>
          <a:p>
            <a:pPr lvl="1" eaLnBrk="1" hangingPunct="1">
              <a:lnSpc>
                <a:spcPct val="150000"/>
              </a:lnSpc>
              <a:spcBef>
                <a:spcPct val="0"/>
              </a:spcBef>
            </a:pPr>
            <a:r>
              <a:rPr lang="zh-TW" altLang="en-US" sz="2800" dirty="0">
                <a:latin typeface="標楷體" pitchFamily="65" charset="-120"/>
                <a:ea typeface="標楷體" pitchFamily="65" charset="-120"/>
              </a:rPr>
              <a:t>備齊相關紀錄文件</a:t>
            </a:r>
          </a:p>
          <a:p>
            <a:pPr lvl="1" eaLnBrk="1" hangingPunct="1">
              <a:lnSpc>
                <a:spcPct val="150000"/>
              </a:lnSpc>
              <a:spcBef>
                <a:spcPct val="0"/>
              </a:spcBef>
            </a:pPr>
            <a:r>
              <a:rPr lang="zh-TW" altLang="en-US" sz="2800" dirty="0">
                <a:latin typeface="標楷體" pitchFamily="65" charset="-120"/>
                <a:ea typeface="標楷體" pitchFamily="65" charset="-120"/>
              </a:rPr>
              <a:t>檢查標籤是否脫落</a:t>
            </a:r>
          </a:p>
          <a:p>
            <a:pPr lvl="1" eaLnBrk="1" hangingPunct="1">
              <a:lnSpc>
                <a:spcPct val="150000"/>
              </a:lnSpc>
              <a:spcBef>
                <a:spcPct val="0"/>
              </a:spcBef>
            </a:pPr>
            <a:r>
              <a:rPr lang="zh-TW" altLang="en-US" sz="2800" dirty="0">
                <a:latin typeface="標楷體" pitchFamily="65" charset="-120"/>
                <a:ea typeface="標楷體" pitchFamily="65" charset="-120"/>
              </a:rPr>
              <a:t>清潔容器外表</a:t>
            </a: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50</a:t>
            </a:fld>
            <a:endParaRPr lang="en-US" altLang="zh-TW"/>
          </a:p>
        </p:txBody>
      </p:sp>
    </p:spTree>
    <p:extLst>
      <p:ext uri="{BB962C8B-B14F-4D97-AF65-F5344CB8AC3E}">
        <p14:creationId xmlns:p14="http://schemas.microsoft.com/office/powerpoint/2010/main" val="449224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idx="4294967295"/>
          </p:nvPr>
        </p:nvSpPr>
        <p:spPr>
          <a:xfrm>
            <a:off x="468313" y="457200"/>
            <a:ext cx="7761287" cy="1371600"/>
          </a:xfrm>
        </p:spPr>
        <p:txBody>
          <a:bodyPr/>
          <a:lstStyle/>
          <a:p>
            <a:pPr eaLnBrk="1" hangingPunct="1"/>
            <a:r>
              <a:rPr lang="zh-TW" altLang="en-US" sz="4000">
                <a:latin typeface="標楷體" pitchFamily="65" charset="-120"/>
                <a:ea typeface="標楷體" pitchFamily="65" charset="-120"/>
              </a:rPr>
              <a:t>化學品空瓶與廢棄化學品處理</a:t>
            </a:r>
          </a:p>
        </p:txBody>
      </p:sp>
      <p:sp>
        <p:nvSpPr>
          <p:cNvPr id="108547" name="內容版面配置區 2"/>
          <p:cNvSpPr>
            <a:spLocks noGrp="1"/>
          </p:cNvSpPr>
          <p:nvPr>
            <p:ph idx="4294967295"/>
          </p:nvPr>
        </p:nvSpPr>
        <p:spPr>
          <a:xfrm>
            <a:off x="755650" y="1556792"/>
            <a:ext cx="7473950" cy="4375150"/>
          </a:xfrm>
        </p:spPr>
        <p:txBody>
          <a:bodyPr>
            <a:normAutofit fontScale="92500" lnSpcReduction="20000"/>
          </a:bodyPr>
          <a:lstStyle/>
          <a:p>
            <a:pPr eaLnBrk="1" hangingPunct="1">
              <a:lnSpc>
                <a:spcPct val="150000"/>
              </a:lnSpc>
              <a:spcBef>
                <a:spcPct val="0"/>
              </a:spcBef>
            </a:pPr>
            <a:r>
              <a:rPr lang="zh-TW" altLang="en-US" sz="2800" dirty="0">
                <a:latin typeface="標楷體" pitchFamily="65" charset="-120"/>
                <a:ea typeface="標楷體" pitchFamily="65" charset="-120"/>
              </a:rPr>
              <a:t>化學品空瓶</a:t>
            </a:r>
            <a:endParaRPr lang="en-US" altLang="zh-TW" sz="2800" dirty="0">
              <a:latin typeface="標楷體" pitchFamily="65" charset="-120"/>
              <a:ea typeface="標楷體" pitchFamily="65" charset="-120"/>
            </a:endParaRPr>
          </a:p>
          <a:p>
            <a:pPr lvl="1" eaLnBrk="1" hangingPunct="1">
              <a:lnSpc>
                <a:spcPct val="150000"/>
              </a:lnSpc>
              <a:spcBef>
                <a:spcPct val="0"/>
              </a:spcBef>
            </a:pPr>
            <a:r>
              <a:rPr lang="zh-TW" altLang="en-US" sz="2800" dirty="0">
                <a:latin typeface="標楷體" pitchFamily="65" charset="-120"/>
                <a:ea typeface="標楷體" pitchFamily="65" charset="-120"/>
              </a:rPr>
              <a:t>清洗</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廢液視為化學性廢液</a:t>
            </a:r>
            <a:r>
              <a:rPr lang="en-US" altLang="zh-TW" sz="2800" dirty="0">
                <a:latin typeface="標楷體" pitchFamily="65" charset="-120"/>
                <a:ea typeface="標楷體" pitchFamily="65" charset="-120"/>
              </a:rPr>
              <a:t>)</a:t>
            </a:r>
          </a:p>
          <a:p>
            <a:pPr lvl="1" eaLnBrk="1" hangingPunct="1">
              <a:lnSpc>
                <a:spcPct val="150000"/>
              </a:lnSpc>
              <a:spcBef>
                <a:spcPct val="0"/>
              </a:spcBef>
            </a:pPr>
            <a:r>
              <a:rPr lang="zh-TW" altLang="en-US" sz="2800" dirty="0">
                <a:latin typeface="標楷體" pitchFamily="65" charset="-120"/>
                <a:ea typeface="標楷體" pitchFamily="65" charset="-120"/>
              </a:rPr>
              <a:t>晾乾</a:t>
            </a:r>
            <a:endParaRPr lang="en-US" altLang="zh-TW" sz="2800" dirty="0">
              <a:latin typeface="標楷體" pitchFamily="65" charset="-120"/>
              <a:ea typeface="標楷體" pitchFamily="65" charset="-120"/>
            </a:endParaRPr>
          </a:p>
          <a:p>
            <a:pPr lvl="1" eaLnBrk="1" hangingPunct="1">
              <a:lnSpc>
                <a:spcPct val="150000"/>
              </a:lnSpc>
              <a:spcBef>
                <a:spcPct val="0"/>
              </a:spcBef>
            </a:pPr>
            <a:r>
              <a:rPr lang="zh-TW" altLang="en-US" sz="2800" b="1" u="sng" dirty="0">
                <a:solidFill>
                  <a:srgbClr val="FF0000"/>
                </a:solidFill>
                <a:latin typeface="標楷體" pitchFamily="65" charset="-120"/>
                <a:ea typeface="標楷體" pitchFamily="65" charset="-120"/>
              </a:rPr>
              <a:t>請原廠商回收</a:t>
            </a:r>
            <a:r>
              <a:rPr lang="en-US" altLang="zh-TW" sz="2800" dirty="0">
                <a:latin typeface="標楷體" pitchFamily="65" charset="-120"/>
                <a:ea typeface="標楷體" pitchFamily="65" charset="-120"/>
              </a:rPr>
              <a:t>/</a:t>
            </a:r>
            <a:r>
              <a:rPr lang="zh-TW" altLang="en-US" sz="2800" dirty="0" smtClean="0">
                <a:latin typeface="標楷體" pitchFamily="65" charset="-120"/>
                <a:ea typeface="標楷體" pitchFamily="65" charset="-120"/>
              </a:rPr>
              <a:t>或暫存</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或送</a:t>
            </a:r>
            <a:r>
              <a:rPr lang="zh-TW" altLang="en-US" sz="2800" dirty="0">
                <a:latin typeface="標楷體" pitchFamily="65" charset="-120"/>
                <a:ea typeface="標楷體" pitchFamily="65" charset="-120"/>
              </a:rPr>
              <a:t>校暫儲存</a:t>
            </a:r>
            <a:endParaRPr lang="en-US" altLang="zh-TW" sz="2800" dirty="0">
              <a:latin typeface="標楷體" pitchFamily="65" charset="-120"/>
              <a:ea typeface="標楷體" pitchFamily="65" charset="-120"/>
            </a:endParaRPr>
          </a:p>
          <a:p>
            <a:pPr eaLnBrk="1" hangingPunct="1">
              <a:lnSpc>
                <a:spcPct val="150000"/>
              </a:lnSpc>
              <a:spcBef>
                <a:spcPct val="0"/>
              </a:spcBef>
            </a:pPr>
            <a:r>
              <a:rPr lang="zh-TW" altLang="en-US" sz="2800" dirty="0">
                <a:latin typeface="標楷體" pitchFamily="65" charset="-120"/>
                <a:ea typeface="標楷體" pitchFamily="65" charset="-120"/>
              </a:rPr>
              <a:t>廢棄化學品</a:t>
            </a:r>
            <a:endParaRPr lang="en-US" altLang="zh-TW" sz="2800" dirty="0">
              <a:latin typeface="標楷體" pitchFamily="65" charset="-120"/>
              <a:ea typeface="標楷體" pitchFamily="65" charset="-120"/>
            </a:endParaRPr>
          </a:p>
          <a:p>
            <a:pPr lvl="1" eaLnBrk="1" hangingPunct="1">
              <a:lnSpc>
                <a:spcPct val="150000"/>
              </a:lnSpc>
              <a:spcBef>
                <a:spcPct val="0"/>
              </a:spcBef>
            </a:pPr>
            <a:r>
              <a:rPr lang="zh-TW" altLang="en-US" sz="2800" dirty="0">
                <a:latin typeface="標楷體" pitchFamily="65" charset="-120"/>
                <a:ea typeface="標楷體" pitchFamily="65" charset="-120"/>
              </a:rPr>
              <a:t>保持包裝完整，勿倒出與其他化學品相</a:t>
            </a:r>
            <a:r>
              <a:rPr lang="zh-TW" altLang="en-US" sz="2800" dirty="0" smtClean="0">
                <a:latin typeface="標楷體" pitchFamily="65" charset="-120"/>
                <a:ea typeface="標楷體" pitchFamily="65" charset="-120"/>
              </a:rPr>
              <a:t>混合</a:t>
            </a:r>
            <a:endParaRPr lang="en-US" altLang="zh-TW" sz="2800" dirty="0">
              <a:latin typeface="標楷體" pitchFamily="65" charset="-120"/>
              <a:ea typeface="標楷體" pitchFamily="65" charset="-120"/>
            </a:endParaRPr>
          </a:p>
          <a:p>
            <a:pPr lvl="1" eaLnBrk="1" hangingPunct="1">
              <a:lnSpc>
                <a:spcPct val="150000"/>
              </a:lnSpc>
              <a:spcBef>
                <a:spcPct val="0"/>
              </a:spcBef>
            </a:pPr>
            <a:r>
              <a:rPr lang="zh-TW" altLang="en-US" sz="2800" dirty="0">
                <a:latin typeface="標楷體" pitchFamily="65" charset="-120"/>
                <a:ea typeface="標楷體" pitchFamily="65" charset="-120"/>
              </a:rPr>
              <a:t>依學校</a:t>
            </a:r>
            <a:r>
              <a:rPr lang="zh-TW" altLang="en-US" sz="2800" dirty="0" smtClean="0">
                <a:latin typeface="標楷體" pitchFamily="65" charset="-120"/>
                <a:ea typeface="標楷體" pitchFamily="65" charset="-120"/>
              </a:rPr>
              <a:t>規定處理</a:t>
            </a:r>
            <a:endParaRPr lang="en-US" altLang="zh-TW" sz="2800" dirty="0" smtClean="0">
              <a:latin typeface="標楷體" pitchFamily="65" charset="-120"/>
              <a:ea typeface="標楷體" pitchFamily="65" charset="-120"/>
            </a:endParaRPr>
          </a:p>
          <a:p>
            <a:pPr lvl="1" eaLnBrk="1" hangingPunct="1">
              <a:lnSpc>
                <a:spcPct val="150000"/>
              </a:lnSpc>
              <a:spcBef>
                <a:spcPct val="0"/>
              </a:spcBef>
            </a:pPr>
            <a:r>
              <a:rPr lang="zh-TW" altLang="en-US" sz="2800" dirty="0" smtClean="0">
                <a:latin typeface="標楷體" pitchFamily="65" charset="-120"/>
                <a:ea typeface="標楷體" pitchFamily="65" charset="-120"/>
              </a:rPr>
              <a:t>請合格清運</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處理廠商依規定處理</a:t>
            </a:r>
            <a:endParaRPr lang="zh-TW" altLang="en-US" sz="2800" dirty="0">
              <a:latin typeface="標楷體" pitchFamily="65" charset="-120"/>
              <a:ea typeface="標楷體" pitchFamily="65" charset="-120"/>
            </a:endParaRPr>
          </a:p>
        </p:txBody>
      </p:sp>
      <p:sp>
        <p:nvSpPr>
          <p:cNvPr id="108548" name="投影片編號版面配置區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10A0A779-C6F2-40DF-9A5D-D8E366AEDA73}" type="slidenum">
              <a:rPr lang="en-US" altLang="zh-TW" sz="1200">
                <a:solidFill>
                  <a:srgbClr val="898989"/>
                </a:solidFill>
              </a:rPr>
              <a:pPr algn="r" eaLnBrk="1" hangingPunct="1"/>
              <a:t>51</a:t>
            </a:fld>
            <a:endParaRPr lang="en-US" altLang="zh-TW" sz="1200">
              <a:solidFill>
                <a:srgbClr val="898989"/>
              </a:solidFill>
            </a:endParaRPr>
          </a:p>
        </p:txBody>
      </p:sp>
      <p:sp>
        <p:nvSpPr>
          <p:cNvPr id="5" name="投影片編號版面配置區 4"/>
          <p:cNvSpPr>
            <a:spLocks noGrp="1"/>
          </p:cNvSpPr>
          <p:nvPr>
            <p:ph type="sldNum" sz="quarter" idx="12"/>
          </p:nvPr>
        </p:nvSpPr>
        <p:spPr/>
        <p:txBody>
          <a:bodyPr/>
          <a:lstStyle/>
          <a:p>
            <a:pPr>
              <a:defRPr/>
            </a:pPr>
            <a:fld id="{A9FAE099-0179-4B8E-89D6-546BD8865AF6}" type="slidenum">
              <a:rPr lang="en-US" altLang="zh-TW" smtClean="0"/>
              <a:pPr>
                <a:defRPr/>
              </a:pPr>
              <a:t>51</a:t>
            </a:fld>
            <a:endParaRPr lang="en-US" altLang="zh-TW"/>
          </a:p>
        </p:txBody>
      </p:sp>
    </p:spTree>
    <p:extLst>
      <p:ext uri="{BB962C8B-B14F-4D97-AF65-F5344CB8AC3E}">
        <p14:creationId xmlns:p14="http://schemas.microsoft.com/office/powerpoint/2010/main" val="4218393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570" name="AutoShape 3"/>
          <p:cNvCxnSpPr>
            <a:cxnSpLocks noChangeShapeType="1"/>
          </p:cNvCxnSpPr>
          <p:nvPr/>
        </p:nvCxnSpPr>
        <p:spPr bwMode="auto">
          <a:xfrm rot="10800000" flipH="1" flipV="1">
            <a:off x="2133600" y="3335338"/>
            <a:ext cx="249238" cy="982662"/>
          </a:xfrm>
          <a:prstGeom prst="bentConnector4">
            <a:avLst>
              <a:gd name="adj1" fmla="val -91718"/>
              <a:gd name="adj2" fmla="val 61875"/>
            </a:avLst>
          </a:prstGeom>
          <a:noFill/>
          <a:ln w="9525">
            <a:noFill/>
            <a:miter lim="800000"/>
            <a:headEnd/>
            <a:tailEnd type="triangle" w="med" len="med"/>
          </a:ln>
        </p:spPr>
      </p:cxnSp>
      <p:cxnSp>
        <p:nvCxnSpPr>
          <p:cNvPr id="109571" name="AutoShape 4"/>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cxnSp>
        <p:nvCxnSpPr>
          <p:cNvPr id="109572" name="AutoShape 5"/>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cxnSp>
        <p:nvCxnSpPr>
          <p:cNvPr id="109573" name="AutoShape 6"/>
          <p:cNvCxnSpPr>
            <a:cxnSpLocks noChangeShapeType="1"/>
          </p:cNvCxnSpPr>
          <p:nvPr/>
        </p:nvCxnSpPr>
        <p:spPr bwMode="auto">
          <a:xfrm rot="10800000" flipV="1">
            <a:off x="2382838" y="3783013"/>
            <a:ext cx="1122362" cy="534987"/>
          </a:xfrm>
          <a:prstGeom prst="bentConnector2">
            <a:avLst/>
          </a:prstGeom>
          <a:noFill/>
          <a:ln w="9525">
            <a:noFill/>
            <a:miter lim="800000"/>
            <a:headEnd/>
            <a:tailEnd type="triangle" w="med" len="med"/>
          </a:ln>
        </p:spPr>
      </p:cxnSp>
      <p:cxnSp>
        <p:nvCxnSpPr>
          <p:cNvPr id="109574" name="AutoShape 7"/>
          <p:cNvCxnSpPr>
            <a:cxnSpLocks noChangeShapeType="1"/>
          </p:cNvCxnSpPr>
          <p:nvPr/>
        </p:nvCxnSpPr>
        <p:spPr bwMode="auto">
          <a:xfrm rot="10800000" flipV="1">
            <a:off x="2382838" y="3783013"/>
            <a:ext cx="1122362" cy="534987"/>
          </a:xfrm>
          <a:prstGeom prst="bentConnector2">
            <a:avLst/>
          </a:prstGeom>
          <a:noFill/>
          <a:ln w="9525">
            <a:noFill/>
            <a:miter lim="800000"/>
            <a:headEnd/>
            <a:tailEnd type="triangle" w="med" len="med"/>
          </a:ln>
        </p:spPr>
      </p:cxnSp>
      <p:cxnSp>
        <p:nvCxnSpPr>
          <p:cNvPr id="109575" name="AutoShape 8"/>
          <p:cNvCxnSpPr>
            <a:cxnSpLocks noChangeShapeType="1"/>
          </p:cNvCxnSpPr>
          <p:nvPr/>
        </p:nvCxnSpPr>
        <p:spPr bwMode="auto">
          <a:xfrm rot="10800000" flipV="1">
            <a:off x="2382838" y="3783013"/>
            <a:ext cx="1122362" cy="534987"/>
          </a:xfrm>
          <a:prstGeom prst="bentConnector2">
            <a:avLst/>
          </a:prstGeom>
          <a:noFill/>
          <a:ln w="9525">
            <a:noFill/>
            <a:miter lim="800000"/>
            <a:headEnd/>
            <a:tailEnd type="triangle" w="med" len="med"/>
          </a:ln>
        </p:spPr>
      </p:cxnSp>
      <p:cxnSp>
        <p:nvCxnSpPr>
          <p:cNvPr id="109576" name="AutoShape 9"/>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cxnSp>
        <p:nvCxnSpPr>
          <p:cNvPr id="109577" name="AutoShape 10"/>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pic>
        <p:nvPicPr>
          <p:cNvPr id="109578" name="Picture 13" descr="生物醫療廢棄物"/>
          <p:cNvPicPr>
            <a:picLocks noChangeAspect="1" noChangeArrowheads="1"/>
          </p:cNvPicPr>
          <p:nvPr/>
        </p:nvPicPr>
        <p:blipFill>
          <a:blip r:embed="rId3" cstate="print"/>
          <a:srcRect/>
          <a:stretch>
            <a:fillRect/>
          </a:stretch>
        </p:blipFill>
        <p:spPr bwMode="auto">
          <a:xfrm>
            <a:off x="6305550" y="4000500"/>
            <a:ext cx="2838450" cy="2857500"/>
          </a:xfrm>
          <a:prstGeom prst="rect">
            <a:avLst/>
          </a:prstGeom>
          <a:noFill/>
          <a:ln w="9525">
            <a:noFill/>
            <a:miter lim="800000"/>
            <a:headEnd/>
            <a:tailEnd/>
          </a:ln>
        </p:spPr>
      </p:pic>
      <p:sp>
        <p:nvSpPr>
          <p:cNvPr id="109579" name="標題 1"/>
          <p:cNvSpPr>
            <a:spLocks noGrp="1"/>
          </p:cNvSpPr>
          <p:nvPr>
            <p:ph type="title"/>
          </p:nvPr>
        </p:nvSpPr>
        <p:spPr>
          <a:xfrm>
            <a:off x="623888" y="1601788"/>
            <a:ext cx="7886700" cy="2852737"/>
          </a:xfrm>
        </p:spPr>
        <p:txBody>
          <a:bodyPr/>
          <a:lstStyle/>
          <a:p>
            <a:r>
              <a:rPr lang="zh-TW" altLang="en-US">
                <a:latin typeface="標楷體" pitchFamily="65" charset="-120"/>
                <a:ea typeface="標楷體" pitchFamily="65" charset="-120"/>
              </a:rPr>
              <a:t>二、生物醫療廢棄物</a:t>
            </a:r>
          </a:p>
        </p:txBody>
      </p:sp>
      <p:sp>
        <p:nvSpPr>
          <p:cNvPr id="3" name="文字版面配置區 2"/>
          <p:cNvSpPr>
            <a:spLocks noGrp="1"/>
          </p:cNvSpPr>
          <p:nvPr>
            <p:ph type="body" idx="1"/>
          </p:nvPr>
        </p:nvSpPr>
        <p:spPr>
          <a:xfrm>
            <a:off x="623888" y="4589463"/>
            <a:ext cx="7886700" cy="1500187"/>
          </a:xfrm>
        </p:spPr>
        <p:txBody>
          <a:bodyPr/>
          <a:lstStyle/>
          <a:p>
            <a:pPr>
              <a:buFont typeface="Arial" panose="020B0604020202020204" pitchFamily="34" charset="0"/>
              <a:buNone/>
              <a:defRPr/>
            </a:pPr>
            <a:endParaRPr lang="zh-TW" altLang="en-US"/>
          </a:p>
        </p:txBody>
      </p:sp>
      <p:sp>
        <p:nvSpPr>
          <p:cNvPr id="13" name="投影片編號版面配置區 12"/>
          <p:cNvSpPr>
            <a:spLocks noGrp="1"/>
          </p:cNvSpPr>
          <p:nvPr>
            <p:ph type="sldNum" sz="quarter" idx="12"/>
          </p:nvPr>
        </p:nvSpPr>
        <p:spPr/>
        <p:txBody>
          <a:bodyPr/>
          <a:lstStyle/>
          <a:p>
            <a:pPr>
              <a:defRPr/>
            </a:pPr>
            <a:fld id="{66A7A742-0703-466A-B823-2522400BF3B0}" type="slidenum">
              <a:rPr lang="en-US" altLang="zh-TW" smtClean="0"/>
              <a:pPr>
                <a:defRPr/>
              </a:pPr>
              <a:t>52</a:t>
            </a:fld>
            <a:endParaRPr lang="en-US" altLang="zh-TW"/>
          </a:p>
        </p:txBody>
      </p:sp>
    </p:spTree>
    <p:extLst>
      <p:ext uri="{BB962C8B-B14F-4D97-AF65-F5344CB8AC3E}">
        <p14:creationId xmlns:p14="http://schemas.microsoft.com/office/powerpoint/2010/main" val="13173561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865584" y="604838"/>
            <a:ext cx="7162800" cy="741362"/>
          </a:xfrm>
          <a:prstGeom prst="rect">
            <a:avLst/>
          </a:prstGeom>
          <a:noFill/>
          <a:ln w="9525">
            <a:noFill/>
            <a:miter lim="800000"/>
            <a:headEnd/>
            <a:tailEnd/>
          </a:ln>
          <a:effectLst/>
        </p:spPr>
        <p:txBody>
          <a:bodyPr anchor="b"/>
          <a:lstStyle/>
          <a:p>
            <a:pPr eaLnBrk="1" hangingPunct="1">
              <a:defRPr/>
            </a:pPr>
            <a:r>
              <a:rPr lang="zh-TW" altLang="en-US" sz="4400" b="1" dirty="0">
                <a:solidFill>
                  <a:srgbClr val="666699"/>
                </a:solidFill>
                <a:effectLst>
                  <a:outerShdw blurRad="38100" dist="38100" dir="2700000" algn="tl">
                    <a:srgbClr val="C0C0C0"/>
                  </a:outerShdw>
                </a:effectLst>
                <a:ea typeface="標楷體" pitchFamily="65" charset="-120"/>
              </a:rPr>
              <a:t>生物醫療廢棄物清理</a:t>
            </a:r>
            <a:endParaRPr lang="zh-TW" altLang="zh-TW" sz="4400" b="1" dirty="0">
              <a:solidFill>
                <a:srgbClr val="000000"/>
              </a:solidFill>
              <a:effectLst>
                <a:outerShdw blurRad="38100" dist="38100" dir="2700000" algn="tl">
                  <a:srgbClr val="C0C0C0"/>
                </a:outerShdw>
              </a:effectLst>
              <a:ea typeface="標楷體" pitchFamily="65" charset="-120"/>
            </a:endParaRPr>
          </a:p>
        </p:txBody>
      </p:sp>
      <p:cxnSp>
        <p:nvCxnSpPr>
          <p:cNvPr id="110595" name="AutoShape 3"/>
          <p:cNvCxnSpPr>
            <a:cxnSpLocks noChangeShapeType="1"/>
          </p:cNvCxnSpPr>
          <p:nvPr/>
        </p:nvCxnSpPr>
        <p:spPr bwMode="auto">
          <a:xfrm rot="10800000" flipH="1" flipV="1">
            <a:off x="2133600" y="3335338"/>
            <a:ext cx="249238" cy="982662"/>
          </a:xfrm>
          <a:prstGeom prst="bentConnector4">
            <a:avLst>
              <a:gd name="adj1" fmla="val -91718"/>
              <a:gd name="adj2" fmla="val 61875"/>
            </a:avLst>
          </a:prstGeom>
          <a:noFill/>
          <a:ln w="9525">
            <a:noFill/>
            <a:miter lim="800000"/>
            <a:headEnd/>
            <a:tailEnd type="triangle" w="med" len="med"/>
          </a:ln>
        </p:spPr>
      </p:cxnSp>
      <p:cxnSp>
        <p:nvCxnSpPr>
          <p:cNvPr id="110596" name="AutoShape 4"/>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cxnSp>
        <p:nvCxnSpPr>
          <p:cNvPr id="110597" name="AutoShape 5"/>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cxnSp>
        <p:nvCxnSpPr>
          <p:cNvPr id="110598" name="AutoShape 6"/>
          <p:cNvCxnSpPr>
            <a:cxnSpLocks noChangeShapeType="1"/>
          </p:cNvCxnSpPr>
          <p:nvPr/>
        </p:nvCxnSpPr>
        <p:spPr bwMode="auto">
          <a:xfrm rot="10800000" flipV="1">
            <a:off x="2382838" y="3783013"/>
            <a:ext cx="1122362" cy="534987"/>
          </a:xfrm>
          <a:prstGeom prst="bentConnector2">
            <a:avLst/>
          </a:prstGeom>
          <a:noFill/>
          <a:ln w="9525">
            <a:noFill/>
            <a:miter lim="800000"/>
            <a:headEnd/>
            <a:tailEnd type="triangle" w="med" len="med"/>
          </a:ln>
        </p:spPr>
      </p:cxnSp>
      <p:cxnSp>
        <p:nvCxnSpPr>
          <p:cNvPr id="110599" name="AutoShape 7"/>
          <p:cNvCxnSpPr>
            <a:cxnSpLocks noChangeShapeType="1"/>
          </p:cNvCxnSpPr>
          <p:nvPr/>
        </p:nvCxnSpPr>
        <p:spPr bwMode="auto">
          <a:xfrm rot="10800000" flipV="1">
            <a:off x="2382838" y="3783013"/>
            <a:ext cx="1122362" cy="534987"/>
          </a:xfrm>
          <a:prstGeom prst="bentConnector2">
            <a:avLst/>
          </a:prstGeom>
          <a:noFill/>
          <a:ln w="9525">
            <a:noFill/>
            <a:miter lim="800000"/>
            <a:headEnd/>
            <a:tailEnd type="triangle" w="med" len="med"/>
          </a:ln>
        </p:spPr>
      </p:cxnSp>
      <p:cxnSp>
        <p:nvCxnSpPr>
          <p:cNvPr id="110600" name="AutoShape 8"/>
          <p:cNvCxnSpPr>
            <a:cxnSpLocks noChangeShapeType="1"/>
          </p:cNvCxnSpPr>
          <p:nvPr/>
        </p:nvCxnSpPr>
        <p:spPr bwMode="auto">
          <a:xfrm rot="10800000" flipV="1">
            <a:off x="2382838" y="3783013"/>
            <a:ext cx="1122362" cy="534987"/>
          </a:xfrm>
          <a:prstGeom prst="bentConnector2">
            <a:avLst/>
          </a:prstGeom>
          <a:noFill/>
          <a:ln w="9525">
            <a:noFill/>
            <a:miter lim="800000"/>
            <a:headEnd/>
            <a:tailEnd type="triangle" w="med" len="med"/>
          </a:ln>
        </p:spPr>
      </p:cxnSp>
      <p:cxnSp>
        <p:nvCxnSpPr>
          <p:cNvPr id="110601" name="AutoShape 9"/>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cxnSp>
        <p:nvCxnSpPr>
          <p:cNvPr id="110602" name="AutoShape 10"/>
          <p:cNvCxnSpPr>
            <a:cxnSpLocks noChangeShapeType="1"/>
          </p:cNvCxnSpPr>
          <p:nvPr/>
        </p:nvCxnSpPr>
        <p:spPr bwMode="auto">
          <a:xfrm flipH="1">
            <a:off x="4970463" y="4035425"/>
            <a:ext cx="3175" cy="1468438"/>
          </a:xfrm>
          <a:prstGeom prst="straightConnector1">
            <a:avLst/>
          </a:prstGeom>
          <a:noFill/>
          <a:ln w="9525">
            <a:noFill/>
            <a:round/>
            <a:headEnd/>
            <a:tailEnd type="triangle" w="med" len="med"/>
          </a:ln>
        </p:spPr>
      </p:cxnSp>
      <p:sp>
        <p:nvSpPr>
          <p:cNvPr id="110603" name="Rectangle 11"/>
          <p:cNvSpPr>
            <a:spLocks noChangeArrowheads="1"/>
          </p:cNvSpPr>
          <p:nvPr/>
        </p:nvSpPr>
        <p:spPr bwMode="auto">
          <a:xfrm>
            <a:off x="1371600" y="1524000"/>
            <a:ext cx="5027613" cy="530225"/>
          </a:xfrm>
          <a:prstGeom prst="rect">
            <a:avLst/>
          </a:prstGeom>
          <a:noFill/>
          <a:ln w="9525">
            <a:noFill/>
            <a:miter lim="800000"/>
            <a:headEnd/>
            <a:tailEnd/>
          </a:ln>
        </p:spPr>
        <p:txBody>
          <a:bodyPr wrap="none">
            <a:spAutoFit/>
          </a:bodyPr>
          <a:lstStyle/>
          <a:p>
            <a:pPr eaLnBrk="1" hangingPunct="1">
              <a:lnSpc>
                <a:spcPct val="120000"/>
              </a:lnSpc>
              <a:spcBef>
                <a:spcPct val="50000"/>
              </a:spcBef>
              <a:buFont typeface="Wingdings" pitchFamily="2" charset="2"/>
              <a:buChar char="v"/>
            </a:pPr>
            <a:r>
              <a:rPr lang="zh-TW" altLang="en-US" sz="2400" b="1">
                <a:solidFill>
                  <a:srgbClr val="000000"/>
                </a:solidFill>
                <a:ea typeface="標楷體" pitchFamily="65" charset="-120"/>
              </a:rPr>
              <a:t>生物醫療廢棄物管理的法規依據：</a:t>
            </a:r>
          </a:p>
        </p:txBody>
      </p:sp>
      <p:sp>
        <p:nvSpPr>
          <p:cNvPr id="133132" name="AutoShape 12"/>
          <p:cNvSpPr>
            <a:spLocks noChangeArrowheads="1"/>
          </p:cNvSpPr>
          <p:nvPr/>
        </p:nvSpPr>
        <p:spPr bwMode="auto">
          <a:xfrm>
            <a:off x="2732088" y="2284413"/>
            <a:ext cx="3124200" cy="838200"/>
          </a:xfrm>
          <a:prstGeom prst="flowChartProcess">
            <a:avLst/>
          </a:prstGeom>
          <a:solidFill>
            <a:srgbClr val="E2FC62"/>
          </a:solidFill>
          <a:ln w="12699">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a:defRPr/>
            </a:pPr>
            <a:r>
              <a:rPr lang="zh-TW" altLang="en-US" sz="2400" b="1" dirty="0">
                <a:solidFill>
                  <a:srgbClr val="000080"/>
                </a:solidFill>
                <a:latin typeface="Times New Roman" pitchFamily="18" charset="0"/>
                <a:ea typeface="標楷體" pitchFamily="65" charset="-120"/>
              </a:rPr>
              <a:t>廢棄物清理法</a:t>
            </a:r>
            <a:endParaRPr lang="zh-TW" altLang="en-US" sz="1600" b="1" dirty="0">
              <a:solidFill>
                <a:srgbClr val="000080"/>
              </a:solidFill>
              <a:latin typeface="Times New Roman" pitchFamily="18" charset="0"/>
              <a:ea typeface="標楷體" pitchFamily="65" charset="-120"/>
            </a:endParaRPr>
          </a:p>
          <a:p>
            <a:pPr algn="ctr">
              <a:defRPr/>
            </a:pPr>
            <a:r>
              <a:rPr lang="en-US" altLang="zh-TW" b="1" dirty="0" smtClean="0">
                <a:solidFill>
                  <a:schemeClr val="hlink"/>
                </a:solidFill>
                <a:latin typeface="標楷體" pitchFamily="65" charset="-120"/>
                <a:ea typeface="標楷體" pitchFamily="65" charset="-120"/>
              </a:rPr>
              <a:t>106/1/18</a:t>
            </a:r>
            <a:endParaRPr lang="zh-TW" altLang="en-US" b="1" dirty="0">
              <a:solidFill>
                <a:srgbClr val="000080"/>
              </a:solidFill>
              <a:latin typeface="Times New Roman" pitchFamily="18" charset="0"/>
              <a:ea typeface="標楷體" pitchFamily="65" charset="-120"/>
            </a:endParaRPr>
          </a:p>
        </p:txBody>
      </p:sp>
      <p:sp>
        <p:nvSpPr>
          <p:cNvPr id="133133" name="AutoShape 13"/>
          <p:cNvSpPr>
            <a:spLocks noChangeArrowheads="1"/>
          </p:cNvSpPr>
          <p:nvPr/>
        </p:nvSpPr>
        <p:spPr bwMode="auto">
          <a:xfrm>
            <a:off x="304800" y="3638550"/>
            <a:ext cx="3657600" cy="914400"/>
          </a:xfrm>
          <a:prstGeom prst="flowChartProcess">
            <a:avLst/>
          </a:prstGeom>
          <a:solidFill>
            <a:schemeClr val="accent2"/>
          </a:solidFill>
          <a:ln w="12699">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a:defRPr/>
            </a:pPr>
            <a:r>
              <a:rPr lang="zh-TW" altLang="en-US" sz="2400" b="1">
                <a:solidFill>
                  <a:srgbClr val="000080"/>
                </a:solidFill>
                <a:latin typeface="Times New Roman" pitchFamily="18" charset="0"/>
                <a:ea typeface="標楷體" pitchFamily="65" charset="-120"/>
              </a:rPr>
              <a:t>有害事業廢棄物認定標準</a:t>
            </a:r>
          </a:p>
          <a:p>
            <a:pPr algn="ctr">
              <a:defRPr/>
            </a:pPr>
            <a:r>
              <a:rPr lang="en-US" altLang="zh-TW" sz="2000" b="1">
                <a:solidFill>
                  <a:srgbClr val="000080"/>
                </a:solidFill>
                <a:latin typeface="Times New Roman" pitchFamily="18" charset="0"/>
                <a:ea typeface="標楷體" pitchFamily="65" charset="-120"/>
              </a:rPr>
              <a:t>98/06/05</a:t>
            </a:r>
            <a:endParaRPr lang="zh-TW" altLang="en-US" sz="2000" b="1">
              <a:solidFill>
                <a:srgbClr val="000080"/>
              </a:solidFill>
              <a:latin typeface="Times New Roman" pitchFamily="18" charset="0"/>
              <a:ea typeface="標楷體" pitchFamily="65" charset="-120"/>
            </a:endParaRPr>
          </a:p>
        </p:txBody>
      </p:sp>
      <p:sp>
        <p:nvSpPr>
          <p:cNvPr id="133134" name="AutoShape 14"/>
          <p:cNvSpPr>
            <a:spLocks noChangeArrowheads="1"/>
          </p:cNvSpPr>
          <p:nvPr/>
        </p:nvSpPr>
        <p:spPr bwMode="auto">
          <a:xfrm>
            <a:off x="4171950" y="3638550"/>
            <a:ext cx="4648200" cy="914400"/>
          </a:xfrm>
          <a:prstGeom prst="flowChartProcess">
            <a:avLst/>
          </a:prstGeom>
          <a:solidFill>
            <a:schemeClr val="accent1"/>
          </a:solidFill>
          <a:ln w="12699">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a:defRPr/>
            </a:pPr>
            <a:r>
              <a:rPr lang="zh-TW" altLang="en-US" sz="2000" b="1">
                <a:solidFill>
                  <a:srgbClr val="000080"/>
                </a:solidFill>
                <a:latin typeface="Times New Roman" pitchFamily="18" charset="0"/>
                <a:ea typeface="標楷體" pitchFamily="65" charset="-120"/>
              </a:rPr>
              <a:t>事業廢棄物貯存清除處理方法及設施標準</a:t>
            </a:r>
          </a:p>
          <a:p>
            <a:pPr algn="ctr">
              <a:defRPr/>
            </a:pPr>
            <a:r>
              <a:rPr lang="en-US" altLang="zh-TW" sz="2000" b="1">
                <a:solidFill>
                  <a:srgbClr val="000080"/>
                </a:solidFill>
                <a:latin typeface="Times New Roman" pitchFamily="18" charset="0"/>
                <a:ea typeface="標楷體" pitchFamily="65" charset="-120"/>
              </a:rPr>
              <a:t>95/12/14</a:t>
            </a:r>
            <a:endParaRPr lang="zh-TW" altLang="en-US" sz="2000" b="1">
              <a:solidFill>
                <a:srgbClr val="000080"/>
              </a:solidFill>
              <a:latin typeface="Times New Roman" pitchFamily="18" charset="0"/>
              <a:ea typeface="標楷體" pitchFamily="65" charset="-120"/>
            </a:endParaRPr>
          </a:p>
        </p:txBody>
      </p:sp>
      <p:cxnSp>
        <p:nvCxnSpPr>
          <p:cNvPr id="110607" name="AutoShape 15"/>
          <p:cNvCxnSpPr>
            <a:cxnSpLocks noChangeShapeType="1"/>
            <a:stCxn id="133132" idx="2"/>
            <a:endCxn id="133133" idx="0"/>
          </p:cNvCxnSpPr>
          <p:nvPr/>
        </p:nvCxnSpPr>
        <p:spPr bwMode="auto">
          <a:xfrm rot="5400000">
            <a:off x="2955925" y="2300288"/>
            <a:ext cx="515937" cy="2160588"/>
          </a:xfrm>
          <a:prstGeom prst="bentConnector3">
            <a:avLst>
              <a:gd name="adj1" fmla="val 50000"/>
            </a:avLst>
          </a:prstGeom>
          <a:noFill/>
          <a:ln w="9525">
            <a:solidFill>
              <a:schemeClr val="tx1"/>
            </a:solidFill>
            <a:miter lim="800000"/>
            <a:headEnd/>
            <a:tailEnd type="triangle" w="med" len="med"/>
          </a:ln>
        </p:spPr>
      </p:cxnSp>
      <p:cxnSp>
        <p:nvCxnSpPr>
          <p:cNvPr id="110608" name="AutoShape 16"/>
          <p:cNvCxnSpPr>
            <a:cxnSpLocks noChangeShapeType="1"/>
            <a:stCxn id="133132" idx="2"/>
            <a:endCxn id="133134" idx="0"/>
          </p:cNvCxnSpPr>
          <p:nvPr/>
        </p:nvCxnSpPr>
        <p:spPr bwMode="auto">
          <a:xfrm rot="16200000" flipH="1">
            <a:off x="5137150" y="2279651"/>
            <a:ext cx="515937" cy="2201862"/>
          </a:xfrm>
          <a:prstGeom prst="bentConnector3">
            <a:avLst>
              <a:gd name="adj1" fmla="val 50000"/>
            </a:avLst>
          </a:prstGeom>
          <a:noFill/>
          <a:ln w="9525">
            <a:solidFill>
              <a:schemeClr val="tx1"/>
            </a:solidFill>
            <a:miter lim="800000"/>
            <a:headEnd/>
            <a:tailEnd type="triangle" w="med" len="med"/>
          </a:ln>
        </p:spPr>
      </p:cxnSp>
      <p:sp>
        <p:nvSpPr>
          <p:cNvPr id="110609" name="Rectangle 17"/>
          <p:cNvSpPr>
            <a:spLocks noChangeArrowheads="1"/>
          </p:cNvSpPr>
          <p:nvPr/>
        </p:nvSpPr>
        <p:spPr bwMode="auto">
          <a:xfrm>
            <a:off x="330200" y="5000625"/>
            <a:ext cx="8489950" cy="1228725"/>
          </a:xfrm>
          <a:prstGeom prst="rect">
            <a:avLst/>
          </a:prstGeom>
          <a:noFill/>
          <a:ln w="9525">
            <a:noFill/>
            <a:miter lim="800000"/>
            <a:headEnd/>
            <a:tailEnd/>
          </a:ln>
        </p:spPr>
        <p:txBody>
          <a:bodyPr>
            <a:spAutoFit/>
          </a:bodyPr>
          <a:lstStyle/>
          <a:p>
            <a:pPr marL="285750" indent="-285750" eaLnBrk="1" hangingPunct="1">
              <a:lnSpc>
                <a:spcPct val="95000"/>
              </a:lnSpc>
              <a:spcBef>
                <a:spcPct val="50000"/>
              </a:spcBef>
              <a:buFont typeface="Wingdings" pitchFamily="2" charset="2"/>
              <a:buChar char="n"/>
            </a:pPr>
            <a:r>
              <a:rPr lang="zh-TW" altLang="en-US" b="1">
                <a:solidFill>
                  <a:srgbClr val="000000"/>
                </a:solidFill>
                <a:latin typeface="Times New Roman" pitchFamily="18" charset="0"/>
                <a:ea typeface="標楷體" pitchFamily="65" charset="-120"/>
              </a:rPr>
              <a:t>衛生署</a:t>
            </a:r>
            <a:r>
              <a:rPr lang="en-US" altLang="zh-TW" b="1">
                <a:solidFill>
                  <a:srgbClr val="000000"/>
                </a:solidFill>
                <a:latin typeface="Times New Roman" pitchFamily="18" charset="0"/>
                <a:ea typeface="標楷體" pitchFamily="65" charset="-120"/>
              </a:rPr>
              <a:t>90.4.26</a:t>
            </a:r>
            <a:r>
              <a:rPr lang="zh-TW" altLang="en-US" b="1">
                <a:solidFill>
                  <a:srgbClr val="000000"/>
                </a:solidFill>
                <a:latin typeface="Times New Roman" pitchFamily="18" charset="0"/>
                <a:ea typeface="標楷體" pitchFamily="65" charset="-120"/>
              </a:rPr>
              <a:t>衛署醫字第</a:t>
            </a:r>
            <a:r>
              <a:rPr lang="en-US" altLang="zh-TW" b="1">
                <a:solidFill>
                  <a:srgbClr val="000000"/>
                </a:solidFill>
                <a:latin typeface="Times New Roman" pitchFamily="18" charset="0"/>
                <a:ea typeface="標楷體" pitchFamily="65" charset="-120"/>
              </a:rPr>
              <a:t>0900025799</a:t>
            </a:r>
            <a:r>
              <a:rPr lang="zh-TW" altLang="en-US" b="1">
                <a:solidFill>
                  <a:srgbClr val="000000"/>
                </a:solidFill>
                <a:latin typeface="Times New Roman" pitchFamily="18" charset="0"/>
                <a:ea typeface="標楷體" pitchFamily="65" charset="-120"/>
              </a:rPr>
              <a:t>號公告「部份感染性醫療廢棄物滅菌處理標準及相關規定」</a:t>
            </a:r>
          </a:p>
          <a:p>
            <a:pPr marL="285750" indent="-285750" eaLnBrk="1" hangingPunct="1">
              <a:spcBef>
                <a:spcPct val="20000"/>
              </a:spcBef>
              <a:buFont typeface="Wingdings" pitchFamily="2" charset="2"/>
              <a:buChar char="n"/>
            </a:pPr>
            <a:r>
              <a:rPr lang="en-US" altLang="zh-TW" b="1">
                <a:solidFill>
                  <a:srgbClr val="000000"/>
                </a:solidFill>
                <a:latin typeface="Times New Roman" pitchFamily="18" charset="0"/>
                <a:ea typeface="標楷體" pitchFamily="65" charset="-120"/>
              </a:rPr>
              <a:t>90.7.26</a:t>
            </a:r>
            <a:r>
              <a:rPr lang="zh-TW" altLang="en-US" b="1">
                <a:solidFill>
                  <a:srgbClr val="000000"/>
                </a:solidFill>
                <a:latin typeface="Times New Roman" pitchFamily="18" charset="0"/>
                <a:ea typeface="標楷體" pitchFamily="65" charset="-120"/>
              </a:rPr>
              <a:t>衛署醫字第</a:t>
            </a:r>
            <a:r>
              <a:rPr lang="en-US" altLang="zh-TW" b="1">
                <a:solidFill>
                  <a:srgbClr val="000000"/>
                </a:solidFill>
                <a:latin typeface="Times New Roman" pitchFamily="18" charset="0"/>
                <a:ea typeface="標楷體" pitchFamily="65" charset="-120"/>
              </a:rPr>
              <a:t>0900047521</a:t>
            </a:r>
            <a:r>
              <a:rPr lang="zh-TW" altLang="en-US" b="1">
                <a:solidFill>
                  <a:srgbClr val="000000"/>
                </a:solidFill>
                <a:latin typeface="Times New Roman" pitchFamily="18" charset="0"/>
                <a:ea typeface="標楷體" pitchFamily="65" charset="-120"/>
              </a:rPr>
              <a:t>號函公告增列「微波消毒法」為部份感染性醫療廢棄物滅菌處理標準及相關規定</a:t>
            </a:r>
            <a:endParaRPr lang="en-US" altLang="zh-TW" b="1">
              <a:solidFill>
                <a:srgbClr val="000000"/>
              </a:solidFill>
              <a:latin typeface="Times New Roman" pitchFamily="18" charset="0"/>
              <a:ea typeface="標楷體" pitchFamily="65" charset="-120"/>
            </a:endParaRPr>
          </a:p>
        </p:txBody>
      </p:sp>
      <p:sp>
        <p:nvSpPr>
          <p:cNvPr id="18" name="投影片編號版面配置區 17"/>
          <p:cNvSpPr>
            <a:spLocks noGrp="1"/>
          </p:cNvSpPr>
          <p:nvPr>
            <p:ph type="sldNum" sz="quarter" idx="12"/>
          </p:nvPr>
        </p:nvSpPr>
        <p:spPr/>
        <p:txBody>
          <a:bodyPr/>
          <a:lstStyle/>
          <a:p>
            <a:pPr>
              <a:defRPr/>
            </a:pPr>
            <a:fld id="{A9FAE099-0179-4B8E-89D6-546BD8865AF6}" type="slidenum">
              <a:rPr lang="en-US" altLang="zh-TW" smtClean="0"/>
              <a:pPr>
                <a:defRPr/>
              </a:pPr>
              <a:t>53</a:t>
            </a:fld>
            <a:endParaRPr lang="en-US" altLang="zh-TW"/>
          </a:p>
        </p:txBody>
      </p:sp>
    </p:spTree>
    <p:extLst>
      <p:ext uri="{BB962C8B-B14F-4D97-AF65-F5344CB8AC3E}">
        <p14:creationId xmlns:p14="http://schemas.microsoft.com/office/powerpoint/2010/main" val="181899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zh-TW" altLang="en-US" sz="4000" b="1">
                <a:latin typeface="標楷體" pitchFamily="65" charset="-120"/>
                <a:ea typeface="標楷體" pitchFamily="65" charset="-120"/>
              </a:rPr>
              <a:t>生物醫療廢棄物種類</a:t>
            </a:r>
          </a:p>
        </p:txBody>
      </p:sp>
      <p:sp>
        <p:nvSpPr>
          <p:cNvPr id="111619" name="Rectangle 3"/>
          <p:cNvSpPr>
            <a:spLocks noGrp="1" noChangeArrowheads="1"/>
          </p:cNvSpPr>
          <p:nvPr>
            <p:ph idx="1"/>
          </p:nvPr>
        </p:nvSpPr>
        <p:spPr>
          <a:xfrm>
            <a:off x="457200" y="1981200"/>
            <a:ext cx="8229600" cy="4400550"/>
          </a:xfrm>
        </p:spPr>
        <p:txBody>
          <a:bodyPr/>
          <a:lstStyle/>
          <a:p>
            <a:pPr marL="717550" indent="-717550" eaLnBrk="1" hangingPunct="1">
              <a:lnSpc>
                <a:spcPct val="150000"/>
              </a:lnSpc>
              <a:spcBef>
                <a:spcPct val="0"/>
              </a:spcBef>
              <a:buFont typeface="Wingdings" pitchFamily="2" charset="2"/>
              <a:buNone/>
            </a:pPr>
            <a:r>
              <a:rPr lang="zh-TW" altLang="en-US" sz="2800">
                <a:latin typeface="標楷體" pitchFamily="65" charset="-120"/>
                <a:ea typeface="標楷體" pitchFamily="65" charset="-120"/>
              </a:rPr>
              <a:t>一、基因毒性廢棄物</a:t>
            </a:r>
          </a:p>
          <a:p>
            <a:pPr marL="717550" indent="-717550" eaLnBrk="1" hangingPunct="1">
              <a:lnSpc>
                <a:spcPct val="150000"/>
              </a:lnSpc>
              <a:spcBef>
                <a:spcPct val="0"/>
              </a:spcBef>
              <a:buFont typeface="Wingdings" pitchFamily="2" charset="2"/>
              <a:buNone/>
            </a:pPr>
            <a:r>
              <a:rPr lang="zh-TW" altLang="en-US" sz="2800">
                <a:latin typeface="標楷體" pitchFamily="65" charset="-120"/>
                <a:ea typeface="標楷體" pitchFamily="65" charset="-120"/>
              </a:rPr>
              <a:t>二、廢尖銳器具</a:t>
            </a:r>
          </a:p>
          <a:p>
            <a:pPr marL="717550" indent="-717550" eaLnBrk="1" hangingPunct="1">
              <a:lnSpc>
                <a:spcPct val="150000"/>
              </a:lnSpc>
              <a:spcBef>
                <a:spcPct val="0"/>
              </a:spcBef>
              <a:buFont typeface="Wingdings" pitchFamily="2" charset="2"/>
              <a:buNone/>
            </a:pPr>
            <a:r>
              <a:rPr lang="zh-TW" altLang="en-US" sz="2800">
                <a:latin typeface="標楷體" pitchFamily="65" charset="-120"/>
                <a:ea typeface="標楷體" pitchFamily="65" charset="-120"/>
              </a:rPr>
              <a:t>三、感染性廢棄物</a:t>
            </a:r>
          </a:p>
          <a:p>
            <a:pPr marL="717550" indent="-717550" eaLnBrk="1" hangingPunct="1">
              <a:lnSpc>
                <a:spcPct val="150000"/>
              </a:lnSpc>
              <a:spcBef>
                <a:spcPct val="0"/>
              </a:spcBef>
              <a:buFont typeface="Wingdings" pitchFamily="2" charset="2"/>
              <a:buNone/>
            </a:pPr>
            <a:r>
              <a:rPr lang="zh-TW" altLang="en-US" sz="2800">
                <a:latin typeface="標楷體" pitchFamily="65" charset="-120"/>
                <a:ea typeface="標楷體" pitchFamily="65" charset="-120"/>
              </a:rPr>
              <a:t>四、其他經中央主管機關會商中央目的事業主管機關</a:t>
            </a:r>
            <a:r>
              <a:rPr lang="en-US" altLang="zh-TW" sz="2800">
                <a:latin typeface="標楷體" pitchFamily="65" charset="-120"/>
                <a:ea typeface="標楷體" pitchFamily="65" charset="-120"/>
              </a:rPr>
              <a:t>(</a:t>
            </a:r>
            <a:r>
              <a:rPr lang="zh-TW" altLang="en-US" sz="2800">
                <a:latin typeface="標楷體" pitchFamily="65" charset="-120"/>
                <a:ea typeface="標楷體" pitchFamily="65" charset="-120"/>
              </a:rPr>
              <a:t>衛生署</a:t>
            </a:r>
            <a:r>
              <a:rPr lang="en-US" altLang="zh-TW" sz="2800">
                <a:latin typeface="標楷體" pitchFamily="65" charset="-120"/>
                <a:ea typeface="標楷體" pitchFamily="65" charset="-120"/>
              </a:rPr>
              <a:t>)</a:t>
            </a:r>
            <a:r>
              <a:rPr lang="zh-TW" altLang="en-US" sz="2800">
                <a:latin typeface="標楷體" pitchFamily="65" charset="-120"/>
                <a:ea typeface="標楷體" pitchFamily="65" charset="-120"/>
              </a:rPr>
              <a:t>認定對人體或環境具危害性，並經公告者</a:t>
            </a:r>
          </a:p>
        </p:txBody>
      </p:sp>
      <p:pic>
        <p:nvPicPr>
          <p:cNvPr id="111620" name="圖片 1"/>
          <p:cNvPicPr>
            <a:picLocks noChangeAspect="1"/>
          </p:cNvPicPr>
          <p:nvPr/>
        </p:nvPicPr>
        <p:blipFill>
          <a:blip r:embed="rId3" cstate="print"/>
          <a:srcRect/>
          <a:stretch>
            <a:fillRect/>
          </a:stretch>
        </p:blipFill>
        <p:spPr bwMode="auto">
          <a:xfrm>
            <a:off x="6124450" y="263525"/>
            <a:ext cx="2840038" cy="285432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pPr>
              <a:defRPr/>
            </a:pPr>
            <a:fld id="{8DEF6D81-3992-44C0-A1DA-464E0286BA09}" type="slidenum">
              <a:rPr lang="en-US" altLang="zh-TW" smtClean="0"/>
              <a:pPr>
                <a:defRPr/>
              </a:pPr>
              <a:t>54</a:t>
            </a:fld>
            <a:endParaRPr lang="en-US" altLang="zh-TW"/>
          </a:p>
        </p:txBody>
      </p:sp>
    </p:spTree>
    <p:extLst>
      <p:ext uri="{BB962C8B-B14F-4D97-AF65-F5344CB8AC3E}">
        <p14:creationId xmlns:p14="http://schemas.microsoft.com/office/powerpoint/2010/main" val="250123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758824" y="668338"/>
            <a:ext cx="8421688" cy="741362"/>
          </a:xfrm>
          <a:prstGeom prst="rect">
            <a:avLst/>
          </a:prstGeom>
          <a:noFill/>
          <a:ln w="9525">
            <a:noFill/>
            <a:miter lim="800000"/>
            <a:headEnd/>
            <a:tailEnd/>
          </a:ln>
          <a:effectLst/>
        </p:spPr>
        <p:txBody>
          <a:bodyPr anchor="b"/>
          <a:lstStyle/>
          <a:p>
            <a:pPr eaLnBrk="1" hangingPunct="1">
              <a:defRPr/>
            </a:pPr>
            <a:r>
              <a:rPr lang="zh-TW" altLang="en-US" sz="4400" b="1" dirty="0">
                <a:solidFill>
                  <a:prstClr val="black"/>
                </a:solidFill>
                <a:effectLst>
                  <a:outerShdw blurRad="38100" dist="38100" dir="2700000" algn="tl">
                    <a:srgbClr val="C0C0C0"/>
                  </a:outerShdw>
                </a:effectLst>
                <a:ea typeface="標楷體" pitchFamily="65" charset="-120"/>
              </a:rPr>
              <a:t>生物醫療廢棄物之清理作業要點</a:t>
            </a:r>
            <a:endParaRPr lang="zh-TW" altLang="zh-TW" sz="4400" b="1" dirty="0">
              <a:solidFill>
                <a:prstClr val="black"/>
              </a:solidFill>
              <a:effectLst>
                <a:outerShdw blurRad="38100" dist="38100" dir="2700000" algn="tl">
                  <a:srgbClr val="C0C0C0"/>
                </a:outerShdw>
              </a:effectLst>
              <a:ea typeface="標楷體" pitchFamily="65" charset="-120"/>
            </a:endParaRPr>
          </a:p>
        </p:txBody>
      </p:sp>
      <p:sp>
        <p:nvSpPr>
          <p:cNvPr id="113667" name="Text Box 3"/>
          <p:cNvSpPr txBox="1">
            <a:spLocks noChangeArrowheads="1"/>
          </p:cNvSpPr>
          <p:nvPr/>
        </p:nvSpPr>
        <p:spPr bwMode="auto">
          <a:xfrm>
            <a:off x="3670300" y="1958975"/>
            <a:ext cx="1724025" cy="461963"/>
          </a:xfrm>
          <a:prstGeom prst="rect">
            <a:avLst/>
          </a:prstGeom>
          <a:gradFill rotWithShape="0">
            <a:gsLst>
              <a:gs pos="0">
                <a:srgbClr val="FFFF99"/>
              </a:gs>
              <a:gs pos="50000">
                <a:srgbClr val="FFFFFF"/>
              </a:gs>
              <a:gs pos="100000">
                <a:srgbClr val="FFFF99"/>
              </a:gs>
            </a:gsLst>
            <a:lin ang="2700000" scaled="1"/>
          </a:gradFill>
          <a:ln w="9525">
            <a:solidFill>
              <a:srgbClr val="FFCC00"/>
            </a:solidFill>
            <a:miter lim="800000"/>
            <a:headEnd/>
            <a:tailEnd/>
          </a:ln>
        </p:spPr>
        <p:txBody>
          <a:bodyPr wrap="none">
            <a:spAutoFit/>
          </a:bodyPr>
          <a:lstStyle/>
          <a:p>
            <a:pPr eaLnBrk="1" hangingPunct="1">
              <a:spcBef>
                <a:spcPct val="50000"/>
              </a:spcBef>
            </a:pPr>
            <a:r>
              <a:rPr lang="zh-TW" altLang="en-US" sz="2400" b="1">
                <a:solidFill>
                  <a:srgbClr val="000000"/>
                </a:solidFill>
                <a:latin typeface="Tahoma" pitchFamily="34" charset="0"/>
                <a:ea typeface="標楷體" pitchFamily="65" charset="-120"/>
              </a:rPr>
              <a:t>廢棄物產出</a:t>
            </a:r>
          </a:p>
        </p:txBody>
      </p:sp>
      <p:sp>
        <p:nvSpPr>
          <p:cNvPr id="113668" name="Text Box 4"/>
          <p:cNvSpPr txBox="1">
            <a:spLocks noChangeArrowheads="1"/>
          </p:cNvSpPr>
          <p:nvPr/>
        </p:nvSpPr>
        <p:spPr bwMode="auto">
          <a:xfrm>
            <a:off x="1681163" y="3101975"/>
            <a:ext cx="6632575" cy="466725"/>
          </a:xfrm>
          <a:prstGeom prst="rect">
            <a:avLst/>
          </a:prstGeom>
          <a:gradFill rotWithShape="0">
            <a:gsLst>
              <a:gs pos="0">
                <a:srgbClr val="CCFFCC"/>
              </a:gs>
              <a:gs pos="50000">
                <a:srgbClr val="FFFFFF"/>
              </a:gs>
              <a:gs pos="100000">
                <a:srgbClr val="CCFFCC"/>
              </a:gs>
            </a:gsLst>
            <a:lin ang="2700000" scaled="1"/>
          </a:gradFill>
          <a:ln w="9525">
            <a:solidFill>
              <a:srgbClr val="339966"/>
            </a:solidFill>
            <a:miter lim="800000"/>
            <a:headEnd/>
            <a:tailEnd/>
          </a:ln>
        </p:spPr>
        <p:txBody>
          <a:bodyPr>
            <a:spAutoFit/>
          </a:bodyPr>
          <a:lstStyle/>
          <a:p>
            <a:pPr algn="ctr" eaLnBrk="1" hangingPunct="1">
              <a:spcBef>
                <a:spcPct val="50000"/>
              </a:spcBef>
            </a:pPr>
            <a:r>
              <a:rPr lang="zh-TW" altLang="en-US" sz="2400" b="1">
                <a:solidFill>
                  <a:srgbClr val="000000"/>
                </a:solidFill>
                <a:latin typeface="Tahoma" pitchFamily="34" charset="0"/>
                <a:ea typeface="標楷體" pitchFamily="65" charset="-120"/>
              </a:rPr>
              <a:t>廢棄物先行分類收集</a:t>
            </a:r>
            <a:r>
              <a:rPr lang="zh-TW" altLang="en-US" sz="2400" b="1">
                <a:solidFill>
                  <a:srgbClr val="000000"/>
                </a:solidFill>
                <a:latin typeface="Times New Roman" pitchFamily="18" charset="0"/>
                <a:ea typeface="標楷體" pitchFamily="65" charset="-120"/>
              </a:rPr>
              <a:t>、</a:t>
            </a:r>
            <a:r>
              <a:rPr lang="zh-TW" altLang="en-US" sz="2400" b="1">
                <a:solidFill>
                  <a:srgbClr val="000000"/>
                </a:solidFill>
                <a:latin typeface="Tahoma" pitchFamily="34" charset="0"/>
                <a:ea typeface="標楷體" pitchFamily="65" charset="-120"/>
              </a:rPr>
              <a:t>標示及滅菌暫貯存</a:t>
            </a:r>
            <a:endParaRPr lang="zh-TW" altLang="en-US" sz="2400">
              <a:solidFill>
                <a:srgbClr val="000000"/>
              </a:solidFill>
              <a:latin typeface="Tahoma" pitchFamily="34" charset="0"/>
              <a:ea typeface="標楷體" pitchFamily="65" charset="-120"/>
            </a:endParaRPr>
          </a:p>
        </p:txBody>
      </p:sp>
      <p:sp>
        <p:nvSpPr>
          <p:cNvPr id="113669" name="Text Box 5"/>
          <p:cNvSpPr txBox="1">
            <a:spLocks noChangeArrowheads="1"/>
          </p:cNvSpPr>
          <p:nvPr/>
        </p:nvSpPr>
        <p:spPr bwMode="auto">
          <a:xfrm>
            <a:off x="457200" y="4318000"/>
            <a:ext cx="3262313" cy="461963"/>
          </a:xfrm>
          <a:prstGeom prst="rect">
            <a:avLst/>
          </a:prstGeom>
          <a:gradFill rotWithShape="0">
            <a:gsLst>
              <a:gs pos="0">
                <a:srgbClr val="FF99CC"/>
              </a:gs>
              <a:gs pos="50000">
                <a:srgbClr val="FFFFFF"/>
              </a:gs>
              <a:gs pos="100000">
                <a:srgbClr val="FF99CC"/>
              </a:gs>
            </a:gsLst>
            <a:lin ang="18900000" scaled="1"/>
          </a:gradFill>
          <a:ln w="9525">
            <a:solidFill>
              <a:srgbClr val="FF0000"/>
            </a:solidFill>
            <a:prstDash val="dash"/>
            <a:miter lim="800000"/>
            <a:headEnd/>
            <a:tailEnd/>
          </a:ln>
        </p:spPr>
        <p:txBody>
          <a:bodyPr wrap="none">
            <a:spAutoFit/>
          </a:bodyPr>
          <a:lstStyle/>
          <a:p>
            <a:pPr eaLnBrk="1" hangingPunct="1">
              <a:spcBef>
                <a:spcPct val="50000"/>
              </a:spcBef>
            </a:pPr>
            <a:r>
              <a:rPr lang="zh-TW" altLang="en-US" sz="2400" b="1">
                <a:solidFill>
                  <a:srgbClr val="000000"/>
                </a:solidFill>
                <a:latin typeface="Tahoma" pitchFamily="34" charset="0"/>
                <a:ea typeface="標楷體" pitchFamily="65" charset="-120"/>
              </a:rPr>
              <a:t>廢棄物之分類集中貯存</a:t>
            </a:r>
          </a:p>
        </p:txBody>
      </p:sp>
      <p:sp>
        <p:nvSpPr>
          <p:cNvPr id="113670" name="Text Box 6"/>
          <p:cNvSpPr txBox="1">
            <a:spLocks noChangeArrowheads="1"/>
          </p:cNvSpPr>
          <p:nvPr/>
        </p:nvSpPr>
        <p:spPr bwMode="auto">
          <a:xfrm>
            <a:off x="3441700" y="5476875"/>
            <a:ext cx="2646363" cy="460375"/>
          </a:xfrm>
          <a:prstGeom prst="rect">
            <a:avLst/>
          </a:prstGeom>
          <a:gradFill rotWithShape="0">
            <a:gsLst>
              <a:gs pos="0">
                <a:srgbClr val="CCFFCC"/>
              </a:gs>
              <a:gs pos="50000">
                <a:srgbClr val="FFFFFF"/>
              </a:gs>
              <a:gs pos="100000">
                <a:srgbClr val="CCFFCC"/>
              </a:gs>
            </a:gsLst>
            <a:lin ang="18900000" scaled="1"/>
          </a:gradFill>
          <a:ln w="9525">
            <a:solidFill>
              <a:srgbClr val="3399FF"/>
            </a:solidFill>
            <a:miter lim="800000"/>
            <a:headEnd/>
            <a:tailEnd/>
          </a:ln>
        </p:spPr>
        <p:txBody>
          <a:bodyPr wrap="none">
            <a:spAutoFit/>
          </a:bodyPr>
          <a:lstStyle/>
          <a:p>
            <a:pPr eaLnBrk="1" hangingPunct="1">
              <a:spcBef>
                <a:spcPct val="50000"/>
              </a:spcBef>
            </a:pPr>
            <a:r>
              <a:rPr lang="zh-TW" altLang="en-US" sz="2400" b="1">
                <a:solidFill>
                  <a:srgbClr val="000000"/>
                </a:solidFill>
                <a:latin typeface="Tahoma" pitchFamily="34" charset="0"/>
                <a:ea typeface="標楷體" pitchFamily="65" charset="-120"/>
              </a:rPr>
              <a:t>廢棄物之委外清理</a:t>
            </a:r>
          </a:p>
        </p:txBody>
      </p:sp>
      <p:cxnSp>
        <p:nvCxnSpPr>
          <p:cNvPr id="113671" name="AutoShape 7"/>
          <p:cNvCxnSpPr>
            <a:cxnSpLocks noChangeShapeType="1"/>
            <a:stCxn id="113667" idx="2"/>
            <a:endCxn id="113668" idx="0"/>
          </p:cNvCxnSpPr>
          <p:nvPr/>
        </p:nvCxnSpPr>
        <p:spPr bwMode="auto">
          <a:xfrm>
            <a:off x="4532313" y="2420938"/>
            <a:ext cx="465137" cy="681037"/>
          </a:xfrm>
          <a:prstGeom prst="straightConnector1">
            <a:avLst/>
          </a:prstGeom>
          <a:noFill/>
          <a:ln w="9525">
            <a:solidFill>
              <a:schemeClr val="tx1"/>
            </a:solidFill>
            <a:miter lim="800000"/>
            <a:headEnd/>
            <a:tailEnd type="triangle" w="med" len="med"/>
          </a:ln>
        </p:spPr>
      </p:cxnSp>
      <p:cxnSp>
        <p:nvCxnSpPr>
          <p:cNvPr id="113672" name="AutoShape 8"/>
          <p:cNvCxnSpPr>
            <a:cxnSpLocks noChangeShapeType="1"/>
            <a:stCxn id="113669" idx="2"/>
            <a:endCxn id="113670" idx="1"/>
          </p:cNvCxnSpPr>
          <p:nvPr/>
        </p:nvCxnSpPr>
        <p:spPr bwMode="auto">
          <a:xfrm rot="16200000" flipH="1">
            <a:off x="2301875" y="4567238"/>
            <a:ext cx="927100" cy="1352550"/>
          </a:xfrm>
          <a:prstGeom prst="bentConnector2">
            <a:avLst/>
          </a:prstGeom>
          <a:noFill/>
          <a:ln w="9525">
            <a:solidFill>
              <a:schemeClr val="hlink"/>
            </a:solidFill>
            <a:prstDash val="sysDot"/>
            <a:miter lim="800000"/>
            <a:headEnd/>
            <a:tailEnd type="triangle" w="med" len="med"/>
          </a:ln>
        </p:spPr>
      </p:cxnSp>
      <p:cxnSp>
        <p:nvCxnSpPr>
          <p:cNvPr id="113673" name="AutoShape 9"/>
          <p:cNvCxnSpPr>
            <a:cxnSpLocks noChangeShapeType="1"/>
            <a:stCxn id="113668" idx="1"/>
            <a:endCxn id="113669" idx="0"/>
          </p:cNvCxnSpPr>
          <p:nvPr/>
        </p:nvCxnSpPr>
        <p:spPr bwMode="auto">
          <a:xfrm rot="10800000" flipH="1" flipV="1">
            <a:off x="1681163" y="3335338"/>
            <a:ext cx="407987" cy="982662"/>
          </a:xfrm>
          <a:prstGeom prst="bentConnector4">
            <a:avLst>
              <a:gd name="adj1" fmla="val -56134"/>
              <a:gd name="adj2" fmla="val 61875"/>
            </a:avLst>
          </a:prstGeom>
          <a:noFill/>
          <a:ln w="9525">
            <a:noFill/>
            <a:miter lim="800000"/>
            <a:headEnd/>
            <a:tailEnd type="triangle" w="med" len="med"/>
          </a:ln>
        </p:spPr>
      </p:cxnSp>
      <p:cxnSp>
        <p:nvCxnSpPr>
          <p:cNvPr id="113674" name="AutoShape 10"/>
          <p:cNvCxnSpPr>
            <a:cxnSpLocks noChangeShapeType="1"/>
            <a:endCxn id="113670" idx="0"/>
          </p:cNvCxnSpPr>
          <p:nvPr/>
        </p:nvCxnSpPr>
        <p:spPr bwMode="auto">
          <a:xfrm flipH="1">
            <a:off x="4764088" y="4008438"/>
            <a:ext cx="454025" cy="1468437"/>
          </a:xfrm>
          <a:prstGeom prst="straightConnector1">
            <a:avLst/>
          </a:prstGeom>
          <a:noFill/>
          <a:ln w="9525">
            <a:noFill/>
            <a:round/>
            <a:headEnd/>
            <a:tailEnd type="triangle" w="med" len="med"/>
          </a:ln>
        </p:spPr>
      </p:cxnSp>
      <p:cxnSp>
        <p:nvCxnSpPr>
          <p:cNvPr id="113675" name="AutoShape 11"/>
          <p:cNvCxnSpPr>
            <a:cxnSpLocks noChangeShapeType="1"/>
            <a:endCxn id="113670" idx="0"/>
          </p:cNvCxnSpPr>
          <p:nvPr/>
        </p:nvCxnSpPr>
        <p:spPr bwMode="auto">
          <a:xfrm flipH="1">
            <a:off x="4764088" y="4008438"/>
            <a:ext cx="454025" cy="1468437"/>
          </a:xfrm>
          <a:prstGeom prst="straightConnector1">
            <a:avLst/>
          </a:prstGeom>
          <a:noFill/>
          <a:ln w="9525">
            <a:noFill/>
            <a:round/>
            <a:headEnd/>
            <a:tailEnd type="triangle" w="med" len="med"/>
          </a:ln>
        </p:spPr>
      </p:cxnSp>
      <p:cxnSp>
        <p:nvCxnSpPr>
          <p:cNvPr id="113676" name="AutoShape 12"/>
          <p:cNvCxnSpPr>
            <a:cxnSpLocks noChangeShapeType="1"/>
            <a:endCxn id="113669" idx="0"/>
          </p:cNvCxnSpPr>
          <p:nvPr/>
        </p:nvCxnSpPr>
        <p:spPr bwMode="auto">
          <a:xfrm rot="10800000" flipV="1">
            <a:off x="2089150" y="3783013"/>
            <a:ext cx="1568450" cy="534987"/>
          </a:xfrm>
          <a:prstGeom prst="bentConnector2">
            <a:avLst/>
          </a:prstGeom>
          <a:noFill/>
          <a:ln w="9525">
            <a:noFill/>
            <a:miter lim="800000"/>
            <a:headEnd/>
            <a:tailEnd type="triangle" w="med" len="med"/>
          </a:ln>
        </p:spPr>
      </p:cxnSp>
      <p:cxnSp>
        <p:nvCxnSpPr>
          <p:cNvPr id="113677" name="AutoShape 13"/>
          <p:cNvCxnSpPr>
            <a:cxnSpLocks noChangeShapeType="1"/>
            <a:endCxn id="113669" idx="0"/>
          </p:cNvCxnSpPr>
          <p:nvPr/>
        </p:nvCxnSpPr>
        <p:spPr bwMode="auto">
          <a:xfrm rot="10800000" flipV="1">
            <a:off x="2089150" y="3783013"/>
            <a:ext cx="1568450" cy="534987"/>
          </a:xfrm>
          <a:prstGeom prst="bentConnector2">
            <a:avLst/>
          </a:prstGeom>
          <a:noFill/>
          <a:ln w="9525">
            <a:noFill/>
            <a:miter lim="800000"/>
            <a:headEnd/>
            <a:tailEnd type="triangle" w="med" len="med"/>
          </a:ln>
        </p:spPr>
      </p:cxnSp>
      <p:cxnSp>
        <p:nvCxnSpPr>
          <p:cNvPr id="113678" name="AutoShape 14"/>
          <p:cNvCxnSpPr>
            <a:cxnSpLocks noChangeShapeType="1"/>
            <a:endCxn id="113669" idx="0"/>
          </p:cNvCxnSpPr>
          <p:nvPr/>
        </p:nvCxnSpPr>
        <p:spPr bwMode="auto">
          <a:xfrm rot="10800000" flipV="1">
            <a:off x="2089150" y="3783013"/>
            <a:ext cx="1568450" cy="534987"/>
          </a:xfrm>
          <a:prstGeom prst="bentConnector2">
            <a:avLst/>
          </a:prstGeom>
          <a:noFill/>
          <a:ln w="9525">
            <a:noFill/>
            <a:miter lim="800000"/>
            <a:headEnd/>
            <a:tailEnd type="triangle" w="med" len="med"/>
          </a:ln>
        </p:spPr>
      </p:cxnSp>
      <p:cxnSp>
        <p:nvCxnSpPr>
          <p:cNvPr id="113679" name="AutoShape 15"/>
          <p:cNvCxnSpPr>
            <a:cxnSpLocks noChangeShapeType="1"/>
            <a:endCxn id="113670" idx="0"/>
          </p:cNvCxnSpPr>
          <p:nvPr/>
        </p:nvCxnSpPr>
        <p:spPr bwMode="auto">
          <a:xfrm flipH="1">
            <a:off x="4764088" y="4008438"/>
            <a:ext cx="454025" cy="1468437"/>
          </a:xfrm>
          <a:prstGeom prst="straightConnector1">
            <a:avLst/>
          </a:prstGeom>
          <a:noFill/>
          <a:ln w="9525">
            <a:noFill/>
            <a:round/>
            <a:headEnd/>
            <a:tailEnd type="triangle" w="med" len="med"/>
          </a:ln>
        </p:spPr>
      </p:cxnSp>
      <p:cxnSp>
        <p:nvCxnSpPr>
          <p:cNvPr id="113680" name="AutoShape 16"/>
          <p:cNvCxnSpPr>
            <a:cxnSpLocks noChangeShapeType="1"/>
            <a:endCxn id="113670" idx="0"/>
          </p:cNvCxnSpPr>
          <p:nvPr/>
        </p:nvCxnSpPr>
        <p:spPr bwMode="auto">
          <a:xfrm flipH="1">
            <a:off x="4764088" y="4008438"/>
            <a:ext cx="454025" cy="1468437"/>
          </a:xfrm>
          <a:prstGeom prst="straightConnector1">
            <a:avLst/>
          </a:prstGeom>
          <a:noFill/>
          <a:ln w="9525">
            <a:noFill/>
            <a:round/>
            <a:headEnd/>
            <a:tailEnd type="triangle" w="med" len="med"/>
          </a:ln>
        </p:spPr>
      </p:cxnSp>
      <p:cxnSp>
        <p:nvCxnSpPr>
          <p:cNvPr id="113681" name="AutoShape 17"/>
          <p:cNvCxnSpPr>
            <a:cxnSpLocks noChangeShapeType="1"/>
            <a:endCxn id="113670" idx="0"/>
          </p:cNvCxnSpPr>
          <p:nvPr/>
        </p:nvCxnSpPr>
        <p:spPr bwMode="auto">
          <a:xfrm>
            <a:off x="4764088" y="3568700"/>
            <a:ext cx="0" cy="1908175"/>
          </a:xfrm>
          <a:prstGeom prst="straightConnector1">
            <a:avLst/>
          </a:prstGeom>
          <a:noFill/>
          <a:ln w="9525">
            <a:solidFill>
              <a:schemeClr val="tx1"/>
            </a:solidFill>
            <a:round/>
            <a:headEnd/>
            <a:tailEnd type="triangle" w="med" len="med"/>
          </a:ln>
        </p:spPr>
      </p:cxnSp>
      <p:cxnSp>
        <p:nvCxnSpPr>
          <p:cNvPr id="113682" name="AutoShape 18"/>
          <p:cNvCxnSpPr>
            <a:cxnSpLocks noChangeShapeType="1"/>
            <a:stCxn id="113668" idx="1"/>
            <a:endCxn id="113669" idx="0"/>
          </p:cNvCxnSpPr>
          <p:nvPr/>
        </p:nvCxnSpPr>
        <p:spPr bwMode="auto">
          <a:xfrm rot="10800000" flipH="1" flipV="1">
            <a:off x="1681163" y="3335338"/>
            <a:ext cx="407987" cy="982662"/>
          </a:xfrm>
          <a:prstGeom prst="bentConnector4">
            <a:avLst>
              <a:gd name="adj1" fmla="val -56134"/>
              <a:gd name="adj2" fmla="val 61875"/>
            </a:avLst>
          </a:prstGeom>
          <a:noFill/>
          <a:ln w="9525" cap="rnd">
            <a:solidFill>
              <a:schemeClr val="hlink"/>
            </a:solidFill>
            <a:prstDash val="sysDot"/>
            <a:miter lim="800000"/>
            <a:headEnd/>
            <a:tailEnd type="triangle" w="med" len="med"/>
          </a:ln>
        </p:spPr>
      </p:cxnSp>
      <p:pic>
        <p:nvPicPr>
          <p:cNvPr id="113683" name="Picture 19" descr="Example of properly packaged Biohazard Waste for Disposal"/>
          <p:cNvPicPr>
            <a:picLocks noChangeAspect="1" noChangeArrowheads="1"/>
          </p:cNvPicPr>
          <p:nvPr/>
        </p:nvPicPr>
        <p:blipFill>
          <a:blip r:embed="rId2" cstate="print"/>
          <a:srcRect/>
          <a:stretch>
            <a:fillRect/>
          </a:stretch>
        </p:blipFill>
        <p:spPr bwMode="auto">
          <a:xfrm>
            <a:off x="6659563" y="3716338"/>
            <a:ext cx="2219325" cy="1666875"/>
          </a:xfrm>
          <a:prstGeom prst="rect">
            <a:avLst/>
          </a:prstGeom>
          <a:noFill/>
          <a:ln w="9525">
            <a:noFill/>
            <a:miter lim="800000"/>
            <a:headEnd/>
            <a:tailEnd/>
          </a:ln>
        </p:spPr>
      </p:pic>
      <p:sp>
        <p:nvSpPr>
          <p:cNvPr id="20" name="投影片編號版面配置區 19"/>
          <p:cNvSpPr>
            <a:spLocks noGrp="1"/>
          </p:cNvSpPr>
          <p:nvPr>
            <p:ph type="sldNum" sz="quarter" idx="12"/>
          </p:nvPr>
        </p:nvSpPr>
        <p:spPr/>
        <p:txBody>
          <a:bodyPr/>
          <a:lstStyle/>
          <a:p>
            <a:pPr>
              <a:defRPr/>
            </a:pPr>
            <a:fld id="{A9FAE099-0179-4B8E-89D6-546BD8865AF6}" type="slidenum">
              <a:rPr lang="en-US" altLang="zh-TW" smtClean="0"/>
              <a:pPr>
                <a:defRPr/>
              </a:pPr>
              <a:t>55</a:t>
            </a:fld>
            <a:endParaRPr lang="en-US" altLang="zh-TW"/>
          </a:p>
        </p:txBody>
      </p:sp>
    </p:spTree>
    <p:extLst>
      <p:ext uri="{BB962C8B-B14F-4D97-AF65-F5344CB8AC3E}">
        <p14:creationId xmlns:p14="http://schemas.microsoft.com/office/powerpoint/2010/main" val="497132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p:txBody>
          <a:bodyPr/>
          <a:lstStyle/>
          <a:p>
            <a:pPr eaLnBrk="1" hangingPunct="1"/>
            <a:r>
              <a:rPr lang="zh-TW" altLang="en-US" sz="4400">
                <a:latin typeface="標楷體" pitchFamily="65" charset="-120"/>
                <a:ea typeface="標楷體" pitchFamily="65" charset="-120"/>
              </a:rPr>
              <a:t>產出者之責任</a:t>
            </a:r>
          </a:p>
        </p:txBody>
      </p:sp>
      <p:sp>
        <p:nvSpPr>
          <p:cNvPr id="114691" name="內容版面配置區 2"/>
          <p:cNvSpPr>
            <a:spLocks noGrp="1"/>
          </p:cNvSpPr>
          <p:nvPr>
            <p:ph idx="1"/>
          </p:nvPr>
        </p:nvSpPr>
        <p:spPr>
          <a:xfrm>
            <a:off x="755650" y="2205038"/>
            <a:ext cx="7886700" cy="3763962"/>
          </a:xfrm>
        </p:spPr>
        <p:txBody>
          <a:bodyPr/>
          <a:lstStyle/>
          <a:p>
            <a:pPr eaLnBrk="1" hangingPunct="1">
              <a:lnSpc>
                <a:spcPct val="150000"/>
              </a:lnSpc>
              <a:spcBef>
                <a:spcPct val="0"/>
              </a:spcBef>
            </a:pPr>
            <a:r>
              <a:rPr lang="zh-TW" altLang="en-US" sz="2600">
                <a:latin typeface="標楷體" pitchFamily="65" charset="-120"/>
                <a:ea typeface="標楷體" pitchFamily="65" charset="-120"/>
              </a:rPr>
              <a:t>遵照規範分類收集</a:t>
            </a:r>
          </a:p>
          <a:p>
            <a:pPr eaLnBrk="1" hangingPunct="1">
              <a:lnSpc>
                <a:spcPct val="150000"/>
              </a:lnSpc>
              <a:spcBef>
                <a:spcPct val="0"/>
              </a:spcBef>
            </a:pPr>
            <a:r>
              <a:rPr lang="zh-TW" altLang="en-US" sz="2600">
                <a:latin typeface="標楷體" pitchFamily="65" charset="-120"/>
                <a:ea typeface="標楷體" pitchFamily="65" charset="-120"/>
              </a:rPr>
              <a:t>傾倒</a:t>
            </a:r>
            <a:r>
              <a:rPr lang="en-US" altLang="zh-TW" sz="2600">
                <a:latin typeface="標楷體" pitchFamily="65" charset="-120"/>
                <a:ea typeface="標楷體" pitchFamily="65" charset="-120"/>
              </a:rPr>
              <a:t>/</a:t>
            </a:r>
            <a:r>
              <a:rPr lang="zh-TW" altLang="en-US" sz="2600">
                <a:latin typeface="標楷體" pitchFamily="65" charset="-120"/>
                <a:ea typeface="標楷體" pitchFamily="65" charset="-120"/>
              </a:rPr>
              <a:t>標示</a:t>
            </a:r>
            <a:r>
              <a:rPr lang="en-US" altLang="zh-TW" sz="2600">
                <a:latin typeface="標楷體" pitchFamily="65" charset="-120"/>
                <a:ea typeface="標楷體" pitchFamily="65" charset="-120"/>
              </a:rPr>
              <a:t>/</a:t>
            </a:r>
            <a:r>
              <a:rPr lang="zh-TW" altLang="en-US" sz="2600">
                <a:latin typeface="標楷體" pitchFamily="65" charset="-120"/>
                <a:ea typeface="標楷體" pitchFamily="65" charset="-120"/>
              </a:rPr>
              <a:t>記錄</a:t>
            </a:r>
          </a:p>
          <a:p>
            <a:pPr eaLnBrk="1" hangingPunct="1">
              <a:lnSpc>
                <a:spcPct val="150000"/>
              </a:lnSpc>
              <a:spcBef>
                <a:spcPct val="0"/>
              </a:spcBef>
            </a:pPr>
            <a:r>
              <a:rPr lang="zh-TW" altLang="en-US" sz="2600">
                <a:latin typeface="標楷體" pitchFamily="65" charset="-120"/>
                <a:ea typeface="標楷體" pitchFamily="65" charset="-120"/>
              </a:rPr>
              <a:t>實驗室暫存放</a:t>
            </a:r>
          </a:p>
          <a:p>
            <a:pPr eaLnBrk="1" hangingPunct="1">
              <a:lnSpc>
                <a:spcPct val="150000"/>
              </a:lnSpc>
              <a:spcBef>
                <a:spcPct val="0"/>
              </a:spcBef>
            </a:pPr>
            <a:r>
              <a:rPr lang="zh-TW" altLang="en-US" sz="2600">
                <a:latin typeface="標楷體" pitchFamily="65" charset="-120"/>
                <a:ea typeface="標楷體" pitchFamily="65" charset="-120"/>
              </a:rPr>
              <a:t>集中貯存</a:t>
            </a:r>
          </a:p>
          <a:p>
            <a:pPr eaLnBrk="1" hangingPunct="1">
              <a:lnSpc>
                <a:spcPct val="150000"/>
              </a:lnSpc>
              <a:spcBef>
                <a:spcPct val="0"/>
              </a:spcBef>
            </a:pPr>
            <a:r>
              <a:rPr lang="zh-TW" altLang="en-US" sz="2600">
                <a:latin typeface="標楷體" pitchFamily="65" charset="-120"/>
                <a:ea typeface="標楷體" pitchFamily="65" charset="-120"/>
              </a:rPr>
              <a:t>通報清理管理人 </a:t>
            </a:r>
          </a:p>
          <a:p>
            <a:pPr eaLnBrk="1" hangingPunct="1"/>
            <a:endParaRPr lang="zh-TW" altLang="en-US"/>
          </a:p>
        </p:txBody>
      </p:sp>
      <p:pic>
        <p:nvPicPr>
          <p:cNvPr id="114692" name="圖片 1"/>
          <p:cNvPicPr>
            <a:picLocks noChangeAspect="1"/>
          </p:cNvPicPr>
          <p:nvPr/>
        </p:nvPicPr>
        <p:blipFill>
          <a:blip r:embed="rId2" cstate="print"/>
          <a:srcRect/>
          <a:stretch>
            <a:fillRect/>
          </a:stretch>
        </p:blipFill>
        <p:spPr bwMode="auto">
          <a:xfrm>
            <a:off x="5668963" y="1296342"/>
            <a:ext cx="2840037" cy="285273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pPr>
              <a:defRPr/>
            </a:pPr>
            <a:fld id="{8DEF6D81-3992-44C0-A1DA-464E0286BA09}" type="slidenum">
              <a:rPr lang="en-US" altLang="zh-TW" smtClean="0"/>
              <a:pPr>
                <a:defRPr/>
              </a:pPr>
              <a:t>56</a:t>
            </a:fld>
            <a:endParaRPr lang="en-US" altLang="zh-TW"/>
          </a:p>
        </p:txBody>
      </p:sp>
    </p:spTree>
    <p:extLst>
      <p:ext uri="{BB962C8B-B14F-4D97-AF65-F5344CB8AC3E}">
        <p14:creationId xmlns:p14="http://schemas.microsoft.com/office/powerpoint/2010/main" val="19809330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p:txBody>
          <a:bodyPr/>
          <a:lstStyle/>
          <a:p>
            <a:pPr eaLnBrk="1" hangingPunct="1"/>
            <a:r>
              <a:rPr lang="zh-TW" altLang="en-US" sz="4000">
                <a:latin typeface="標楷體" pitchFamily="65" charset="-120"/>
                <a:ea typeface="標楷體" pitchFamily="65" charset="-120"/>
              </a:rPr>
              <a:t>實驗室之責任 </a:t>
            </a:r>
            <a:r>
              <a:rPr lang="en-US" altLang="zh-TW" sz="4000">
                <a:latin typeface="標楷體" pitchFamily="65" charset="-120"/>
                <a:ea typeface="標楷體" pitchFamily="65" charset="-120"/>
              </a:rPr>
              <a:t>- </a:t>
            </a:r>
            <a:r>
              <a:rPr lang="zh-TW" altLang="en-US" sz="4000">
                <a:latin typeface="標楷體" pitchFamily="65" charset="-120"/>
                <a:ea typeface="標楷體" pitchFamily="65" charset="-120"/>
              </a:rPr>
              <a:t>標示</a:t>
            </a:r>
          </a:p>
        </p:txBody>
      </p:sp>
      <p:sp>
        <p:nvSpPr>
          <p:cNvPr id="115715" name="內容版面配置區 2"/>
          <p:cNvSpPr>
            <a:spLocks noGrp="1"/>
          </p:cNvSpPr>
          <p:nvPr>
            <p:ph idx="1"/>
          </p:nvPr>
        </p:nvSpPr>
        <p:spPr>
          <a:xfrm>
            <a:off x="628650" y="1825625"/>
            <a:ext cx="7886700" cy="1531938"/>
          </a:xfrm>
        </p:spPr>
        <p:txBody>
          <a:bodyPr/>
          <a:lstStyle/>
          <a:p>
            <a:pPr eaLnBrk="1" hangingPunct="1">
              <a:lnSpc>
                <a:spcPct val="150000"/>
              </a:lnSpc>
              <a:spcBef>
                <a:spcPct val="0"/>
              </a:spcBef>
            </a:pPr>
            <a:r>
              <a:rPr lang="zh-TW" altLang="en-US" sz="2800">
                <a:latin typeface="標楷體" pitchFamily="65" charset="-120"/>
                <a:ea typeface="標楷體" pitchFamily="65" charset="-120"/>
              </a:rPr>
              <a:t>貯存容器上應註明產出廢棄物種類、日期及貼上生物醫療廢棄物特性標示</a:t>
            </a:r>
          </a:p>
          <a:p>
            <a:pPr eaLnBrk="1" hangingPunct="1"/>
            <a:endParaRPr lang="zh-TW" altLang="en-US"/>
          </a:p>
        </p:txBody>
      </p:sp>
      <p:pic>
        <p:nvPicPr>
          <p:cNvPr id="115716" name="圖片 3"/>
          <p:cNvPicPr>
            <a:picLocks noChangeAspect="1"/>
          </p:cNvPicPr>
          <p:nvPr/>
        </p:nvPicPr>
        <p:blipFill>
          <a:blip r:embed="rId3" cstate="print"/>
          <a:srcRect/>
          <a:stretch>
            <a:fillRect/>
          </a:stretch>
        </p:blipFill>
        <p:spPr bwMode="auto">
          <a:xfrm>
            <a:off x="1619250" y="3213100"/>
            <a:ext cx="3127375" cy="3151188"/>
          </a:xfrm>
          <a:prstGeom prst="rect">
            <a:avLst/>
          </a:prstGeom>
          <a:noFill/>
          <a:ln w="9525">
            <a:noFill/>
            <a:miter lim="800000"/>
            <a:headEnd/>
            <a:tailEnd/>
          </a:ln>
        </p:spPr>
      </p:pic>
      <p:sp>
        <p:nvSpPr>
          <p:cNvPr id="115717" name="Rectangle 6"/>
          <p:cNvSpPr>
            <a:spLocks noChangeArrowheads="1"/>
          </p:cNvSpPr>
          <p:nvPr/>
        </p:nvSpPr>
        <p:spPr bwMode="auto">
          <a:xfrm>
            <a:off x="4605338" y="5373688"/>
            <a:ext cx="4216400" cy="1200150"/>
          </a:xfrm>
          <a:prstGeom prst="rect">
            <a:avLst/>
          </a:prstGeom>
          <a:noFill/>
          <a:ln w="9525">
            <a:solidFill>
              <a:schemeClr val="tx1"/>
            </a:solidFill>
            <a:miter lim="800000"/>
            <a:headEnd/>
            <a:tailEnd/>
          </a:ln>
        </p:spPr>
        <p:txBody>
          <a:bodyPr>
            <a:spAutoFit/>
          </a:bodyPr>
          <a:lstStyle/>
          <a:p>
            <a:pPr eaLnBrk="1" hangingPunct="1">
              <a:lnSpc>
                <a:spcPct val="120000"/>
              </a:lnSpc>
            </a:pPr>
            <a:r>
              <a:rPr lang="zh-TW" altLang="en-US" sz="2000">
                <a:solidFill>
                  <a:srgbClr val="000000"/>
                </a:solidFill>
                <a:latin typeface="標楷體" pitchFamily="65" charset="-120"/>
                <a:ea typeface="標楷體" pitchFamily="65" charset="-120"/>
              </a:rPr>
              <a:t>邊長十公分以上，顏色：白底黑字，但塑膠袋或容器為紅色或黃色者，亦可採該顏色為底色</a:t>
            </a:r>
          </a:p>
        </p:txBody>
      </p:sp>
      <p:sp>
        <p:nvSpPr>
          <p:cNvPr id="6" name="投影片編號版面配置區 5"/>
          <p:cNvSpPr>
            <a:spLocks noGrp="1"/>
          </p:cNvSpPr>
          <p:nvPr>
            <p:ph type="sldNum" sz="quarter" idx="12"/>
          </p:nvPr>
        </p:nvSpPr>
        <p:spPr/>
        <p:txBody>
          <a:bodyPr/>
          <a:lstStyle/>
          <a:p>
            <a:pPr>
              <a:defRPr/>
            </a:pPr>
            <a:fld id="{8DEF6D81-3992-44C0-A1DA-464E0286BA09}" type="slidenum">
              <a:rPr lang="en-US" altLang="zh-TW" smtClean="0"/>
              <a:pPr>
                <a:defRPr/>
              </a:pPr>
              <a:t>57</a:t>
            </a:fld>
            <a:endParaRPr lang="en-US" altLang="zh-TW"/>
          </a:p>
        </p:txBody>
      </p:sp>
    </p:spTree>
    <p:extLst>
      <p:ext uri="{BB962C8B-B14F-4D97-AF65-F5344CB8AC3E}">
        <p14:creationId xmlns:p14="http://schemas.microsoft.com/office/powerpoint/2010/main" val="4281671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107950" y="230188"/>
            <a:ext cx="8229600" cy="1371600"/>
          </a:xfrm>
        </p:spPr>
        <p:txBody>
          <a:bodyPr/>
          <a:lstStyle/>
          <a:p>
            <a:pPr eaLnBrk="1" hangingPunct="1"/>
            <a:r>
              <a:rPr lang="zh-TW" altLang="en-US" sz="3600" b="1">
                <a:latin typeface="標楷體" pitchFamily="65" charset="-120"/>
                <a:ea typeface="標楷體" pitchFamily="65" charset="-120"/>
              </a:rPr>
              <a:t>生物醫療廢棄物之分類收集</a:t>
            </a:r>
          </a:p>
        </p:txBody>
      </p:sp>
      <p:sp>
        <p:nvSpPr>
          <p:cNvPr id="272387" name="Rectangle 3"/>
          <p:cNvSpPr>
            <a:spLocks noGrp="1" noChangeArrowheads="1"/>
          </p:cNvSpPr>
          <p:nvPr>
            <p:ph idx="4294967295"/>
          </p:nvPr>
        </p:nvSpPr>
        <p:spPr>
          <a:xfrm>
            <a:off x="393700" y="1484784"/>
            <a:ext cx="8291513" cy="4637087"/>
          </a:xfrm>
        </p:spPr>
        <p:txBody>
          <a:bodyPr rtlCol="0">
            <a:normAutofit fontScale="92500" lnSpcReduction="10000"/>
          </a:bodyPr>
          <a:lstStyle/>
          <a:p>
            <a:pPr eaLnBrk="1" fontAlgn="auto" hangingPunct="1">
              <a:lnSpc>
                <a:spcPct val="150000"/>
              </a:lnSpc>
              <a:spcBef>
                <a:spcPts val="0"/>
              </a:spcBef>
              <a:spcAft>
                <a:spcPts val="0"/>
              </a:spcAft>
              <a:buFont typeface="Arial" panose="020B0604020202020204" pitchFamily="34" charset="0"/>
              <a:buChar char="•"/>
              <a:defRPr/>
            </a:pPr>
            <a:r>
              <a:rPr lang="zh-TW" altLang="en-US" sz="2300" b="1" dirty="0">
                <a:solidFill>
                  <a:srgbClr val="FF0000"/>
                </a:solidFill>
                <a:latin typeface="標楷體" panose="03000509000000000000" pitchFamily="65" charset="-120"/>
                <a:ea typeface="標楷體" panose="03000509000000000000" pitchFamily="65" charset="-120"/>
              </a:rPr>
              <a:t>廢尖銳器具</a:t>
            </a:r>
            <a:r>
              <a:rPr lang="zh-TW" altLang="en-US" sz="2300" dirty="0">
                <a:latin typeface="標楷體" panose="03000509000000000000" pitchFamily="65" charset="-120"/>
                <a:ea typeface="標楷體" panose="03000509000000000000" pitchFamily="65" charset="-120"/>
              </a:rPr>
              <a:t>：應與其他廢棄物分類貯存，並以</a:t>
            </a:r>
            <a:r>
              <a:rPr lang="zh-TW" altLang="en-US" sz="2300" dirty="0">
                <a:solidFill>
                  <a:srgbClr val="FF0000"/>
                </a:solidFill>
                <a:latin typeface="標楷體" panose="03000509000000000000" pitchFamily="65" charset="-120"/>
                <a:ea typeface="標楷體" panose="03000509000000000000" pitchFamily="65" charset="-120"/>
              </a:rPr>
              <a:t>不易穿透</a:t>
            </a:r>
            <a:r>
              <a:rPr lang="zh-TW" altLang="en-US" sz="2300" dirty="0">
                <a:latin typeface="標楷體" panose="03000509000000000000" pitchFamily="65" charset="-120"/>
                <a:ea typeface="標楷體" panose="03000509000000000000" pitchFamily="65" charset="-120"/>
              </a:rPr>
              <a:t>之堅固容器密封盛裝</a:t>
            </a:r>
          </a:p>
          <a:p>
            <a:pPr eaLnBrk="1" fontAlgn="auto" hangingPunct="1">
              <a:lnSpc>
                <a:spcPct val="150000"/>
              </a:lnSpc>
              <a:spcBef>
                <a:spcPts val="0"/>
              </a:spcBef>
              <a:spcAft>
                <a:spcPts val="0"/>
              </a:spcAft>
              <a:buFont typeface="Arial" panose="020B0604020202020204" pitchFamily="34" charset="0"/>
              <a:buChar char="•"/>
              <a:defRPr/>
            </a:pPr>
            <a:r>
              <a:rPr lang="zh-TW" altLang="en-US" sz="2300" dirty="0">
                <a:latin typeface="標楷體" panose="03000509000000000000" pitchFamily="65" charset="-120"/>
                <a:ea typeface="標楷體" panose="03000509000000000000" pitchFamily="65" charset="-120"/>
              </a:rPr>
              <a:t>感染性廢棄物：應與其他廢棄物分類貯存</a:t>
            </a:r>
          </a:p>
          <a:p>
            <a:pPr lvl="1" eaLnBrk="1" fontAlgn="auto" hangingPunct="1">
              <a:lnSpc>
                <a:spcPct val="150000"/>
              </a:lnSpc>
              <a:spcBef>
                <a:spcPts val="0"/>
              </a:spcBef>
              <a:spcAft>
                <a:spcPts val="0"/>
              </a:spcAft>
              <a:buFont typeface="Arial" panose="020B0604020202020204" pitchFamily="34" charset="0"/>
              <a:buChar char="•"/>
              <a:defRPr/>
            </a:pPr>
            <a:r>
              <a:rPr lang="zh-TW" altLang="en-US" sz="2300" dirty="0">
                <a:latin typeface="標楷體" panose="03000509000000000000" pitchFamily="65" charset="-120"/>
                <a:ea typeface="標楷體" panose="03000509000000000000" pitchFamily="65" charset="-120"/>
              </a:rPr>
              <a:t>以</a:t>
            </a:r>
            <a:r>
              <a:rPr lang="zh-TW" altLang="en-US" sz="2300" b="1" dirty="0">
                <a:solidFill>
                  <a:srgbClr val="FF0000"/>
                </a:solidFill>
                <a:latin typeface="標楷體" panose="03000509000000000000" pitchFamily="65" charset="-120"/>
                <a:ea typeface="標楷體" panose="03000509000000000000" pitchFamily="65" charset="-120"/>
              </a:rPr>
              <a:t>熱處理法</a:t>
            </a:r>
            <a:r>
              <a:rPr lang="zh-TW" altLang="en-US" sz="2300" dirty="0">
                <a:latin typeface="標楷體" panose="03000509000000000000" pitchFamily="65" charset="-120"/>
                <a:ea typeface="標楷體" panose="03000509000000000000" pitchFamily="65" charset="-120"/>
              </a:rPr>
              <a:t>處理者，應以防漏、不易破之</a:t>
            </a:r>
            <a:r>
              <a:rPr lang="zh-TW" altLang="en-US" sz="2300" b="1" dirty="0">
                <a:solidFill>
                  <a:srgbClr val="FF0000"/>
                </a:solidFill>
                <a:latin typeface="標楷體" panose="03000509000000000000" pitchFamily="65" charset="-120"/>
                <a:ea typeface="標楷體" panose="03000509000000000000" pitchFamily="65" charset="-120"/>
              </a:rPr>
              <a:t>紅色</a:t>
            </a:r>
            <a:r>
              <a:rPr lang="zh-TW" altLang="en-US" sz="2300" dirty="0">
                <a:latin typeface="標楷體" panose="03000509000000000000" pitchFamily="65" charset="-120"/>
                <a:ea typeface="標楷體" panose="03000509000000000000" pitchFamily="65" charset="-120"/>
              </a:rPr>
              <a:t>塑膠袋或紅色可燃容器密封盛裝</a:t>
            </a:r>
          </a:p>
          <a:p>
            <a:pPr lvl="1" eaLnBrk="1" fontAlgn="auto" hangingPunct="1">
              <a:lnSpc>
                <a:spcPct val="150000"/>
              </a:lnSpc>
              <a:spcBef>
                <a:spcPts val="0"/>
              </a:spcBef>
              <a:spcAft>
                <a:spcPts val="0"/>
              </a:spcAft>
              <a:buFont typeface="Arial" panose="020B0604020202020204" pitchFamily="34" charset="0"/>
              <a:buChar char="•"/>
              <a:defRPr/>
            </a:pPr>
            <a:r>
              <a:rPr lang="zh-TW" altLang="en-US" sz="2300" dirty="0">
                <a:latin typeface="標楷體" panose="03000509000000000000" pitchFamily="65" charset="-120"/>
                <a:ea typeface="標楷體" panose="03000509000000000000" pitchFamily="65" charset="-120"/>
              </a:rPr>
              <a:t>以</a:t>
            </a:r>
            <a:r>
              <a:rPr lang="zh-TW" altLang="en-US" sz="2300" b="1" dirty="0">
                <a:solidFill>
                  <a:srgbClr val="FF0000"/>
                </a:solidFill>
                <a:latin typeface="標楷體" panose="03000509000000000000" pitchFamily="65" charset="-120"/>
                <a:ea typeface="標楷體" panose="03000509000000000000" pitchFamily="65" charset="-120"/>
              </a:rPr>
              <a:t>滅菌法</a:t>
            </a:r>
            <a:r>
              <a:rPr lang="zh-TW" altLang="en-US" sz="2300" dirty="0">
                <a:latin typeface="標楷體" panose="03000509000000000000" pitchFamily="65" charset="-120"/>
                <a:ea typeface="標楷體" panose="03000509000000000000" pitchFamily="65" charset="-120"/>
              </a:rPr>
              <a:t>處理者，應以防漏、不易破之</a:t>
            </a:r>
            <a:r>
              <a:rPr lang="zh-TW" altLang="en-US" sz="2300" b="1" dirty="0">
                <a:solidFill>
                  <a:srgbClr val="FF0000"/>
                </a:solidFill>
                <a:latin typeface="標楷體" panose="03000509000000000000" pitchFamily="65" charset="-120"/>
                <a:ea typeface="標楷體" panose="03000509000000000000" pitchFamily="65" charset="-120"/>
              </a:rPr>
              <a:t>黃色</a:t>
            </a:r>
            <a:r>
              <a:rPr lang="zh-TW" altLang="en-US" sz="2300" dirty="0">
                <a:latin typeface="標楷體" panose="03000509000000000000" pitchFamily="65" charset="-120"/>
                <a:ea typeface="標楷體" panose="03000509000000000000" pitchFamily="65" charset="-120"/>
              </a:rPr>
              <a:t>塑膠袋或黃色容器密封貯存。</a:t>
            </a:r>
          </a:p>
          <a:p>
            <a:pPr eaLnBrk="1" fontAlgn="auto" hangingPunct="1">
              <a:lnSpc>
                <a:spcPct val="150000"/>
              </a:lnSpc>
              <a:spcBef>
                <a:spcPts val="0"/>
              </a:spcBef>
              <a:spcAft>
                <a:spcPts val="0"/>
              </a:spcAft>
              <a:buFont typeface="Arial" panose="020B0604020202020204" pitchFamily="34" charset="0"/>
              <a:buChar char="•"/>
              <a:defRPr/>
            </a:pPr>
            <a:r>
              <a:rPr lang="zh-TW" altLang="en-US" sz="2300" dirty="0">
                <a:latin typeface="標楷體" panose="03000509000000000000" pitchFamily="65" charset="-120"/>
                <a:ea typeface="標楷體" panose="03000509000000000000" pitchFamily="65" charset="-120"/>
              </a:rPr>
              <a:t>前項貯存容器及塑膠袋，除應於最外層明顯處標示廢棄物名稱、產生廢棄物之事業名稱、貯存日期、重量、清除處理機構名稱及區別有害事業廢棄物特性之標誌外，感染性廢棄物另應標示</a:t>
            </a:r>
            <a:r>
              <a:rPr lang="zh-TW" altLang="en-US" sz="2300" b="1" dirty="0">
                <a:solidFill>
                  <a:srgbClr val="FF0000"/>
                </a:solidFill>
                <a:latin typeface="標楷體" panose="03000509000000000000" pitchFamily="65" charset="-120"/>
                <a:ea typeface="標楷體" panose="03000509000000000000" pitchFamily="65" charset="-120"/>
              </a:rPr>
              <a:t>貯存溫度</a:t>
            </a:r>
            <a:r>
              <a:rPr lang="zh-TW" altLang="en-US" sz="2300" dirty="0">
                <a:latin typeface="標楷體" panose="03000509000000000000" pitchFamily="65" charset="-120"/>
                <a:ea typeface="標楷體" panose="03000509000000000000" pitchFamily="65" charset="-120"/>
              </a:rPr>
              <a:t>。</a:t>
            </a:r>
          </a:p>
        </p:txBody>
      </p:sp>
      <p:sp>
        <p:nvSpPr>
          <p:cNvPr id="116740" name="投影片編號版面配置區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DD7DE171-73F9-4863-9DA9-2084AD6E00BA}" type="slidenum">
              <a:rPr lang="en-US" altLang="zh-TW" sz="1200">
                <a:solidFill>
                  <a:srgbClr val="898989"/>
                </a:solidFill>
              </a:rPr>
              <a:pPr algn="r" eaLnBrk="1" hangingPunct="1"/>
              <a:t>58</a:t>
            </a:fld>
            <a:endParaRPr lang="en-US" altLang="zh-TW" sz="1200">
              <a:solidFill>
                <a:srgbClr val="898989"/>
              </a:solidFill>
            </a:endParaRPr>
          </a:p>
        </p:txBody>
      </p:sp>
      <p:sp>
        <p:nvSpPr>
          <p:cNvPr id="5" name="投影片編號版面配置區 4"/>
          <p:cNvSpPr>
            <a:spLocks noGrp="1"/>
          </p:cNvSpPr>
          <p:nvPr>
            <p:ph type="sldNum" sz="quarter" idx="12"/>
          </p:nvPr>
        </p:nvSpPr>
        <p:spPr/>
        <p:txBody>
          <a:bodyPr/>
          <a:lstStyle/>
          <a:p>
            <a:pPr>
              <a:defRPr/>
            </a:pPr>
            <a:fld id="{A9FAE099-0179-4B8E-89D6-546BD8865AF6}" type="slidenum">
              <a:rPr lang="en-US" altLang="zh-TW" smtClean="0"/>
              <a:pPr>
                <a:defRPr/>
              </a:pPr>
              <a:t>58</a:t>
            </a:fld>
            <a:endParaRPr lang="en-US" altLang="zh-TW"/>
          </a:p>
        </p:txBody>
      </p:sp>
    </p:spTree>
    <p:extLst>
      <p:ext uri="{BB962C8B-B14F-4D97-AF65-F5344CB8AC3E}">
        <p14:creationId xmlns:p14="http://schemas.microsoft.com/office/powerpoint/2010/main" val="19412110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124075" y="0"/>
            <a:ext cx="6635750" cy="1106488"/>
          </a:xfrm>
        </p:spPr>
        <p:txBody>
          <a:bodyPr rtlCol="0">
            <a:normAutofit/>
          </a:bodyPr>
          <a:lstStyle/>
          <a:p>
            <a:pPr eaLnBrk="1" fontAlgn="auto" hangingPunct="1">
              <a:spcAft>
                <a:spcPts val="0"/>
              </a:spcAft>
              <a:defRPr/>
            </a:pPr>
            <a:r>
              <a:rPr lang="zh-TW" altLang="en-US" sz="4800" dirty="0">
                <a:effectLst>
                  <a:outerShdw blurRad="38100" dist="38100" dir="2700000" algn="tl">
                    <a:srgbClr val="C0C0C0"/>
                  </a:outerShdw>
                </a:effectLst>
                <a:latin typeface="標楷體" panose="03000509000000000000" pitchFamily="65" charset="-120"/>
                <a:ea typeface="標楷體" panose="03000509000000000000" pitchFamily="65" charset="-120"/>
              </a:rPr>
              <a:t>實驗室之責任</a:t>
            </a:r>
            <a:r>
              <a:rPr lang="zh-TW" altLang="zh-TW" sz="4800" dirty="0">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分類</a:t>
            </a:r>
          </a:p>
        </p:txBody>
      </p:sp>
      <p:pic>
        <p:nvPicPr>
          <p:cNvPr id="117763" name="Picture 3" descr="圖二紅色垃圾袋"/>
          <p:cNvPicPr>
            <a:picLocks noChangeAspect="1" noChangeArrowheads="1"/>
          </p:cNvPicPr>
          <p:nvPr/>
        </p:nvPicPr>
        <p:blipFill>
          <a:blip r:embed="rId3" cstate="print"/>
          <a:srcRect/>
          <a:stretch>
            <a:fillRect/>
          </a:stretch>
        </p:blipFill>
        <p:spPr bwMode="auto">
          <a:xfrm>
            <a:off x="468313" y="1090613"/>
            <a:ext cx="3527425" cy="2646362"/>
          </a:xfrm>
          <a:prstGeom prst="rect">
            <a:avLst/>
          </a:prstGeom>
          <a:noFill/>
          <a:ln w="9525">
            <a:noFill/>
            <a:miter lim="800000"/>
            <a:headEnd/>
            <a:tailEnd/>
          </a:ln>
        </p:spPr>
      </p:pic>
      <p:pic>
        <p:nvPicPr>
          <p:cNvPr id="117764" name="Picture 4" descr="圖三黃色垃圾袋"/>
          <p:cNvPicPr>
            <a:picLocks noChangeAspect="1" noChangeArrowheads="1"/>
          </p:cNvPicPr>
          <p:nvPr/>
        </p:nvPicPr>
        <p:blipFill>
          <a:blip r:embed="rId4" cstate="print"/>
          <a:srcRect/>
          <a:stretch>
            <a:fillRect/>
          </a:stretch>
        </p:blipFill>
        <p:spPr bwMode="auto">
          <a:xfrm>
            <a:off x="395288" y="3933825"/>
            <a:ext cx="3619500" cy="2714625"/>
          </a:xfrm>
          <a:prstGeom prst="rect">
            <a:avLst/>
          </a:prstGeom>
          <a:noFill/>
          <a:ln w="9525">
            <a:noFill/>
            <a:miter lim="800000"/>
            <a:headEnd/>
            <a:tailEnd/>
          </a:ln>
        </p:spPr>
      </p:pic>
      <p:pic>
        <p:nvPicPr>
          <p:cNvPr id="117765" name="Picture 5" descr="wastercollector"/>
          <p:cNvPicPr>
            <a:picLocks noChangeAspect="1" noChangeArrowheads="1"/>
          </p:cNvPicPr>
          <p:nvPr/>
        </p:nvPicPr>
        <p:blipFill>
          <a:blip r:embed="rId5" cstate="print"/>
          <a:srcRect/>
          <a:stretch>
            <a:fillRect/>
          </a:stretch>
        </p:blipFill>
        <p:spPr bwMode="auto">
          <a:xfrm>
            <a:off x="4356100" y="1700213"/>
            <a:ext cx="4095750" cy="4381500"/>
          </a:xfrm>
          <a:prstGeom prst="rect">
            <a:avLst/>
          </a:prstGeom>
          <a:noFill/>
          <a:ln w="9525">
            <a:noFill/>
            <a:miter lim="800000"/>
            <a:headEnd/>
            <a:tailEnd/>
          </a:ln>
        </p:spPr>
      </p:pic>
      <p:pic>
        <p:nvPicPr>
          <p:cNvPr id="117766" name="Picture 6" descr="H:\M我的文件EeePC\教育部ERC總集\最新教材\實驗室廢棄物\9806廢棄物標示2\生物醫療廢棄物.jpg"/>
          <p:cNvPicPr>
            <a:picLocks noChangeAspect="1" noChangeArrowheads="1"/>
          </p:cNvPicPr>
          <p:nvPr/>
        </p:nvPicPr>
        <p:blipFill>
          <a:blip r:embed="rId6" cstate="print"/>
          <a:srcRect/>
          <a:stretch>
            <a:fillRect/>
          </a:stretch>
        </p:blipFill>
        <p:spPr bwMode="auto">
          <a:xfrm>
            <a:off x="1784350" y="2205038"/>
            <a:ext cx="841375" cy="846137"/>
          </a:xfrm>
          <a:prstGeom prst="rect">
            <a:avLst/>
          </a:prstGeom>
          <a:noFill/>
          <a:ln w="9525">
            <a:noFill/>
            <a:miter lim="800000"/>
            <a:headEnd/>
            <a:tailEnd/>
          </a:ln>
        </p:spPr>
      </p:pic>
      <p:pic>
        <p:nvPicPr>
          <p:cNvPr id="117767" name="Picture 6" descr="H:\M我的文件EeePC\教育部ERC總集\最新教材\實驗室廢棄物\9806廢棄物標示2\生物醫療廢棄物.jpg"/>
          <p:cNvPicPr>
            <a:picLocks noChangeAspect="1" noChangeArrowheads="1"/>
          </p:cNvPicPr>
          <p:nvPr/>
        </p:nvPicPr>
        <p:blipFill>
          <a:blip r:embed="rId6" cstate="print"/>
          <a:srcRect/>
          <a:stretch>
            <a:fillRect/>
          </a:stretch>
        </p:blipFill>
        <p:spPr bwMode="auto">
          <a:xfrm>
            <a:off x="1847850" y="5216525"/>
            <a:ext cx="839788" cy="846138"/>
          </a:xfrm>
          <a:prstGeom prst="rect">
            <a:avLst/>
          </a:prstGeom>
          <a:noFill/>
          <a:ln w="9525">
            <a:noFill/>
            <a:miter lim="800000"/>
            <a:headEnd/>
            <a:tailEnd/>
          </a:ln>
        </p:spPr>
      </p:pic>
      <p:pic>
        <p:nvPicPr>
          <p:cNvPr id="117768" name="Picture 6" descr="H:\M我的文件EeePC\教育部ERC總集\最新教材\實驗室廢棄物\9806廢棄物標示2\生物醫療廢棄物.jpg"/>
          <p:cNvPicPr>
            <a:picLocks noChangeAspect="1" noChangeArrowheads="1"/>
          </p:cNvPicPr>
          <p:nvPr/>
        </p:nvPicPr>
        <p:blipFill>
          <a:blip r:embed="rId7" cstate="print"/>
          <a:srcRect/>
          <a:stretch>
            <a:fillRect/>
          </a:stretch>
        </p:blipFill>
        <p:spPr bwMode="auto">
          <a:xfrm>
            <a:off x="5926138" y="4025900"/>
            <a:ext cx="698500" cy="703263"/>
          </a:xfrm>
          <a:prstGeom prst="rect">
            <a:avLst/>
          </a:prstGeom>
          <a:noFill/>
          <a:ln w="9525">
            <a:noFill/>
            <a:miter lim="800000"/>
            <a:headEnd/>
            <a:tailEnd/>
          </a:ln>
        </p:spPr>
      </p:pic>
      <p:sp>
        <p:nvSpPr>
          <p:cNvPr id="9" name="投影片編號版面配置區 8"/>
          <p:cNvSpPr>
            <a:spLocks noGrp="1"/>
          </p:cNvSpPr>
          <p:nvPr>
            <p:ph type="sldNum" sz="quarter" idx="12"/>
          </p:nvPr>
        </p:nvSpPr>
        <p:spPr/>
        <p:txBody>
          <a:bodyPr/>
          <a:lstStyle/>
          <a:p>
            <a:pPr>
              <a:defRPr/>
            </a:pPr>
            <a:fld id="{8DEF6D81-3992-44C0-A1DA-464E0286BA09}" type="slidenum">
              <a:rPr lang="en-US" altLang="zh-TW" smtClean="0"/>
              <a:pPr>
                <a:defRPr/>
              </a:pPr>
              <a:t>59</a:t>
            </a:fld>
            <a:endParaRPr lang="en-US" altLang="zh-TW"/>
          </a:p>
        </p:txBody>
      </p:sp>
    </p:spTree>
    <p:extLst>
      <p:ext uri="{BB962C8B-B14F-4D97-AF65-F5344CB8AC3E}">
        <p14:creationId xmlns:p14="http://schemas.microsoft.com/office/powerpoint/2010/main" val="198645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FF0000"/>
                </a:solidFill>
                <a:latin typeface="標楷體" pitchFamily="65" charset="-120"/>
                <a:ea typeface="標楷體" pitchFamily="65" charset="-120"/>
              </a:rPr>
              <a:t>桃園欣榮焚化廠火警</a:t>
            </a:r>
            <a:endParaRPr lang="zh-TW" altLang="en-US" sz="44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124744"/>
            <a:ext cx="8229600" cy="4525963"/>
          </a:xfrm>
        </p:spPr>
        <p:txBody>
          <a:bodyPr/>
          <a:lstStyle/>
          <a:p>
            <a:r>
              <a:rPr lang="en-US" altLang="zh-TW" dirty="0" smtClean="0"/>
              <a:t>2016/11/3</a:t>
            </a:r>
            <a:r>
              <a:rPr lang="zh-TW" altLang="en-US" dirty="0" smtClean="0"/>
              <a:t>位於桃園市中壢區的南區焚化爐今下午發生火警，起火層為地下</a:t>
            </a:r>
            <a:r>
              <a:rPr lang="en-US" altLang="zh-TW" dirty="0" smtClean="0"/>
              <a:t>1</a:t>
            </a:r>
            <a:r>
              <a:rPr lang="zh-TW" altLang="en-US" dirty="0" smtClean="0"/>
              <a:t>層，現場燃燒大量的垃圾廢棄物，由於現場悶燒及濃煙密布，經全力灌救後火勢於</a:t>
            </a:r>
            <a:r>
              <a:rPr lang="en-US" altLang="zh-TW" dirty="0" smtClean="0"/>
              <a:t>15</a:t>
            </a:r>
            <a:r>
              <a:rPr lang="zh-TW" altLang="en-US" dirty="0" smtClean="0"/>
              <a:t>時</a:t>
            </a:r>
            <a:r>
              <a:rPr lang="en-US" altLang="zh-TW" dirty="0" smtClean="0"/>
              <a:t>08</a:t>
            </a:r>
            <a:r>
              <a:rPr lang="zh-TW" altLang="en-US" dirty="0" smtClean="0"/>
              <a:t>分控制，無人員受傷受困。</a:t>
            </a:r>
            <a:r>
              <a:rPr lang="en-US" altLang="zh-TW" dirty="0" smtClean="0"/>
              <a:t>2016/12/1</a:t>
            </a:r>
            <a:r>
              <a:rPr lang="zh-TW" altLang="en-US" dirty="0" smtClean="0"/>
              <a:t>恢復</a:t>
            </a:r>
            <a:endParaRPr lang="zh-TW" altLang="en-US" dirty="0"/>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6</a:t>
            </a:fld>
            <a:endParaRPr lang="en-US" altLang="zh-TW"/>
          </a:p>
        </p:txBody>
      </p:sp>
      <p:pic>
        <p:nvPicPr>
          <p:cNvPr id="202754" name="Picture 2" descr="新聞圖片"/>
          <p:cNvPicPr>
            <a:picLocks noChangeAspect="1" noChangeArrowheads="1"/>
          </p:cNvPicPr>
          <p:nvPr/>
        </p:nvPicPr>
        <p:blipFill>
          <a:blip r:embed="rId2"/>
          <a:srcRect/>
          <a:stretch>
            <a:fillRect/>
          </a:stretch>
        </p:blipFill>
        <p:spPr bwMode="auto">
          <a:xfrm>
            <a:off x="2483768" y="3573016"/>
            <a:ext cx="5715000" cy="3209926"/>
          </a:xfrm>
          <a:prstGeom prst="rect">
            <a:avLst/>
          </a:prstGeom>
          <a:noFill/>
        </p:spPr>
      </p:pic>
    </p:spTree>
    <p:extLst>
      <p:ext uri="{BB962C8B-B14F-4D97-AF65-F5344CB8AC3E}">
        <p14:creationId xmlns:p14="http://schemas.microsoft.com/office/powerpoint/2010/main" val="14418126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79388" y="260350"/>
            <a:ext cx="8229600" cy="811213"/>
          </a:xfrm>
        </p:spPr>
        <p:txBody>
          <a:bodyPr/>
          <a:lstStyle/>
          <a:p>
            <a:pPr eaLnBrk="1" hangingPunct="1"/>
            <a:r>
              <a:rPr lang="zh-TW" altLang="en-US" sz="4400" b="1">
                <a:latin typeface="標楷體" pitchFamily="65" charset="-120"/>
                <a:ea typeface="標楷體" pitchFamily="65" charset="-120"/>
              </a:rPr>
              <a:t>貯存期限</a:t>
            </a:r>
          </a:p>
        </p:txBody>
      </p:sp>
      <p:sp>
        <p:nvSpPr>
          <p:cNvPr id="155651" name="Rectangle 3"/>
          <p:cNvSpPr>
            <a:spLocks noGrp="1" noChangeArrowheads="1"/>
          </p:cNvSpPr>
          <p:nvPr>
            <p:ph idx="4294967295"/>
          </p:nvPr>
        </p:nvSpPr>
        <p:spPr>
          <a:xfrm>
            <a:off x="395288" y="908720"/>
            <a:ext cx="7834312" cy="5445125"/>
          </a:xfrm>
          <a:extLst/>
        </p:spPr>
        <p:txBody>
          <a:bodyPr rtlCol="0">
            <a:normAutofit fontScale="92500" lnSpcReduction="10000"/>
          </a:bodyPr>
          <a:lstStyle/>
          <a:p>
            <a:pPr eaLnBrk="1" hangingPunct="1">
              <a:lnSpc>
                <a:spcPct val="150000"/>
              </a:lnSpc>
              <a:spcBef>
                <a:spcPts val="0"/>
              </a:spcBef>
              <a:spcAft>
                <a:spcPts val="0"/>
              </a:spcAft>
              <a:buFont typeface="Arial" panose="020B0604020202020204" pitchFamily="34" charset="0"/>
              <a:buChar char="•"/>
              <a:defRPr/>
            </a:pPr>
            <a:r>
              <a:rPr lang="zh-TW" altLang="en-US" sz="2400" b="1" dirty="0">
                <a:solidFill>
                  <a:srgbClr val="FF0000"/>
                </a:solidFill>
                <a:latin typeface="標楷體" panose="03000509000000000000" pitchFamily="65" charset="-120"/>
                <a:ea typeface="標楷體" panose="03000509000000000000" pitchFamily="65" charset="-120"/>
              </a:rPr>
              <a:t>基因毒性廢棄物</a:t>
            </a:r>
            <a:endParaRPr lang="zh-TW" altLang="en-US" sz="2400" dirty="0">
              <a:solidFill>
                <a:srgbClr val="FF0000"/>
              </a:solidFill>
              <a:latin typeface="標楷體" panose="03000509000000000000" pitchFamily="65" charset="-120"/>
              <a:ea typeface="標楷體" panose="03000509000000000000" pitchFamily="65" charset="-120"/>
            </a:endParaRPr>
          </a:p>
          <a:p>
            <a:pPr lvl="1" eaLnBrk="1" hangingPunct="1">
              <a:lnSpc>
                <a:spcPct val="150000"/>
              </a:lnSpc>
              <a:spcBef>
                <a:spcPts val="0"/>
              </a:spcBef>
              <a:spcAft>
                <a:spcPts val="0"/>
              </a:spcAft>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貯存以</a:t>
            </a:r>
            <a:r>
              <a:rPr lang="zh-TW" altLang="en-US" sz="2400" b="1" dirty="0">
                <a:solidFill>
                  <a:srgbClr val="FF0000"/>
                </a:solidFill>
                <a:latin typeface="標楷體" panose="03000509000000000000" pitchFamily="65" charset="-120"/>
                <a:ea typeface="標楷體" panose="03000509000000000000" pitchFamily="65" charset="-120"/>
              </a:rPr>
              <a:t>一年</a:t>
            </a:r>
            <a:r>
              <a:rPr lang="zh-TW" altLang="en-US" sz="2400" dirty="0">
                <a:latin typeface="標楷體" panose="03000509000000000000" pitchFamily="65" charset="-120"/>
                <a:ea typeface="標楷體" panose="03000509000000000000" pitchFamily="65" charset="-120"/>
              </a:rPr>
              <a:t>為限，其須延長者，應於期限屆滿二個月前向貯存設施所在地之地方主管機關申請延長，並以一次為限，且不得超過一年。</a:t>
            </a:r>
          </a:p>
          <a:p>
            <a:pPr eaLnBrk="1" hangingPunct="1">
              <a:lnSpc>
                <a:spcPct val="150000"/>
              </a:lnSpc>
              <a:spcBef>
                <a:spcPts val="0"/>
              </a:spcBef>
              <a:spcAft>
                <a:spcPts val="0"/>
              </a:spcAft>
              <a:buFont typeface="Arial" panose="020B0604020202020204" pitchFamily="34" charset="0"/>
              <a:buChar char="•"/>
              <a:defRPr/>
            </a:pPr>
            <a:r>
              <a:rPr lang="zh-TW" altLang="en-US" sz="2400" b="1" dirty="0">
                <a:solidFill>
                  <a:srgbClr val="FF0000"/>
                </a:solidFill>
                <a:latin typeface="標楷體" panose="03000509000000000000" pitchFamily="65" charset="-120"/>
                <a:ea typeface="標楷體" panose="03000509000000000000" pitchFamily="65" charset="-120"/>
              </a:rPr>
              <a:t>廢尖銳器具</a:t>
            </a:r>
          </a:p>
          <a:p>
            <a:pPr lvl="1" eaLnBrk="1" hangingPunct="1">
              <a:lnSpc>
                <a:spcPct val="150000"/>
              </a:lnSpc>
              <a:spcBef>
                <a:spcPts val="0"/>
              </a:spcBef>
              <a:spcAft>
                <a:spcPts val="0"/>
              </a:spcAft>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應與其他廢棄物分類貯存，並以不易穿透之堅固容器密封盛裝，貯存以</a:t>
            </a:r>
            <a:r>
              <a:rPr lang="zh-TW" altLang="en-US" sz="2400" b="1" dirty="0">
                <a:solidFill>
                  <a:srgbClr val="FF0000"/>
                </a:solidFill>
                <a:latin typeface="標楷體" panose="03000509000000000000" pitchFamily="65" charset="-120"/>
                <a:ea typeface="標楷體" panose="03000509000000000000" pitchFamily="65" charset="-120"/>
              </a:rPr>
              <a:t>一年</a:t>
            </a:r>
            <a:r>
              <a:rPr lang="zh-TW" altLang="en-US" sz="2400" dirty="0">
                <a:latin typeface="標楷體" panose="03000509000000000000" pitchFamily="65" charset="-120"/>
                <a:ea typeface="標楷體" panose="03000509000000000000" pitchFamily="65" charset="-120"/>
              </a:rPr>
              <a:t>為限。 </a:t>
            </a:r>
          </a:p>
          <a:p>
            <a:pPr eaLnBrk="1" hangingPunct="1">
              <a:lnSpc>
                <a:spcPct val="150000"/>
              </a:lnSpc>
              <a:spcBef>
                <a:spcPts val="0"/>
              </a:spcBef>
              <a:spcAft>
                <a:spcPts val="0"/>
              </a:spcAft>
              <a:buFont typeface="Arial" panose="020B0604020202020204" pitchFamily="34" charset="0"/>
              <a:buChar char="•"/>
              <a:defRPr/>
            </a:pPr>
            <a:r>
              <a:rPr lang="zh-TW" altLang="en-US" sz="2400" b="1" dirty="0">
                <a:latin typeface="標楷體" panose="03000509000000000000" pitchFamily="65" charset="-120"/>
                <a:ea typeface="標楷體" panose="03000509000000000000" pitchFamily="65" charset="-120"/>
              </a:rPr>
              <a:t>感染性廢棄物</a:t>
            </a:r>
            <a:r>
              <a:rPr lang="en-US" altLang="zh-TW"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產出機構</a:t>
            </a:r>
            <a:r>
              <a:rPr lang="zh-TW" altLang="en-US" sz="2400" b="1" dirty="0">
                <a:latin typeface="標楷體" panose="03000509000000000000" pitchFamily="65" charset="-120"/>
                <a:ea typeface="標楷體" panose="03000509000000000000" pitchFamily="65" charset="-120"/>
              </a:rPr>
              <a:t>：</a:t>
            </a:r>
          </a:p>
          <a:p>
            <a:pPr lvl="2" eaLnBrk="1" hangingPunct="1">
              <a:lnSpc>
                <a:spcPct val="150000"/>
              </a:lnSpc>
              <a:spcBef>
                <a:spcPts val="0"/>
              </a:spcBef>
              <a:spcAft>
                <a:spcPts val="0"/>
              </a:spcAft>
              <a:buFont typeface="Arial" panose="020B0604020202020204" pitchFamily="34" charset="0"/>
              <a:buChar char="•"/>
              <a:defRPr/>
            </a:pPr>
            <a:r>
              <a:rPr lang="zh-TW" altLang="en-US" sz="2400" b="1" dirty="0">
                <a:solidFill>
                  <a:srgbClr val="FF0000"/>
                </a:solidFill>
                <a:latin typeface="標楷體" panose="03000509000000000000" pitchFamily="65" charset="-120"/>
                <a:ea typeface="標楷體" panose="03000509000000000000" pitchFamily="65" charset="-120"/>
              </a:rPr>
              <a:t>常溫</a:t>
            </a:r>
            <a:r>
              <a:rPr lang="zh-TW" altLang="en-US" sz="2400" dirty="0">
                <a:latin typeface="標楷體" panose="03000509000000000000" pitchFamily="65" charset="-120"/>
                <a:ea typeface="標楷體" panose="03000509000000000000" pitchFamily="65" charset="-120"/>
              </a:rPr>
              <a:t>下貯存者，以 </a:t>
            </a:r>
            <a:r>
              <a:rPr lang="en-US" altLang="zh-TW" sz="2400" b="1" dirty="0">
                <a:solidFill>
                  <a:srgbClr val="FF0000"/>
                </a:solidFill>
                <a:latin typeface="標楷體" panose="03000509000000000000" pitchFamily="65" charset="-120"/>
                <a:ea typeface="標楷體" panose="03000509000000000000" pitchFamily="65" charset="-120"/>
              </a:rPr>
              <a:t>1 </a:t>
            </a:r>
            <a:r>
              <a:rPr lang="zh-TW" altLang="en-US" sz="2400" b="1" dirty="0">
                <a:solidFill>
                  <a:srgbClr val="FF0000"/>
                </a:solidFill>
                <a:latin typeface="標楷體" panose="03000509000000000000" pitchFamily="65" charset="-120"/>
                <a:ea typeface="標楷體" panose="03000509000000000000" pitchFamily="65" charset="-120"/>
              </a:rPr>
              <a:t>日</a:t>
            </a:r>
            <a:r>
              <a:rPr lang="zh-TW" altLang="en-US" sz="2400" dirty="0">
                <a:latin typeface="標楷體" panose="03000509000000000000" pitchFamily="65" charset="-120"/>
                <a:ea typeface="標楷體" panose="03000509000000000000" pitchFamily="65" charset="-120"/>
              </a:rPr>
              <a:t>為限；</a:t>
            </a:r>
          </a:p>
          <a:p>
            <a:pPr lvl="2" eaLnBrk="1" hangingPunct="1">
              <a:lnSpc>
                <a:spcPct val="150000"/>
              </a:lnSpc>
              <a:spcBef>
                <a:spcPts val="0"/>
              </a:spcBef>
              <a:spcAft>
                <a:spcPts val="0"/>
              </a:spcAft>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於 </a:t>
            </a:r>
            <a:r>
              <a:rPr lang="en-US" altLang="zh-TW" sz="2400" b="1" dirty="0">
                <a:solidFill>
                  <a:srgbClr val="FF0000"/>
                </a:solidFill>
                <a:latin typeface="標楷體" panose="03000509000000000000" pitchFamily="65" charset="-120"/>
                <a:ea typeface="標楷體" panose="03000509000000000000" pitchFamily="65" charset="-120"/>
              </a:rPr>
              <a:t>5</a:t>
            </a:r>
            <a:r>
              <a:rPr lang="en-US" altLang="zh-TW" sz="24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°C</a:t>
            </a:r>
            <a:r>
              <a:rPr lang="en-US" altLang="zh-TW" sz="2400" b="1" dirty="0">
                <a:solidFill>
                  <a:srgbClr val="FF0000"/>
                </a:solidFill>
                <a:latin typeface="標楷體" panose="03000509000000000000" pitchFamily="65" charset="-120"/>
                <a:ea typeface="標楷體" panose="03000509000000000000" pitchFamily="65" charset="-120"/>
              </a:rPr>
              <a:t> </a:t>
            </a:r>
            <a:r>
              <a:rPr lang="zh-TW" altLang="en-US" sz="2400" b="1" dirty="0">
                <a:solidFill>
                  <a:srgbClr val="FF0000"/>
                </a:solidFill>
                <a:latin typeface="標楷體" panose="03000509000000000000" pitchFamily="65" charset="-120"/>
                <a:ea typeface="標楷體" panose="03000509000000000000" pitchFamily="65" charset="-120"/>
              </a:rPr>
              <a:t>以下 </a:t>
            </a:r>
            <a:r>
              <a:rPr lang="en-US" altLang="zh-TW" sz="2400" b="1" dirty="0">
                <a:solidFill>
                  <a:srgbClr val="FF0000"/>
                </a:solidFill>
                <a:latin typeface="標楷體" panose="03000509000000000000" pitchFamily="65" charset="-120"/>
                <a:ea typeface="標楷體" panose="03000509000000000000" pitchFamily="65" charset="-120"/>
              </a:rPr>
              <a:t>0</a:t>
            </a:r>
            <a:r>
              <a:rPr lang="en-US" altLang="zh-TW" sz="24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°C </a:t>
            </a:r>
            <a:r>
              <a:rPr lang="zh-TW" altLang="en-US" sz="2400" b="1" dirty="0">
                <a:solidFill>
                  <a:srgbClr val="FF0000"/>
                </a:solidFill>
                <a:latin typeface="標楷體" panose="03000509000000000000" pitchFamily="65" charset="-120"/>
                <a:ea typeface="標楷體" panose="03000509000000000000" pitchFamily="65" charset="-120"/>
              </a:rPr>
              <a:t>以上</a:t>
            </a:r>
            <a:r>
              <a:rPr lang="zh-TW" altLang="en-US" sz="2400" dirty="0">
                <a:latin typeface="標楷體" panose="03000509000000000000" pitchFamily="65" charset="-120"/>
                <a:ea typeface="標楷體" panose="03000509000000000000" pitchFamily="65" charset="-120"/>
              </a:rPr>
              <a:t>冷藏者，以 </a:t>
            </a:r>
            <a:r>
              <a:rPr lang="en-US" altLang="zh-TW" sz="2400" dirty="0">
                <a:solidFill>
                  <a:srgbClr val="FF0000"/>
                </a:solidFill>
                <a:latin typeface="標楷體" panose="03000509000000000000" pitchFamily="65" charset="-120"/>
                <a:ea typeface="標楷體" panose="03000509000000000000" pitchFamily="65" charset="-120"/>
              </a:rPr>
              <a:t>7 </a:t>
            </a:r>
            <a:r>
              <a:rPr lang="zh-TW" altLang="en-US" sz="2400" dirty="0">
                <a:solidFill>
                  <a:srgbClr val="FF0000"/>
                </a:solidFill>
                <a:latin typeface="標楷體" panose="03000509000000000000" pitchFamily="65" charset="-120"/>
                <a:ea typeface="標楷體" panose="03000509000000000000" pitchFamily="65" charset="-120"/>
              </a:rPr>
              <a:t>日</a:t>
            </a:r>
            <a:r>
              <a:rPr lang="zh-TW" altLang="en-US" sz="2400" dirty="0">
                <a:latin typeface="標楷體" panose="03000509000000000000" pitchFamily="65" charset="-120"/>
                <a:ea typeface="標楷體" panose="03000509000000000000" pitchFamily="65" charset="-120"/>
              </a:rPr>
              <a:t>為限；</a:t>
            </a:r>
          </a:p>
          <a:p>
            <a:pPr lvl="2" eaLnBrk="1" hangingPunct="1">
              <a:lnSpc>
                <a:spcPct val="150000"/>
              </a:lnSpc>
              <a:spcBef>
                <a:spcPts val="0"/>
              </a:spcBef>
              <a:spcAft>
                <a:spcPts val="0"/>
              </a:spcAft>
              <a:buFont typeface="Arial" panose="020B0604020202020204" pitchFamily="34" charset="0"/>
              <a:buChar char="•"/>
              <a:defRPr/>
            </a:pPr>
            <a:r>
              <a:rPr lang="zh-TW" altLang="en-US" sz="2400" dirty="0">
                <a:latin typeface="標楷體" panose="03000509000000000000" pitchFamily="65" charset="-120"/>
                <a:ea typeface="標楷體" panose="03000509000000000000" pitchFamily="65" charset="-120"/>
              </a:rPr>
              <a:t>於 </a:t>
            </a:r>
            <a:r>
              <a:rPr lang="en-US" altLang="zh-TW" sz="2400" b="1" dirty="0">
                <a:solidFill>
                  <a:srgbClr val="FF0000"/>
                </a:solidFill>
                <a:latin typeface="標楷體" panose="03000509000000000000" pitchFamily="65" charset="-120"/>
                <a:ea typeface="標楷體" panose="03000509000000000000" pitchFamily="65" charset="-120"/>
              </a:rPr>
              <a:t>0</a:t>
            </a:r>
            <a:r>
              <a:rPr lang="en-US" altLang="zh-TW" sz="24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°C </a:t>
            </a:r>
            <a:r>
              <a:rPr lang="zh-TW" altLang="en-US" sz="2400" b="1" dirty="0">
                <a:solidFill>
                  <a:srgbClr val="FF0000"/>
                </a:solidFill>
                <a:latin typeface="標楷體" panose="03000509000000000000" pitchFamily="65" charset="-120"/>
                <a:ea typeface="標楷體" panose="03000509000000000000" pitchFamily="65" charset="-120"/>
              </a:rPr>
              <a:t>以下</a:t>
            </a:r>
            <a:r>
              <a:rPr lang="zh-TW" altLang="en-US" sz="2400" dirty="0">
                <a:latin typeface="標楷體" panose="03000509000000000000" pitchFamily="65" charset="-120"/>
                <a:ea typeface="標楷體" panose="03000509000000000000" pitchFamily="65" charset="-120"/>
              </a:rPr>
              <a:t>冷凍者，以 </a:t>
            </a:r>
            <a:r>
              <a:rPr lang="en-US" altLang="zh-TW" sz="2400" b="1" dirty="0">
                <a:solidFill>
                  <a:srgbClr val="FF0000"/>
                </a:solidFill>
                <a:latin typeface="標楷體" panose="03000509000000000000" pitchFamily="65" charset="-120"/>
                <a:ea typeface="標楷體" panose="03000509000000000000" pitchFamily="65" charset="-120"/>
              </a:rPr>
              <a:t>30 </a:t>
            </a:r>
            <a:r>
              <a:rPr lang="zh-TW" altLang="en-US" sz="2400" b="1" dirty="0">
                <a:solidFill>
                  <a:srgbClr val="FF0000"/>
                </a:solidFill>
                <a:latin typeface="標楷體" panose="03000509000000000000" pitchFamily="65" charset="-120"/>
                <a:ea typeface="標楷體" panose="03000509000000000000" pitchFamily="65" charset="-120"/>
              </a:rPr>
              <a:t>日</a:t>
            </a:r>
            <a:r>
              <a:rPr lang="zh-TW" altLang="en-US" sz="2400" dirty="0">
                <a:latin typeface="標楷體" panose="03000509000000000000" pitchFamily="65" charset="-120"/>
                <a:ea typeface="標楷體" panose="03000509000000000000" pitchFamily="65" charset="-120"/>
              </a:rPr>
              <a:t>為限</a:t>
            </a:r>
          </a:p>
        </p:txBody>
      </p:sp>
      <p:sp>
        <p:nvSpPr>
          <p:cNvPr id="118788" name="投影片編號版面配置區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D426EFC9-55AD-4831-8EE4-6D133F024F36}" type="slidenum">
              <a:rPr lang="en-US" altLang="zh-TW" sz="1200">
                <a:solidFill>
                  <a:srgbClr val="898989"/>
                </a:solidFill>
              </a:rPr>
              <a:pPr algn="r" eaLnBrk="1" hangingPunct="1"/>
              <a:t>60</a:t>
            </a:fld>
            <a:endParaRPr lang="en-US" altLang="zh-TW" sz="1200">
              <a:solidFill>
                <a:srgbClr val="898989"/>
              </a:solidFill>
            </a:endParaRPr>
          </a:p>
        </p:txBody>
      </p:sp>
      <p:sp>
        <p:nvSpPr>
          <p:cNvPr id="5" name="投影片編號版面配置區 4"/>
          <p:cNvSpPr>
            <a:spLocks noGrp="1"/>
          </p:cNvSpPr>
          <p:nvPr>
            <p:ph type="sldNum" sz="quarter" idx="12"/>
          </p:nvPr>
        </p:nvSpPr>
        <p:spPr/>
        <p:txBody>
          <a:bodyPr/>
          <a:lstStyle/>
          <a:p>
            <a:pPr>
              <a:defRPr/>
            </a:pPr>
            <a:fld id="{A9FAE099-0179-4B8E-89D6-546BD8865AF6}" type="slidenum">
              <a:rPr lang="en-US" altLang="zh-TW" smtClean="0"/>
              <a:pPr>
                <a:defRPr/>
              </a:pPr>
              <a:t>60</a:t>
            </a:fld>
            <a:endParaRPr lang="en-US" altLang="zh-TW"/>
          </a:p>
        </p:txBody>
      </p:sp>
    </p:spTree>
    <p:extLst>
      <p:ext uri="{BB962C8B-B14F-4D97-AF65-F5344CB8AC3E}">
        <p14:creationId xmlns:p14="http://schemas.microsoft.com/office/powerpoint/2010/main" val="584299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795338" y="620713"/>
            <a:ext cx="4340225" cy="923925"/>
          </a:xfrm>
          <a:prstGeom prst="rect">
            <a:avLst/>
          </a:prstGeom>
          <a:noFill/>
          <a:ln w="9525">
            <a:noFill/>
            <a:miter lim="800000"/>
            <a:headEnd/>
            <a:tailEnd/>
          </a:ln>
        </p:spPr>
        <p:txBody>
          <a:bodyPr wrap="none">
            <a:spAutoFit/>
          </a:bodyPr>
          <a:lstStyle/>
          <a:p>
            <a:pPr eaLnBrk="1" hangingPunct="1">
              <a:buFont typeface="Wingdings" pitchFamily="2" charset="2"/>
              <a:buNone/>
            </a:pPr>
            <a:r>
              <a:rPr lang="zh-TW" altLang="en-US" sz="5400" b="1">
                <a:solidFill>
                  <a:srgbClr val="000000"/>
                </a:solidFill>
                <a:latin typeface="標楷體" pitchFamily="65" charset="-120"/>
                <a:ea typeface="標楷體" pitchFamily="65" charset="-120"/>
              </a:rPr>
              <a:t>貯存期限</a:t>
            </a:r>
            <a:r>
              <a:rPr lang="en-US" altLang="zh-TW" sz="5400" b="1">
                <a:solidFill>
                  <a:srgbClr val="000000"/>
                </a:solidFill>
                <a:latin typeface="標楷體" pitchFamily="65" charset="-120"/>
                <a:ea typeface="標楷體" pitchFamily="65" charset="-120"/>
              </a:rPr>
              <a:t>(</a:t>
            </a:r>
            <a:r>
              <a:rPr lang="zh-TW" altLang="en-US" sz="5400" b="1">
                <a:solidFill>
                  <a:srgbClr val="000000"/>
                </a:solidFill>
                <a:latin typeface="標楷體" pitchFamily="65" charset="-120"/>
                <a:ea typeface="標楷體" pitchFamily="65" charset="-120"/>
              </a:rPr>
              <a:t>續</a:t>
            </a:r>
            <a:r>
              <a:rPr lang="en-US" altLang="zh-TW" sz="5400" b="1">
                <a:solidFill>
                  <a:srgbClr val="000000"/>
                </a:solidFill>
                <a:latin typeface="標楷體" pitchFamily="65" charset="-120"/>
                <a:ea typeface="標楷體" pitchFamily="65" charset="-120"/>
              </a:rPr>
              <a:t>)</a:t>
            </a:r>
            <a:endParaRPr lang="zh-TW" altLang="en-US" sz="5400" b="1">
              <a:solidFill>
                <a:srgbClr val="000000"/>
              </a:solidFill>
              <a:latin typeface="標楷體" pitchFamily="65" charset="-120"/>
              <a:ea typeface="標楷體" pitchFamily="65" charset="-120"/>
            </a:endParaRPr>
          </a:p>
        </p:txBody>
      </p:sp>
      <p:sp>
        <p:nvSpPr>
          <p:cNvPr id="119811" name="Rectangle 4"/>
          <p:cNvSpPr>
            <a:spLocks noChangeArrowheads="1"/>
          </p:cNvSpPr>
          <p:nvPr/>
        </p:nvSpPr>
        <p:spPr bwMode="auto">
          <a:xfrm>
            <a:off x="795338" y="1556792"/>
            <a:ext cx="7521575" cy="4437062"/>
          </a:xfrm>
          <a:prstGeom prst="rect">
            <a:avLst/>
          </a:prstGeom>
          <a:noFill/>
          <a:ln w="9525">
            <a:noFill/>
            <a:miter lim="800000"/>
            <a:headEnd/>
            <a:tailEnd/>
          </a:ln>
        </p:spPr>
        <p:txBody>
          <a:bodyPr>
            <a:spAutoFit/>
          </a:bodyPr>
          <a:lstStyle/>
          <a:p>
            <a:pPr marL="457200" indent="-457200" eaLnBrk="1" hangingPunct="1">
              <a:lnSpc>
                <a:spcPct val="150000"/>
              </a:lnSpc>
              <a:buFont typeface="Arial" charset="0"/>
              <a:buChar char="•"/>
            </a:pPr>
            <a:r>
              <a:rPr lang="zh-TW" altLang="en-US" sz="3200" dirty="0">
                <a:solidFill>
                  <a:srgbClr val="000000"/>
                </a:solidFill>
                <a:latin typeface="標楷體" pitchFamily="65" charset="-120"/>
                <a:ea typeface="標楷體" pitchFamily="65" charset="-120"/>
              </a:rPr>
              <a:t>貯存期限，不含清運過程、裝卸貨及等待投料時間</a:t>
            </a:r>
          </a:p>
          <a:p>
            <a:pPr marL="457200" indent="-457200" eaLnBrk="1" hangingPunct="1">
              <a:lnSpc>
                <a:spcPct val="150000"/>
              </a:lnSpc>
              <a:buFont typeface="Arial" charset="0"/>
              <a:buChar char="•"/>
            </a:pPr>
            <a:r>
              <a:rPr lang="zh-TW" altLang="en-US" sz="3200" dirty="0">
                <a:solidFill>
                  <a:srgbClr val="000000"/>
                </a:solidFill>
                <a:latin typeface="標楷體" pitchFamily="65" charset="-120"/>
                <a:ea typeface="標楷體" pitchFamily="65" charset="-120"/>
              </a:rPr>
              <a:t>生物醫療廢棄物於貯存期間</a:t>
            </a:r>
            <a:r>
              <a:rPr lang="zh-TW" altLang="en-US" sz="3200" u="sng" dirty="0">
                <a:solidFill>
                  <a:srgbClr val="FF0000"/>
                </a:solidFill>
                <a:latin typeface="標楷體" pitchFamily="65" charset="-120"/>
                <a:ea typeface="標楷體" pitchFamily="65" charset="-120"/>
              </a:rPr>
              <a:t>產生惡臭時，應立即清除</a:t>
            </a:r>
          </a:p>
          <a:p>
            <a:pPr marL="457200" indent="-457200" eaLnBrk="1" hangingPunct="1">
              <a:lnSpc>
                <a:spcPct val="150000"/>
              </a:lnSpc>
              <a:buFont typeface="Arial" charset="0"/>
              <a:buChar char="•"/>
            </a:pPr>
            <a:r>
              <a:rPr lang="zh-TW" altLang="en-US" sz="3200" dirty="0">
                <a:solidFill>
                  <a:srgbClr val="000000"/>
                </a:solidFill>
                <a:latin typeface="標楷體" pitchFamily="65" charset="-120"/>
                <a:ea typeface="標楷體" pitchFamily="65" charset="-120"/>
              </a:rPr>
              <a:t>特殊情形，報請地方主管機關同意後，延長貯存期限</a:t>
            </a:r>
          </a:p>
        </p:txBody>
      </p:sp>
      <p:sp>
        <p:nvSpPr>
          <p:cNvPr id="4" name="投影片編號版面配置區 3"/>
          <p:cNvSpPr>
            <a:spLocks noGrp="1"/>
          </p:cNvSpPr>
          <p:nvPr>
            <p:ph type="sldNum" sz="quarter" idx="12"/>
          </p:nvPr>
        </p:nvSpPr>
        <p:spPr/>
        <p:txBody>
          <a:bodyPr/>
          <a:lstStyle/>
          <a:p>
            <a:pPr>
              <a:defRPr/>
            </a:pPr>
            <a:fld id="{A9FAE099-0179-4B8E-89D6-546BD8865AF6}" type="slidenum">
              <a:rPr lang="en-US" altLang="zh-TW" smtClean="0"/>
              <a:pPr>
                <a:defRPr/>
              </a:pPr>
              <a:t>61</a:t>
            </a:fld>
            <a:endParaRPr lang="en-US" altLang="zh-TW"/>
          </a:p>
        </p:txBody>
      </p:sp>
    </p:spTree>
    <p:extLst>
      <p:ext uri="{BB962C8B-B14F-4D97-AF65-F5344CB8AC3E}">
        <p14:creationId xmlns:p14="http://schemas.microsoft.com/office/powerpoint/2010/main" val="3505845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p:txBody>
          <a:bodyPr/>
          <a:lstStyle/>
          <a:p>
            <a:r>
              <a:rPr lang="zh-TW" altLang="en-US" sz="4800">
                <a:latin typeface="標楷體" pitchFamily="65" charset="-120"/>
                <a:ea typeface="標楷體" pitchFamily="65" charset="-120"/>
              </a:rPr>
              <a:t>貯存設施</a:t>
            </a:r>
          </a:p>
        </p:txBody>
      </p:sp>
      <p:sp>
        <p:nvSpPr>
          <p:cNvPr id="120835" name="內容版面配置區 2"/>
          <p:cNvSpPr>
            <a:spLocks noGrp="1"/>
          </p:cNvSpPr>
          <p:nvPr>
            <p:ph idx="1"/>
          </p:nvPr>
        </p:nvSpPr>
        <p:spPr>
          <a:xfrm>
            <a:off x="628650" y="1825625"/>
            <a:ext cx="8047038" cy="4351338"/>
          </a:xfrm>
        </p:spPr>
        <p:txBody>
          <a:bodyPr>
            <a:normAutofit lnSpcReduction="10000"/>
          </a:bodyPr>
          <a:lstStyle/>
          <a:p>
            <a:pPr>
              <a:lnSpc>
                <a:spcPct val="130000"/>
              </a:lnSpc>
            </a:pPr>
            <a:r>
              <a:rPr lang="zh-TW" altLang="en-US" sz="2800">
                <a:latin typeface="標楷體" pitchFamily="65" charset="-120"/>
                <a:ea typeface="標楷體" pitchFamily="65" charset="-120"/>
              </a:rPr>
              <a:t>基因毒性廢棄物之貯存設施，應符合前述有害事業廢棄物貯存規定。</a:t>
            </a:r>
            <a:endParaRPr lang="en-US" altLang="zh-TW" sz="2800">
              <a:latin typeface="標楷體" pitchFamily="65" charset="-120"/>
              <a:ea typeface="標楷體" pitchFamily="65" charset="-120"/>
            </a:endParaRPr>
          </a:p>
          <a:p>
            <a:pPr>
              <a:lnSpc>
                <a:spcPct val="130000"/>
              </a:lnSpc>
            </a:pPr>
            <a:r>
              <a:rPr lang="zh-TW" altLang="en-US" sz="2800">
                <a:latin typeface="標楷體" pitchFamily="65" charset="-120"/>
                <a:ea typeface="標楷體" pitchFamily="65" charset="-120"/>
              </a:rPr>
              <a:t>廢尖銳器具及感染性廢棄物應符合下列規定：</a:t>
            </a:r>
            <a:endParaRPr lang="en-US" altLang="zh-TW" sz="2800">
              <a:latin typeface="標楷體" pitchFamily="65" charset="-120"/>
              <a:ea typeface="標楷體" pitchFamily="65" charset="-120"/>
            </a:endParaRPr>
          </a:p>
          <a:p>
            <a:pPr lvl="1">
              <a:lnSpc>
                <a:spcPct val="130000"/>
              </a:lnSpc>
            </a:pPr>
            <a:r>
              <a:rPr lang="zh-TW" altLang="en-US" sz="2400">
                <a:latin typeface="標楷體" pitchFamily="65" charset="-120"/>
                <a:ea typeface="標楷體" pitchFamily="65" charset="-120"/>
              </a:rPr>
              <a:t>明顯處標示區別有害事業廢棄物特性之標誌。</a:t>
            </a:r>
            <a:endParaRPr lang="en-US" altLang="zh-TW" sz="2400">
              <a:latin typeface="標楷體" pitchFamily="65" charset="-120"/>
              <a:ea typeface="標楷體" pitchFamily="65" charset="-120"/>
            </a:endParaRPr>
          </a:p>
          <a:p>
            <a:pPr lvl="1">
              <a:lnSpc>
                <a:spcPct val="130000"/>
              </a:lnSpc>
            </a:pPr>
            <a:r>
              <a:rPr lang="zh-TW" altLang="en-US" sz="2400">
                <a:latin typeface="標楷體" pitchFamily="65" charset="-120"/>
                <a:ea typeface="標楷體" pitchFamily="65" charset="-120"/>
              </a:rPr>
              <a:t>不同顏色容器需分開放置。</a:t>
            </a:r>
            <a:endParaRPr lang="en-US" altLang="zh-TW" sz="2400">
              <a:latin typeface="標楷體" pitchFamily="65" charset="-120"/>
              <a:ea typeface="標楷體" pitchFamily="65" charset="-120"/>
            </a:endParaRPr>
          </a:p>
          <a:p>
            <a:pPr lvl="1">
              <a:lnSpc>
                <a:spcPct val="130000"/>
              </a:lnSpc>
            </a:pPr>
            <a:r>
              <a:rPr lang="zh-TW" altLang="en-US" sz="2400">
                <a:latin typeface="標楷體" pitchFamily="65" charset="-120"/>
                <a:ea typeface="標楷體" pitchFamily="65" charset="-120"/>
              </a:rPr>
              <a:t>設置防止人員、動物闖入，蚊蠅病媒孳生之設備設施。</a:t>
            </a:r>
            <a:endParaRPr lang="en-US" altLang="zh-TW" sz="2400">
              <a:latin typeface="標楷體" pitchFamily="65" charset="-120"/>
              <a:ea typeface="標楷體" pitchFamily="65" charset="-120"/>
            </a:endParaRPr>
          </a:p>
          <a:p>
            <a:pPr lvl="1">
              <a:lnSpc>
                <a:spcPct val="130000"/>
              </a:lnSpc>
            </a:pPr>
            <a:r>
              <a:rPr lang="zh-TW" altLang="en-US" sz="2400">
                <a:latin typeface="標楷體" pitchFamily="65" charset="-120"/>
                <a:ea typeface="標楷體" pitchFamily="65" charset="-120"/>
              </a:rPr>
              <a:t>設置防止雨水、地下水滲入，與避免廢液、惡臭汙染環境之設備設施。</a:t>
            </a: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62</a:t>
            </a:fld>
            <a:endParaRPr lang="en-US" altLang="zh-TW"/>
          </a:p>
        </p:txBody>
      </p:sp>
    </p:spTree>
    <p:extLst>
      <p:ext uri="{BB962C8B-B14F-4D97-AF65-F5344CB8AC3E}">
        <p14:creationId xmlns:p14="http://schemas.microsoft.com/office/powerpoint/2010/main" val="3702788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71599" y="418654"/>
            <a:ext cx="7832675" cy="1210146"/>
          </a:xfrm>
        </p:spPr>
        <p:txBody>
          <a:bodyPr/>
          <a:lstStyle/>
          <a:p>
            <a:pPr eaLnBrk="1" hangingPunct="1"/>
            <a:r>
              <a:rPr lang="zh-TW" altLang="en-US" sz="4000" b="1" dirty="0">
                <a:latin typeface="標楷體" pitchFamily="65" charset="-120"/>
                <a:ea typeface="標楷體" pitchFamily="65" charset="-120"/>
              </a:rPr>
              <a:t>欲將感染性廢棄物滅菌後作為一般事業廢棄物處置時之滅菌處理標準及相關規定</a:t>
            </a:r>
          </a:p>
        </p:txBody>
      </p:sp>
      <p:sp>
        <p:nvSpPr>
          <p:cNvPr id="122883" name="Rectangle 3"/>
          <p:cNvSpPr>
            <a:spLocks noGrp="1" noChangeArrowheads="1"/>
          </p:cNvSpPr>
          <p:nvPr>
            <p:ph idx="1"/>
          </p:nvPr>
        </p:nvSpPr>
        <p:spPr>
          <a:xfrm>
            <a:off x="628650" y="2205038"/>
            <a:ext cx="7886700" cy="4351337"/>
          </a:xfrm>
        </p:spPr>
        <p:txBody>
          <a:bodyPr/>
          <a:lstStyle/>
          <a:p>
            <a:pPr eaLnBrk="1" hangingPunct="1">
              <a:lnSpc>
                <a:spcPct val="150000"/>
              </a:lnSpc>
              <a:spcBef>
                <a:spcPct val="0"/>
              </a:spcBef>
            </a:pPr>
            <a:r>
              <a:rPr lang="zh-TW" altLang="en-US" sz="2800" b="1">
                <a:latin typeface="標楷體" pitchFamily="65" charset="-120"/>
                <a:ea typeface="標楷體" pitchFamily="65" charset="-120"/>
              </a:rPr>
              <a:t>滅菌處理標準與方式</a:t>
            </a:r>
          </a:p>
          <a:p>
            <a:pPr lvl="1" eaLnBrk="1" hangingPunct="1">
              <a:lnSpc>
                <a:spcPct val="150000"/>
              </a:lnSpc>
              <a:spcBef>
                <a:spcPct val="0"/>
              </a:spcBef>
            </a:pPr>
            <a:r>
              <a:rPr lang="zh-TW" altLang="en-US" sz="2400" b="1" u="sng">
                <a:latin typeface="標楷體" pitchFamily="65" charset="-120"/>
                <a:ea typeface="標楷體" pitchFamily="65" charset="-120"/>
              </a:rPr>
              <a:t>滅菌法</a:t>
            </a:r>
            <a:r>
              <a:rPr lang="en-US" altLang="zh-TW" sz="2400" b="1">
                <a:latin typeface="標楷體" pitchFamily="65" charset="-120"/>
                <a:ea typeface="標楷體" pitchFamily="65" charset="-120"/>
              </a:rPr>
              <a:t>:</a:t>
            </a:r>
            <a:r>
              <a:rPr lang="zh-TW" altLang="en-US" sz="2400" b="1">
                <a:latin typeface="標楷體" pitchFamily="65" charset="-120"/>
                <a:ea typeface="標楷體" pitchFamily="65" charset="-120"/>
              </a:rPr>
              <a:t>指在一定時間內，以物理或化學原理將感染性事業廢棄物中微生物消滅之處理方法，其滅菌完全標準為，</a:t>
            </a:r>
            <a:r>
              <a:rPr lang="zh-TW" altLang="en-US" sz="2400" b="1" u="sng">
                <a:latin typeface="標楷體" pitchFamily="65" charset="-120"/>
                <a:ea typeface="標楷體" pitchFamily="65" charset="-120"/>
              </a:rPr>
              <a:t>指標微生物殺滅比率應達</a:t>
            </a:r>
            <a:r>
              <a:rPr lang="en-US" altLang="zh-TW" sz="2400" b="1" u="sng">
                <a:latin typeface="標楷體" pitchFamily="65" charset="-120"/>
                <a:ea typeface="標楷體" pitchFamily="65" charset="-120"/>
              </a:rPr>
              <a:t>5log10(</a:t>
            </a:r>
            <a:r>
              <a:rPr lang="zh-TW" altLang="en-US" sz="2400" b="1" u="sng">
                <a:latin typeface="標楷體" pitchFamily="65" charset="-120"/>
                <a:ea typeface="標楷體" pitchFamily="65" charset="-120"/>
              </a:rPr>
              <a:t>即</a:t>
            </a:r>
            <a:r>
              <a:rPr lang="en-US" altLang="zh-TW" sz="2400" b="1" u="sng">
                <a:latin typeface="標楷體" pitchFamily="65" charset="-120"/>
                <a:ea typeface="標楷體" pitchFamily="65" charset="-120"/>
              </a:rPr>
              <a:t>99.999%</a:t>
            </a:r>
            <a:r>
              <a:rPr lang="zh-TW" altLang="en-US" sz="2400" b="1" u="sng">
                <a:latin typeface="標楷體" pitchFamily="65" charset="-120"/>
                <a:ea typeface="標楷體" pitchFamily="65" charset="-120"/>
              </a:rPr>
              <a:t>滅菌效能</a:t>
            </a:r>
            <a:r>
              <a:rPr lang="en-US" altLang="zh-TW" sz="2400" b="1" u="sng">
                <a:latin typeface="標楷體" pitchFamily="65" charset="-120"/>
                <a:ea typeface="標楷體" pitchFamily="65" charset="-120"/>
              </a:rPr>
              <a:t>)</a:t>
            </a:r>
            <a:endParaRPr lang="en-US" altLang="zh-TW" sz="2400" b="1">
              <a:latin typeface="標楷體" pitchFamily="65" charset="-120"/>
              <a:ea typeface="標楷體" pitchFamily="65" charset="-120"/>
            </a:endParaRPr>
          </a:p>
          <a:p>
            <a:pPr eaLnBrk="1" hangingPunct="1"/>
            <a:endParaRPr lang="en-US" altLang="zh-TW" b="1"/>
          </a:p>
        </p:txBody>
      </p:sp>
      <p:sp>
        <p:nvSpPr>
          <p:cNvPr id="6" name="投影片編號版面配置區 5"/>
          <p:cNvSpPr>
            <a:spLocks noGrp="1"/>
          </p:cNvSpPr>
          <p:nvPr>
            <p:ph type="sldNum" sz="quarter" idx="12"/>
          </p:nvPr>
        </p:nvSpPr>
        <p:spPr/>
        <p:txBody>
          <a:bodyPr/>
          <a:lstStyle/>
          <a:p>
            <a:pPr>
              <a:defRPr/>
            </a:pPr>
            <a:fld id="{8DEF6D81-3992-44C0-A1DA-464E0286BA09}" type="slidenum">
              <a:rPr lang="en-US" altLang="zh-TW" smtClean="0"/>
              <a:pPr>
                <a:defRPr/>
              </a:pPr>
              <a:t>63</a:t>
            </a:fld>
            <a:endParaRPr lang="en-US" altLang="zh-TW"/>
          </a:p>
        </p:txBody>
      </p:sp>
    </p:spTree>
    <p:extLst>
      <p:ext uri="{BB962C8B-B14F-4D97-AF65-F5344CB8AC3E}">
        <p14:creationId xmlns:p14="http://schemas.microsoft.com/office/powerpoint/2010/main" val="422709744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idx="1"/>
          </p:nvPr>
        </p:nvSpPr>
        <p:spPr>
          <a:xfrm>
            <a:off x="457200" y="1125538"/>
            <a:ext cx="8229600" cy="4741862"/>
          </a:xfrm>
        </p:spPr>
        <p:txBody>
          <a:bodyPr/>
          <a:lstStyle/>
          <a:p>
            <a:pPr eaLnBrk="1" hangingPunct="1">
              <a:lnSpc>
                <a:spcPct val="150000"/>
              </a:lnSpc>
              <a:spcBef>
                <a:spcPct val="0"/>
              </a:spcBef>
            </a:pPr>
            <a:r>
              <a:rPr lang="zh-TW" altLang="en-US" sz="3200" b="1">
                <a:latin typeface="標楷體" pitchFamily="65" charset="-120"/>
                <a:ea typeface="標楷體" pitchFamily="65" charset="-120"/>
              </a:rPr>
              <a:t>證照與記錄保存</a:t>
            </a:r>
          </a:p>
          <a:p>
            <a:pPr lvl="1" eaLnBrk="1" hangingPunct="1">
              <a:lnSpc>
                <a:spcPct val="150000"/>
              </a:lnSpc>
              <a:spcBef>
                <a:spcPct val="0"/>
              </a:spcBef>
            </a:pPr>
            <a:r>
              <a:rPr lang="zh-TW" altLang="en-US" sz="2800" b="1">
                <a:latin typeface="標楷體" pitchFamily="65" charset="-120"/>
                <a:ea typeface="標楷體" pitchFamily="65" charset="-120"/>
              </a:rPr>
              <a:t>高壓滅菌設備與操作人員須具備合法證照</a:t>
            </a:r>
          </a:p>
          <a:p>
            <a:pPr lvl="1" eaLnBrk="1" hangingPunct="1">
              <a:lnSpc>
                <a:spcPct val="150000"/>
              </a:lnSpc>
              <a:spcBef>
                <a:spcPct val="0"/>
              </a:spcBef>
            </a:pPr>
            <a:r>
              <a:rPr lang="zh-TW" altLang="en-US" sz="2800" b="1">
                <a:latin typeface="標楷體" pitchFamily="65" charset="-120"/>
                <a:ea typeface="標楷體" pitchFamily="65" charset="-120"/>
              </a:rPr>
              <a:t>滅菌紀錄應完整並保存備查</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三年</a:t>
            </a:r>
            <a:r>
              <a:rPr lang="en-US" altLang="zh-TW" sz="2800" b="1">
                <a:latin typeface="標楷體" pitchFamily="65" charset="-120"/>
                <a:ea typeface="標楷體" pitchFamily="65" charset="-120"/>
              </a:rPr>
              <a:t>)</a:t>
            </a:r>
          </a:p>
          <a:p>
            <a:pPr eaLnBrk="1" hangingPunct="1">
              <a:lnSpc>
                <a:spcPct val="150000"/>
              </a:lnSpc>
              <a:spcBef>
                <a:spcPct val="0"/>
              </a:spcBef>
            </a:pPr>
            <a:r>
              <a:rPr lang="zh-TW" altLang="en-US" sz="3200" b="1">
                <a:latin typeface="標楷體" pitchFamily="65" charset="-120"/>
                <a:ea typeface="標楷體" pitchFamily="65" charset="-120"/>
              </a:rPr>
              <a:t>其他注意事項</a:t>
            </a:r>
          </a:p>
          <a:p>
            <a:pPr eaLnBrk="1" hangingPunct="1"/>
            <a:endParaRPr lang="en-US" altLang="zh-TW"/>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64</a:t>
            </a:fld>
            <a:endParaRPr lang="en-US" altLang="zh-TW"/>
          </a:p>
        </p:txBody>
      </p:sp>
    </p:spTree>
    <p:extLst>
      <p:ext uri="{BB962C8B-B14F-4D97-AF65-F5344CB8AC3E}">
        <p14:creationId xmlns:p14="http://schemas.microsoft.com/office/powerpoint/2010/main" val="134647065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solidFill>
                  <a:srgbClr val="000000"/>
                </a:solidFill>
                <a:latin typeface="標楷體" panose="03000509000000000000" pitchFamily="65" charset="-120"/>
                <a:ea typeface="標楷體" panose="03000509000000000000" pitchFamily="65" charset="-120"/>
              </a:rPr>
              <a:t>壓</a:t>
            </a:r>
            <a:r>
              <a:rPr lang="zh-TW" altLang="en-US" sz="3600" spc="-5" dirty="0">
                <a:solidFill>
                  <a:srgbClr val="000000"/>
                </a:solidFill>
                <a:latin typeface="標楷體" panose="03000509000000000000" pitchFamily="65" charset="-120"/>
                <a:ea typeface="標楷體" panose="03000509000000000000" pitchFamily="65" charset="-120"/>
              </a:rPr>
              <a:t>力容</a:t>
            </a:r>
            <a:r>
              <a:rPr lang="zh-TW" altLang="en-US" sz="3600" spc="5" dirty="0">
                <a:solidFill>
                  <a:srgbClr val="000000"/>
                </a:solidFill>
                <a:latin typeface="標楷體" panose="03000509000000000000" pitchFamily="65" charset="-120"/>
                <a:ea typeface="標楷體" panose="03000509000000000000" pitchFamily="65" charset="-120"/>
              </a:rPr>
              <a:t>器</a:t>
            </a:r>
            <a:r>
              <a:rPr lang="zh-TW" altLang="en-US" sz="3600" spc="-5" dirty="0">
                <a:solidFill>
                  <a:srgbClr val="000000"/>
                </a:solidFill>
                <a:latin typeface="標楷體" panose="03000509000000000000" pitchFamily="65" charset="-120"/>
                <a:ea typeface="標楷體" panose="03000509000000000000" pitchFamily="65" charset="-120"/>
              </a:rPr>
              <a:t>之安</a:t>
            </a:r>
            <a:r>
              <a:rPr lang="zh-TW" altLang="en-US" sz="3600" spc="5" dirty="0">
                <a:solidFill>
                  <a:srgbClr val="000000"/>
                </a:solidFill>
                <a:latin typeface="標楷體" panose="03000509000000000000" pitchFamily="65" charset="-120"/>
                <a:ea typeface="標楷體" panose="03000509000000000000" pitchFamily="65" charset="-120"/>
              </a:rPr>
              <a:t>全</a:t>
            </a:r>
            <a:r>
              <a:rPr lang="zh-TW" altLang="en-US" sz="3600" spc="-5" dirty="0">
                <a:solidFill>
                  <a:srgbClr val="000000"/>
                </a:solidFill>
                <a:latin typeface="標楷體" panose="03000509000000000000" pitchFamily="65" charset="-120"/>
                <a:ea typeface="標楷體" panose="03000509000000000000" pitchFamily="65" charset="-120"/>
              </a:rPr>
              <a:t>管理</a:t>
            </a:r>
            <a:endParaRPr lang="zh-TW" altLang="en-US" dirty="0"/>
          </a:p>
        </p:txBody>
      </p:sp>
      <p:sp>
        <p:nvSpPr>
          <p:cNvPr id="3" name="內容版面配置區 2"/>
          <p:cNvSpPr>
            <a:spLocks noGrp="1"/>
          </p:cNvSpPr>
          <p:nvPr>
            <p:ph idx="1"/>
          </p:nvPr>
        </p:nvSpPr>
        <p:spPr/>
        <p:txBody>
          <a:bodyPr/>
          <a:lstStyle/>
          <a:p>
            <a:pPr marL="12700">
              <a:lnSpc>
                <a:spcPts val="2810"/>
              </a:lnSpc>
              <a:tabLst>
                <a:tab pos="354965" algn="l"/>
              </a:tabLst>
            </a:pPr>
            <a:r>
              <a:rPr lang="zh-TW" altLang="en-US" sz="2400" dirty="0">
                <a:latin typeface="標楷體" panose="03000509000000000000" pitchFamily="65" charset="-120"/>
                <a:ea typeface="標楷體" panose="03000509000000000000" pitchFamily="65" charset="-120"/>
                <a:cs typeface="DFKai-SB"/>
              </a:rPr>
              <a:t>雇主對於</a:t>
            </a:r>
            <a:r>
              <a:rPr lang="zh-TW" altLang="en-US" sz="2400" b="1" dirty="0">
                <a:solidFill>
                  <a:srgbClr val="FF0000"/>
                </a:solidFill>
                <a:latin typeface="標楷體" panose="03000509000000000000" pitchFamily="65" charset="-120"/>
                <a:ea typeface="標楷體" panose="03000509000000000000" pitchFamily="65" charset="-120"/>
                <a:cs typeface="Microsoft YaHei"/>
              </a:rPr>
              <a:t>第一種壓力容器</a:t>
            </a:r>
            <a:r>
              <a:rPr lang="zh-TW" altLang="en-US" sz="2400" dirty="0">
                <a:latin typeface="標楷體" panose="03000509000000000000" pitchFamily="65" charset="-120"/>
                <a:ea typeface="標楷體" panose="03000509000000000000" pitchFamily="65" charset="-120"/>
                <a:cs typeface="DFKai-SB"/>
              </a:rPr>
              <a:t>之操作管理，應</a:t>
            </a:r>
            <a:r>
              <a:rPr lang="zh-TW" altLang="en-US" sz="2400" b="1" dirty="0">
                <a:solidFill>
                  <a:srgbClr val="FF0000"/>
                </a:solidFill>
                <a:latin typeface="標楷體" panose="03000509000000000000" pitchFamily="65" charset="-120"/>
                <a:ea typeface="標楷體" panose="03000509000000000000" pitchFamily="65" charset="-120"/>
                <a:cs typeface="Microsoft YaHei"/>
              </a:rPr>
              <a:t>僱用專任操</a:t>
            </a:r>
            <a:r>
              <a:rPr lang="zh-TW" altLang="en-US" sz="2400" b="1" u="heavy" dirty="0">
                <a:solidFill>
                  <a:srgbClr val="FF0000"/>
                </a:solidFill>
                <a:latin typeface="標楷體" panose="03000509000000000000" pitchFamily="65" charset="-120"/>
                <a:ea typeface="標楷體" panose="03000509000000000000" pitchFamily="65" charset="-120"/>
                <a:cs typeface="Microsoft YaHei"/>
              </a:rPr>
              <a:t>作人員</a:t>
            </a:r>
            <a:r>
              <a:rPr lang="zh-TW" altLang="en-US" sz="2400" u="heavy" dirty="0">
                <a:latin typeface="標楷體" panose="03000509000000000000" pitchFamily="65" charset="-120"/>
                <a:ea typeface="標楷體" panose="03000509000000000000" pitchFamily="65" charset="-120"/>
                <a:cs typeface="DFKai-SB"/>
              </a:rPr>
              <a:t>，於該容器運轉中，不得使其從事與第一種</a:t>
            </a:r>
            <a:r>
              <a:rPr lang="zh-TW" altLang="en-US" sz="2400" dirty="0">
                <a:latin typeface="標楷體" panose="03000509000000000000" pitchFamily="65" charset="-120"/>
                <a:ea typeface="標楷體" panose="03000509000000000000" pitchFamily="65" charset="-120"/>
                <a:cs typeface="DFKai-SB"/>
              </a:rPr>
              <a:t>壓力容器操作無關之工作。</a:t>
            </a:r>
            <a:r>
              <a:rPr lang="zh-TW" altLang="en-US" sz="2400" spc="-715" dirty="0">
                <a:latin typeface="標楷體" panose="03000509000000000000" pitchFamily="65" charset="-120"/>
                <a:ea typeface="標楷體" panose="03000509000000000000" pitchFamily="65" charset="-120"/>
                <a:cs typeface="DFKai-SB"/>
              </a:rPr>
              <a:t> </a:t>
            </a:r>
            <a:r>
              <a:rPr lang="zh-TW" altLang="en-US" sz="2400" dirty="0">
                <a:latin typeface="標楷體" panose="03000509000000000000" pitchFamily="65" charset="-120"/>
                <a:ea typeface="標楷體" panose="03000509000000000000" pitchFamily="65" charset="-120"/>
                <a:cs typeface="DFKai-SB"/>
              </a:rPr>
              <a:t>前項操作人員，應</a:t>
            </a:r>
            <a:r>
              <a:rPr lang="zh-TW" altLang="en-US" sz="2400" b="1" dirty="0">
                <a:solidFill>
                  <a:srgbClr val="FF0000"/>
                </a:solidFill>
                <a:latin typeface="標楷體" panose="03000509000000000000" pitchFamily="65" charset="-120"/>
                <a:ea typeface="標楷體" panose="03000509000000000000" pitchFamily="65" charset="-120"/>
                <a:cs typeface="Microsoft YaHei"/>
              </a:rPr>
              <a:t>經第一種壓力容器操作人員訓練合格或壓力容器操作技</a:t>
            </a:r>
            <a:r>
              <a:rPr lang="zh-TW" altLang="en-US" sz="2400" b="1" spc="5" dirty="0">
                <a:solidFill>
                  <a:srgbClr val="FF0000"/>
                </a:solidFill>
                <a:latin typeface="標楷體" panose="03000509000000000000" pitchFamily="65" charset="-120"/>
                <a:ea typeface="標楷體" panose="03000509000000000000" pitchFamily="65" charset="-120"/>
                <a:cs typeface="Microsoft YaHei"/>
              </a:rPr>
              <a:t>能檢定</a:t>
            </a:r>
            <a:r>
              <a:rPr lang="zh-TW" altLang="en-US" sz="2400" b="1" dirty="0">
                <a:solidFill>
                  <a:srgbClr val="FF0000"/>
                </a:solidFill>
                <a:latin typeface="標楷體" panose="03000509000000000000" pitchFamily="65" charset="-120"/>
                <a:ea typeface="標楷體" panose="03000509000000000000" pitchFamily="65" charset="-120"/>
                <a:cs typeface="Microsoft YaHei"/>
              </a:rPr>
              <a:t>合格</a:t>
            </a:r>
            <a:r>
              <a:rPr lang="zh-TW" altLang="en-US" sz="2400" dirty="0" smtClean="0">
                <a:latin typeface="標楷體" panose="03000509000000000000" pitchFamily="65" charset="-120"/>
                <a:ea typeface="標楷體" panose="03000509000000000000" pitchFamily="65" charset="-120"/>
                <a:cs typeface="DFKai-SB"/>
              </a:rPr>
              <a:t>。</a:t>
            </a:r>
            <a:endParaRPr lang="en-US" altLang="zh-TW" sz="2400" dirty="0" smtClean="0">
              <a:latin typeface="標楷體" panose="03000509000000000000" pitchFamily="65" charset="-120"/>
              <a:ea typeface="標楷體" panose="03000509000000000000" pitchFamily="65" charset="-120"/>
              <a:cs typeface="DFKai-SB"/>
            </a:endParaRPr>
          </a:p>
          <a:p>
            <a:pPr marL="12700">
              <a:lnSpc>
                <a:spcPts val="2810"/>
              </a:lnSpc>
              <a:tabLst>
                <a:tab pos="354965" algn="l"/>
              </a:tabLst>
            </a:pPr>
            <a:r>
              <a:rPr lang="zh-TW" altLang="en-US" sz="2400" dirty="0">
                <a:latin typeface="標楷體" panose="03000509000000000000" pitchFamily="65" charset="-120"/>
                <a:ea typeface="標楷體" panose="03000509000000000000" pitchFamily="65" charset="-120"/>
                <a:cs typeface="DFKai-SB"/>
              </a:rPr>
              <a:t>雇主對於同一作業場所中，設有</a:t>
            </a:r>
            <a:r>
              <a:rPr lang="zh-TW" altLang="en-US" sz="2400" b="1" dirty="0">
                <a:solidFill>
                  <a:srgbClr val="FF0000"/>
                </a:solidFill>
                <a:latin typeface="標楷體" panose="03000509000000000000" pitchFamily="65" charset="-120"/>
                <a:ea typeface="標楷體" panose="03000509000000000000" pitchFamily="65" charset="-120"/>
                <a:cs typeface="Microsoft YaHei"/>
              </a:rPr>
              <a:t>二座以上第一種壓力容器者</a:t>
            </a:r>
            <a:r>
              <a:rPr lang="zh-TW" altLang="en-US" sz="2400" dirty="0">
                <a:latin typeface="標楷體" panose="03000509000000000000" pitchFamily="65" charset="-120"/>
                <a:ea typeface="標楷體" panose="03000509000000000000" pitchFamily="65" charset="-120"/>
                <a:cs typeface="DFKai-SB"/>
              </a:rPr>
              <a:t>，應</a:t>
            </a:r>
            <a:r>
              <a:rPr lang="zh-TW" altLang="en-US" sz="2400" b="1" dirty="0">
                <a:solidFill>
                  <a:srgbClr val="FF0000"/>
                </a:solidFill>
                <a:latin typeface="標楷體" panose="03000509000000000000" pitchFamily="65" charset="-120"/>
                <a:ea typeface="標楷體" panose="03000509000000000000" pitchFamily="65" charset="-120"/>
                <a:cs typeface="Microsoft YaHei"/>
              </a:rPr>
              <a:t>指派具有第一種壓力容器操作人員資格</a:t>
            </a:r>
            <a:r>
              <a:rPr lang="zh-TW" altLang="en-US" sz="2400" dirty="0">
                <a:latin typeface="標楷體" panose="03000509000000000000" pitchFamily="65" charset="-120"/>
                <a:ea typeface="標楷體" panose="03000509000000000000" pitchFamily="65" charset="-120"/>
                <a:cs typeface="DFKai-SB"/>
              </a:rPr>
              <a:t>及相當專業知識經驗者，擔任第一種壓力容</a:t>
            </a:r>
            <a:r>
              <a:rPr lang="zh-TW" altLang="en-US" sz="2400" spc="5" dirty="0">
                <a:latin typeface="標楷體" panose="03000509000000000000" pitchFamily="65" charset="-120"/>
                <a:ea typeface="標楷體" panose="03000509000000000000" pitchFamily="65" charset="-120"/>
                <a:cs typeface="DFKai-SB"/>
              </a:rPr>
              <a:t>器</a:t>
            </a:r>
            <a:r>
              <a:rPr lang="zh-TW" altLang="en-US" sz="2400" b="1" spc="5" dirty="0">
                <a:solidFill>
                  <a:srgbClr val="FF0000"/>
                </a:solidFill>
                <a:latin typeface="標楷體" panose="03000509000000000000" pitchFamily="65" charset="-120"/>
                <a:ea typeface="標楷體" panose="03000509000000000000" pitchFamily="65" charset="-120"/>
                <a:cs typeface="Microsoft YaHei"/>
              </a:rPr>
              <a:t>作業主管</a:t>
            </a:r>
            <a:r>
              <a:rPr lang="zh-TW" altLang="en-US" sz="2400" dirty="0">
                <a:latin typeface="標楷體" panose="03000509000000000000" pitchFamily="65" charset="-120"/>
                <a:ea typeface="標楷體" panose="03000509000000000000" pitchFamily="65" charset="-120"/>
                <a:cs typeface="DFKai-SB"/>
              </a:rPr>
              <a:t>，負責指揮、監督第一種壓力容器之</a:t>
            </a:r>
            <a:r>
              <a:rPr lang="zh-TW" altLang="en-US" sz="2400" b="1" dirty="0">
                <a:solidFill>
                  <a:srgbClr val="FF0000"/>
                </a:solidFill>
                <a:latin typeface="標楷體" panose="03000509000000000000" pitchFamily="65" charset="-120"/>
                <a:ea typeface="標楷體" panose="03000509000000000000" pitchFamily="65" charset="-120"/>
                <a:cs typeface="Microsoft YaHei"/>
              </a:rPr>
              <a:t>操作、管理及異</a:t>
            </a:r>
            <a:r>
              <a:rPr lang="zh-TW" altLang="en-US" sz="2400" b="1" spc="5" dirty="0">
                <a:solidFill>
                  <a:srgbClr val="FF0000"/>
                </a:solidFill>
                <a:latin typeface="標楷體" panose="03000509000000000000" pitchFamily="65" charset="-120"/>
                <a:ea typeface="標楷體" panose="03000509000000000000" pitchFamily="65" charset="-120"/>
                <a:cs typeface="Microsoft YaHei"/>
              </a:rPr>
              <a:t>常處置</a:t>
            </a:r>
            <a:r>
              <a:rPr lang="zh-TW" altLang="en-US" sz="2400" spc="5" dirty="0">
                <a:latin typeface="標楷體" panose="03000509000000000000" pitchFamily="65" charset="-120"/>
                <a:ea typeface="標楷體" panose="03000509000000000000" pitchFamily="65" charset="-120"/>
                <a:cs typeface="DFKai-SB"/>
              </a:rPr>
              <a:t>等有關工作</a:t>
            </a:r>
            <a:r>
              <a:rPr lang="zh-TW" altLang="en-US" sz="2400" spc="5" dirty="0" smtClean="0">
                <a:latin typeface="標楷體" panose="03000509000000000000" pitchFamily="65" charset="-120"/>
                <a:ea typeface="標楷體" panose="03000509000000000000" pitchFamily="65" charset="-120"/>
                <a:cs typeface="DFKai-SB"/>
              </a:rPr>
              <a:t>。</a:t>
            </a:r>
            <a:endParaRPr lang="en-US" altLang="zh-TW" sz="2400" spc="5" dirty="0" smtClean="0">
              <a:latin typeface="標楷體" panose="03000509000000000000" pitchFamily="65" charset="-120"/>
              <a:ea typeface="標楷體" panose="03000509000000000000" pitchFamily="65" charset="-120"/>
              <a:cs typeface="DFKai-SB"/>
            </a:endParaRPr>
          </a:p>
          <a:p>
            <a:pPr marL="12700">
              <a:lnSpc>
                <a:spcPts val="2810"/>
              </a:lnSpc>
              <a:tabLst>
                <a:tab pos="354965" algn="l"/>
              </a:tabLst>
            </a:pPr>
            <a:r>
              <a:rPr lang="zh-TW" altLang="en-US" sz="2400" dirty="0">
                <a:latin typeface="標楷體" panose="03000509000000000000" pitchFamily="65" charset="-120"/>
                <a:ea typeface="標楷體" panose="03000509000000000000" pitchFamily="65" charset="-120"/>
                <a:cs typeface="DFKai-SB"/>
              </a:rPr>
              <a:t>前項業務執行紀錄及簽認表單，</a:t>
            </a:r>
            <a:r>
              <a:rPr lang="zh-TW" altLang="en-US" sz="2400" b="1" dirty="0">
                <a:solidFill>
                  <a:srgbClr val="FF0000"/>
                </a:solidFill>
                <a:latin typeface="標楷體" panose="03000509000000000000" pitchFamily="65" charset="-120"/>
                <a:ea typeface="標楷體" panose="03000509000000000000" pitchFamily="65" charset="-120"/>
                <a:cs typeface="Microsoft YaHei"/>
              </a:rPr>
              <a:t>應保存三年備查</a:t>
            </a:r>
            <a:r>
              <a:rPr lang="zh-TW" altLang="en-US" sz="2400" dirty="0">
                <a:latin typeface="標楷體" panose="03000509000000000000" pitchFamily="65" charset="-120"/>
                <a:ea typeface="標楷體" panose="03000509000000000000" pitchFamily="65" charset="-120"/>
                <a:cs typeface="DFKai-SB"/>
              </a:rPr>
              <a:t>。</a:t>
            </a:r>
          </a:p>
          <a:p>
            <a:pPr marL="12700">
              <a:lnSpc>
                <a:spcPts val="2810"/>
              </a:lnSpc>
              <a:tabLst>
                <a:tab pos="354965" algn="l"/>
              </a:tabLst>
            </a:pPr>
            <a:endParaRPr lang="en-US" altLang="zh-TW" sz="2400" dirty="0" smtClean="0">
              <a:latin typeface="標楷體" panose="03000509000000000000" pitchFamily="65" charset="-120"/>
              <a:ea typeface="標楷體" panose="03000509000000000000" pitchFamily="65" charset="-120"/>
              <a:cs typeface="DFKai-SB"/>
            </a:endParaRPr>
          </a:p>
          <a:p>
            <a:pPr marL="12700">
              <a:lnSpc>
                <a:spcPts val="2810"/>
              </a:lnSpc>
              <a:tabLst>
                <a:tab pos="354965" algn="l"/>
              </a:tabLst>
            </a:pPr>
            <a:endParaRPr lang="zh-TW" altLang="en-US" sz="2400" dirty="0">
              <a:latin typeface="標楷體" panose="03000509000000000000" pitchFamily="65" charset="-120"/>
              <a:ea typeface="標楷體" panose="03000509000000000000" pitchFamily="65" charset="-120"/>
              <a:cs typeface="DFKai-SB"/>
            </a:endParaRP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65</a:t>
            </a:fld>
            <a:endParaRPr lang="en-US" altLang="zh-TW"/>
          </a:p>
        </p:txBody>
      </p:sp>
    </p:spTree>
    <p:extLst>
      <p:ext uri="{BB962C8B-B14F-4D97-AF65-F5344CB8AC3E}">
        <p14:creationId xmlns:p14="http://schemas.microsoft.com/office/powerpoint/2010/main" val="1230189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71600" y="274638"/>
            <a:ext cx="7848872" cy="1143000"/>
          </a:xfrm>
        </p:spPr>
        <p:txBody>
          <a:bodyPr/>
          <a:lstStyle/>
          <a:p>
            <a:pPr eaLnBrk="1" hangingPunct="1"/>
            <a:r>
              <a:rPr lang="zh-TW" altLang="en-US" sz="4000" dirty="0">
                <a:latin typeface="標楷體" pitchFamily="65" charset="-120"/>
                <a:ea typeface="標楷體" pitchFamily="65" charset="-120"/>
              </a:rPr>
              <a:t>交由生物醫療廢棄物清運廠商運送</a:t>
            </a:r>
          </a:p>
        </p:txBody>
      </p:sp>
      <p:sp>
        <p:nvSpPr>
          <p:cNvPr id="126979" name="Rectangle 3"/>
          <p:cNvSpPr>
            <a:spLocks noGrp="1" noChangeArrowheads="1"/>
          </p:cNvSpPr>
          <p:nvPr>
            <p:ph idx="1"/>
          </p:nvPr>
        </p:nvSpPr>
        <p:spPr>
          <a:xfrm>
            <a:off x="457200" y="1981200"/>
            <a:ext cx="8229600" cy="4543425"/>
          </a:xfrm>
        </p:spPr>
        <p:txBody>
          <a:bodyPr/>
          <a:lstStyle/>
          <a:p>
            <a:pPr eaLnBrk="1" hangingPunct="1">
              <a:lnSpc>
                <a:spcPct val="150000"/>
              </a:lnSpc>
              <a:spcBef>
                <a:spcPct val="0"/>
              </a:spcBef>
            </a:pPr>
            <a:r>
              <a:rPr lang="zh-TW" altLang="en-US" sz="2800">
                <a:latin typeface="標楷體" pitchFamily="65" charset="-120"/>
                <a:ea typeface="標楷體" pitchFamily="65" charset="-120"/>
              </a:rPr>
              <a:t>於校內管理單位規定時間，將生物醫療廢棄物送至特定地點，由簽約的廢棄物清運廠商收集清運</a:t>
            </a:r>
          </a:p>
          <a:p>
            <a:pPr eaLnBrk="1" hangingPunct="1">
              <a:lnSpc>
                <a:spcPct val="150000"/>
              </a:lnSpc>
              <a:spcBef>
                <a:spcPct val="0"/>
              </a:spcBef>
            </a:pPr>
            <a:r>
              <a:rPr lang="zh-TW" altLang="en-US" sz="2800">
                <a:latin typeface="標楷體" pitchFamily="65" charset="-120"/>
                <a:ea typeface="標楷體" pitchFamily="65" charset="-120"/>
              </a:rPr>
              <a:t>送出前注意以下事項</a:t>
            </a:r>
          </a:p>
          <a:p>
            <a:pPr lvl="1" eaLnBrk="1" hangingPunct="1">
              <a:lnSpc>
                <a:spcPct val="150000"/>
              </a:lnSpc>
              <a:spcBef>
                <a:spcPct val="0"/>
              </a:spcBef>
            </a:pPr>
            <a:r>
              <a:rPr lang="zh-TW" altLang="en-US" sz="2400">
                <a:latin typeface="標楷體" pitchFamily="65" charset="-120"/>
                <a:ea typeface="標楷體" pitchFamily="65" charset="-120"/>
              </a:rPr>
              <a:t>紀錄清運日期與時間</a:t>
            </a:r>
          </a:p>
          <a:p>
            <a:pPr lvl="1" eaLnBrk="1" hangingPunct="1">
              <a:lnSpc>
                <a:spcPct val="150000"/>
              </a:lnSpc>
              <a:spcBef>
                <a:spcPct val="0"/>
              </a:spcBef>
            </a:pPr>
            <a:r>
              <a:rPr lang="zh-TW" altLang="en-US" sz="2400">
                <a:latin typeface="標楷體" pitchFamily="65" charset="-120"/>
                <a:ea typeface="標楷體" pitchFamily="65" charset="-120"/>
              </a:rPr>
              <a:t>檢查垃圾袋與容器是否有破損，補強或更換</a:t>
            </a:r>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66</a:t>
            </a:fld>
            <a:endParaRPr lang="en-US" altLang="zh-TW"/>
          </a:p>
        </p:txBody>
      </p:sp>
    </p:spTree>
    <p:extLst>
      <p:ext uri="{BB962C8B-B14F-4D97-AF65-F5344CB8AC3E}">
        <p14:creationId xmlns:p14="http://schemas.microsoft.com/office/powerpoint/2010/main" val="1543716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23888" y="1709738"/>
            <a:ext cx="7886700" cy="2852737"/>
          </a:xfrm>
        </p:spPr>
        <p:txBody>
          <a:bodyPr/>
          <a:lstStyle/>
          <a:p>
            <a:pPr marL="1169988" indent="-1169988" eaLnBrk="1" hangingPunct="1">
              <a:lnSpc>
                <a:spcPct val="150000"/>
              </a:lnSpc>
            </a:pPr>
            <a:r>
              <a:rPr lang="zh-TW" altLang="en-US">
                <a:latin typeface="標楷體" pitchFamily="65" charset="-120"/>
                <a:ea typeface="標楷體" pitchFamily="65" charset="-120"/>
              </a:rPr>
              <a:t>三、有害事業廢棄物委外清運處理</a:t>
            </a:r>
          </a:p>
        </p:txBody>
      </p:sp>
      <p:sp>
        <p:nvSpPr>
          <p:cNvPr id="2" name="文字版面配置區 1"/>
          <p:cNvSpPr>
            <a:spLocks noGrp="1"/>
          </p:cNvSpPr>
          <p:nvPr>
            <p:ph type="body" idx="1"/>
          </p:nvPr>
        </p:nvSpPr>
        <p:spPr>
          <a:xfrm>
            <a:off x="623888" y="4589463"/>
            <a:ext cx="7886700" cy="1500187"/>
          </a:xfrm>
        </p:spPr>
        <p:txBody>
          <a:bodyPr/>
          <a:lstStyle/>
          <a:p>
            <a:pPr>
              <a:buFont typeface="Arial" panose="020B0604020202020204" pitchFamily="34" charset="0"/>
              <a:buNone/>
              <a:defRPr/>
            </a:pPr>
            <a:endParaRPr lang="zh-TW" altLang="en-US"/>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67</a:t>
            </a:fld>
            <a:endParaRPr lang="en-US" altLang="zh-TW"/>
          </a:p>
        </p:txBody>
      </p:sp>
    </p:spTree>
    <p:extLst>
      <p:ext uri="{BB962C8B-B14F-4D97-AF65-F5344CB8AC3E}">
        <p14:creationId xmlns:p14="http://schemas.microsoft.com/office/powerpoint/2010/main" val="3032584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title"/>
          </p:nvPr>
        </p:nvSpPr>
        <p:spPr/>
        <p:txBody>
          <a:bodyPr/>
          <a:lstStyle/>
          <a:p>
            <a:pPr eaLnBrk="1" hangingPunct="1"/>
            <a:r>
              <a:rPr lang="zh-TW" altLang="en-US" sz="4000">
                <a:latin typeface="標楷體" pitchFamily="65" charset="-120"/>
                <a:ea typeface="標楷體" pitchFamily="65" charset="-120"/>
              </a:rPr>
              <a:t>廢棄物委外清理注意事項</a:t>
            </a:r>
          </a:p>
        </p:txBody>
      </p:sp>
      <p:sp>
        <p:nvSpPr>
          <p:cNvPr id="137219" name="內容版面配置區 2"/>
          <p:cNvSpPr>
            <a:spLocks noGrp="1"/>
          </p:cNvSpPr>
          <p:nvPr>
            <p:ph idx="1"/>
          </p:nvPr>
        </p:nvSpPr>
        <p:spPr/>
        <p:txBody>
          <a:bodyPr/>
          <a:lstStyle/>
          <a:p>
            <a:pPr eaLnBrk="1" hangingPunct="1">
              <a:lnSpc>
                <a:spcPct val="150000"/>
              </a:lnSpc>
              <a:spcBef>
                <a:spcPct val="0"/>
              </a:spcBef>
            </a:pPr>
            <a:r>
              <a:rPr lang="zh-TW" altLang="en-US" sz="2400">
                <a:latin typeface="標楷體" pitchFamily="65" charset="-120"/>
                <a:ea typeface="標楷體" pitchFamily="65" charset="-120"/>
              </a:rPr>
              <a:t>簽訂合格清理合約並向主管機關完成核備</a:t>
            </a:r>
          </a:p>
          <a:p>
            <a:pPr eaLnBrk="1" hangingPunct="1">
              <a:lnSpc>
                <a:spcPct val="150000"/>
              </a:lnSpc>
              <a:spcBef>
                <a:spcPct val="0"/>
              </a:spcBef>
            </a:pPr>
            <a:r>
              <a:rPr lang="zh-TW" altLang="en-US" sz="2400">
                <a:latin typeface="標楷體" pitchFamily="65" charset="-120"/>
                <a:ea typeface="標楷體" pitchFamily="65" charset="-120"/>
              </a:rPr>
              <a:t>向</a:t>
            </a:r>
            <a:r>
              <a:rPr lang="en-US" altLang="zh-TW" sz="2400">
                <a:latin typeface="標楷體" pitchFamily="65" charset="-120"/>
                <a:ea typeface="標楷體" pitchFamily="65" charset="-120"/>
              </a:rPr>
              <a:t>EPA</a:t>
            </a:r>
            <a:r>
              <a:rPr lang="zh-TW" altLang="en-US" sz="2400">
                <a:latin typeface="標楷體" pitchFamily="65" charset="-120"/>
                <a:ea typeface="標楷體" pitchFamily="65" charset="-120"/>
              </a:rPr>
              <a:t>管制中心網路申報廢棄物清理計劃書</a:t>
            </a:r>
          </a:p>
          <a:p>
            <a:pPr eaLnBrk="1" hangingPunct="1">
              <a:lnSpc>
                <a:spcPct val="150000"/>
              </a:lnSpc>
              <a:spcBef>
                <a:spcPct val="0"/>
              </a:spcBef>
            </a:pPr>
            <a:r>
              <a:rPr lang="zh-TW" altLang="en-US" sz="2400">
                <a:latin typeface="標楷體" pitchFamily="65" charset="-120"/>
                <a:ea typeface="標楷體" pitchFamily="65" charset="-120"/>
              </a:rPr>
              <a:t>毒管物廢棄應向主管機關報備取得聲明廢棄核可才可以辦理委託清理</a:t>
            </a:r>
          </a:p>
          <a:p>
            <a:pPr eaLnBrk="1" hangingPunct="1">
              <a:lnSpc>
                <a:spcPct val="150000"/>
              </a:lnSpc>
              <a:spcBef>
                <a:spcPct val="0"/>
              </a:spcBef>
            </a:pPr>
            <a:r>
              <a:rPr lang="zh-TW" altLang="en-US" sz="2400">
                <a:latin typeface="標楷體" pitchFamily="65" charset="-120"/>
                <a:ea typeface="標楷體" pitchFamily="65" charset="-120"/>
              </a:rPr>
              <a:t>廢棄物清理出學校區就必須依法申報列管        </a:t>
            </a:r>
          </a:p>
          <a:p>
            <a:pPr eaLnBrk="1" hangingPunct="1">
              <a:lnSpc>
                <a:spcPct val="150000"/>
              </a:lnSpc>
              <a:spcBef>
                <a:spcPct val="0"/>
              </a:spcBef>
            </a:pPr>
            <a:r>
              <a:rPr lang="zh-TW" altLang="en-US" sz="2400">
                <a:latin typeface="標楷體" pitchFamily="65" charset="-120"/>
                <a:ea typeface="標楷體" pitchFamily="65" charset="-120"/>
              </a:rPr>
              <a:t>廢棄物委託清理案追蹤稽核</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網路與現場</a:t>
            </a:r>
            <a:r>
              <a:rPr lang="en-US" altLang="zh-TW" sz="2400">
                <a:latin typeface="標楷體" pitchFamily="65" charset="-120"/>
                <a:ea typeface="標楷體" pitchFamily="65" charset="-120"/>
              </a:rPr>
              <a:t>)</a:t>
            </a:r>
          </a:p>
          <a:p>
            <a:pPr eaLnBrk="1" hangingPunct="1">
              <a:lnSpc>
                <a:spcPct val="150000"/>
              </a:lnSpc>
              <a:spcBef>
                <a:spcPct val="0"/>
              </a:spcBef>
            </a:pPr>
            <a:r>
              <a:rPr lang="zh-TW" altLang="en-US" sz="2400">
                <a:latin typeface="標楷體" pitchFamily="65" charset="-120"/>
                <a:ea typeface="標楷體" pitchFamily="65" charset="-120"/>
              </a:rPr>
              <a:t>每一委託清理案皆需取得妥善處理證明</a:t>
            </a:r>
          </a:p>
          <a:p>
            <a:pPr eaLnBrk="1" hangingPunct="1"/>
            <a:endParaRPr lang="zh-TW" altLang="en-US"/>
          </a:p>
        </p:txBody>
      </p:sp>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68</a:t>
            </a:fld>
            <a:endParaRPr lang="en-US" altLang="zh-TW"/>
          </a:p>
        </p:txBody>
      </p:sp>
    </p:spTree>
    <p:extLst>
      <p:ext uri="{BB962C8B-B14F-4D97-AF65-F5344CB8AC3E}">
        <p14:creationId xmlns:p14="http://schemas.microsoft.com/office/powerpoint/2010/main" val="24750409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99DE1F0-ACF9-4F4B-AA26-EBACDECC0259}" type="slidenum">
              <a:rPr lang="en-US" altLang="zh-TW"/>
              <a:pPr/>
              <a:t>69</a:t>
            </a:fld>
            <a:endParaRPr lang="en-US" altLang="zh-TW"/>
          </a:p>
        </p:txBody>
      </p:sp>
      <p:sp>
        <p:nvSpPr>
          <p:cNvPr id="312322" name="Rectangle 2"/>
          <p:cNvSpPr>
            <a:spLocks noGrp="1" noChangeArrowheads="1"/>
          </p:cNvSpPr>
          <p:nvPr>
            <p:ph type="title"/>
          </p:nvPr>
        </p:nvSpPr>
        <p:spPr>
          <a:xfrm>
            <a:off x="457200" y="277813"/>
            <a:ext cx="8229600" cy="703262"/>
          </a:xfrm>
        </p:spPr>
        <p:txBody>
          <a:bodyPr/>
          <a:lstStyle/>
          <a:p>
            <a:r>
              <a:rPr lang="zh-TW" altLang="en-US" sz="3200" b="1" dirty="0">
                <a:solidFill>
                  <a:srgbClr val="FF33CC"/>
                </a:solidFill>
                <a:ea typeface="標楷體" pitchFamily="65" charset="-120"/>
              </a:rPr>
              <a:t>實驗室應備有</a:t>
            </a:r>
            <a:r>
              <a:rPr lang="zh-TW" altLang="en-US" sz="3200" b="1" dirty="0" smtClean="0">
                <a:solidFill>
                  <a:srgbClr val="FF33CC"/>
                </a:solidFill>
                <a:ea typeface="標楷體" pitchFamily="65" charset="-120"/>
              </a:rPr>
              <a:t>之資料</a:t>
            </a:r>
            <a:r>
              <a:rPr lang="zh-TW" altLang="en-US" sz="3200" b="1" dirty="0">
                <a:solidFill>
                  <a:srgbClr val="FF33CC"/>
                </a:solidFill>
                <a:ea typeface="標楷體" pitchFamily="65" charset="-120"/>
              </a:rPr>
              <a:t>文件</a:t>
            </a:r>
            <a:r>
              <a:rPr lang="zh-TW" altLang="en-US" dirty="0">
                <a:solidFill>
                  <a:srgbClr val="FF33CC"/>
                </a:solidFill>
              </a:rPr>
              <a:t> </a:t>
            </a:r>
            <a:r>
              <a:rPr lang="en-US" altLang="zh-TW" sz="3200" dirty="0">
                <a:solidFill>
                  <a:srgbClr val="FF33CC"/>
                </a:solidFill>
              </a:rPr>
              <a:t>(</a:t>
            </a:r>
            <a:r>
              <a:rPr lang="zh-TW" altLang="en-US" sz="3200" dirty="0">
                <a:solidFill>
                  <a:srgbClr val="FF33CC"/>
                </a:solidFill>
              </a:rPr>
              <a:t>一</a:t>
            </a:r>
            <a:r>
              <a:rPr lang="en-US" altLang="zh-TW" sz="3200" dirty="0">
                <a:solidFill>
                  <a:srgbClr val="FF33CC"/>
                </a:solidFill>
              </a:rPr>
              <a:t>)</a:t>
            </a:r>
          </a:p>
        </p:txBody>
      </p:sp>
      <p:sp>
        <p:nvSpPr>
          <p:cNvPr id="312323" name="Rectangle 3"/>
          <p:cNvSpPr>
            <a:spLocks noGrp="1" noChangeArrowheads="1"/>
          </p:cNvSpPr>
          <p:nvPr>
            <p:ph type="body" idx="1"/>
          </p:nvPr>
        </p:nvSpPr>
        <p:spPr>
          <a:xfrm>
            <a:off x="457200" y="1179073"/>
            <a:ext cx="8229600" cy="5202255"/>
          </a:xfrm>
        </p:spPr>
        <p:txBody>
          <a:bodyPr>
            <a:normAutofit lnSpcReduction="10000"/>
          </a:bodyPr>
          <a:lstStyle/>
          <a:p>
            <a:pPr>
              <a:lnSpc>
                <a:spcPct val="90000"/>
              </a:lnSpc>
              <a:buFont typeface="Wingdings" pitchFamily="2" charset="2"/>
              <a:buNone/>
            </a:pPr>
            <a:r>
              <a:rPr lang="zh-TW" altLang="en-US" sz="2800" b="1" dirty="0">
                <a:latin typeface="標楷體" pitchFamily="65" charset="-120"/>
                <a:ea typeface="標楷體" pitchFamily="65" charset="-120"/>
              </a:rPr>
              <a:t>基本應有</a:t>
            </a:r>
            <a:r>
              <a:rPr lang="zh-TW" altLang="en-US" sz="2800" b="1" dirty="0" smtClean="0">
                <a:latin typeface="標楷體" pitchFamily="65" charset="-120"/>
                <a:ea typeface="標楷體" pitchFamily="65" charset="-120"/>
              </a:rPr>
              <a:t>之職安</a:t>
            </a:r>
            <a:r>
              <a:rPr lang="zh-TW" altLang="en-US" sz="2800" b="1" dirty="0">
                <a:latin typeface="標楷體" pitchFamily="65" charset="-120"/>
                <a:ea typeface="標楷體" pitchFamily="65" charset="-120"/>
              </a:rPr>
              <a:t>衛文件及措施</a:t>
            </a:r>
            <a:endParaRPr lang="zh-TW" altLang="en-US" sz="2800" u="sng" dirty="0">
              <a:latin typeface="標楷體" pitchFamily="65" charset="-120"/>
              <a:ea typeface="標楷體" pitchFamily="65" charset="-120"/>
            </a:endParaRPr>
          </a:p>
          <a:p>
            <a:pPr>
              <a:lnSpc>
                <a:spcPct val="90000"/>
              </a:lnSpc>
            </a:pPr>
            <a:r>
              <a:rPr lang="zh-TW" altLang="en-US" sz="2400" dirty="0">
                <a:latin typeface="標楷體" pitchFamily="65" charset="-120"/>
                <a:ea typeface="標楷體" pitchFamily="65" charset="-120"/>
              </a:rPr>
              <a:t>實驗室安全衛生基本資料表</a:t>
            </a:r>
          </a:p>
          <a:p>
            <a:pPr>
              <a:lnSpc>
                <a:spcPct val="90000"/>
              </a:lnSpc>
            </a:pPr>
            <a:r>
              <a:rPr lang="zh-TW" altLang="en-US" sz="2400" dirty="0">
                <a:latin typeface="標楷體" pitchFamily="65" charset="-120"/>
                <a:ea typeface="標楷體" pitchFamily="65" charset="-120"/>
              </a:rPr>
              <a:t>「危害通識計畫」</a:t>
            </a:r>
          </a:p>
          <a:p>
            <a:pPr>
              <a:lnSpc>
                <a:spcPct val="90000"/>
              </a:lnSpc>
            </a:pPr>
            <a:r>
              <a:rPr lang="zh-TW" altLang="en-US" sz="2400" dirty="0">
                <a:latin typeface="標楷體" pitchFamily="65" charset="-120"/>
                <a:ea typeface="標楷體" pitchFamily="65" charset="-120"/>
              </a:rPr>
              <a:t>實驗室自動檢查記錄表</a:t>
            </a:r>
          </a:p>
          <a:p>
            <a:r>
              <a:rPr lang="zh-TW" altLang="en-US" sz="2400" dirty="0" smtClean="0">
                <a:latin typeface="標楷體" pitchFamily="65" charset="-120"/>
                <a:ea typeface="標楷體" pitchFamily="65" charset="-120"/>
              </a:rPr>
              <a:t>使用危害性化學品之「安全</a:t>
            </a:r>
            <a:r>
              <a:rPr lang="zh-TW" altLang="en-US" sz="2400" dirty="0">
                <a:latin typeface="標楷體" pitchFamily="65" charset="-120"/>
                <a:ea typeface="標楷體" pitchFamily="65" charset="-120"/>
              </a:rPr>
              <a:t>資料表」</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SDS</a:t>
            </a:r>
            <a:r>
              <a:rPr lang="zh-TW" altLang="en-US" sz="2400" dirty="0">
                <a:latin typeface="標楷體" pitchFamily="65" charset="-120"/>
                <a:ea typeface="標楷體" pitchFamily="65" charset="-120"/>
              </a:rPr>
              <a:t>）</a:t>
            </a:r>
          </a:p>
          <a:p>
            <a:pPr>
              <a:lnSpc>
                <a:spcPct val="90000"/>
              </a:lnSpc>
            </a:pPr>
            <a:r>
              <a:rPr lang="zh-TW" altLang="en-US" sz="2400" dirty="0">
                <a:latin typeface="標楷體" pitchFamily="65" charset="-120"/>
                <a:ea typeface="標楷體" pitchFamily="65" charset="-120"/>
              </a:rPr>
              <a:t>置備</a:t>
            </a:r>
            <a:r>
              <a:rPr lang="zh-TW" altLang="en-US" sz="2400" dirty="0" smtClean="0">
                <a:latin typeface="標楷體" pitchFamily="65" charset="-120"/>
                <a:ea typeface="標楷體" pitchFamily="65" charset="-120"/>
              </a:rPr>
              <a:t>危害性化學品清單</a:t>
            </a:r>
            <a:endParaRPr lang="en-US" altLang="zh-TW" sz="2400" dirty="0">
              <a:solidFill>
                <a:schemeClr val="bg2"/>
              </a:solidFill>
              <a:latin typeface="標楷體" pitchFamily="65" charset="-120"/>
              <a:ea typeface="標楷體" pitchFamily="65" charset="-120"/>
            </a:endParaRPr>
          </a:p>
          <a:p>
            <a:r>
              <a:rPr lang="zh-TW" altLang="en-US" sz="2400" dirty="0" smtClean="0">
                <a:latin typeface="標楷體" pitchFamily="65" charset="-120"/>
                <a:ea typeface="標楷體" pitchFamily="65" charset="-120"/>
              </a:rPr>
              <a:t>危害性化學品使用</a:t>
            </a:r>
            <a:r>
              <a:rPr lang="zh-TW" altLang="en-US" sz="2400" dirty="0">
                <a:latin typeface="標楷體" pitchFamily="65" charset="-120"/>
                <a:ea typeface="標楷體" pitchFamily="65" charset="-120"/>
              </a:rPr>
              <a:t>記錄</a:t>
            </a:r>
          </a:p>
          <a:p>
            <a:r>
              <a:rPr lang="zh-TW" altLang="en-US" sz="2400" dirty="0" smtClean="0">
                <a:latin typeface="標楷體" pitchFamily="65" charset="-120"/>
                <a:ea typeface="標楷體" pitchFamily="65" charset="-120"/>
              </a:rPr>
              <a:t>張貼危害性化學品標示</a:t>
            </a:r>
            <a:r>
              <a:rPr lang="zh-TW" altLang="en-US" sz="2400" dirty="0">
                <a:latin typeface="標楷體" pitchFamily="65" charset="-120"/>
                <a:ea typeface="標楷體" pitchFamily="65" charset="-120"/>
              </a:rPr>
              <a:t>（藥品上貼標示、藥品櫃上貼</a:t>
            </a:r>
            <a:r>
              <a:rPr lang="en-US" altLang="zh-TW" sz="2400" dirty="0">
                <a:latin typeface="標楷體" pitchFamily="65" charset="-120"/>
                <a:ea typeface="標楷體" pitchFamily="65" charset="-120"/>
              </a:rPr>
              <a:t>10</a:t>
            </a:r>
            <a:r>
              <a:rPr lang="zh-TW" altLang="en-US" sz="2400" dirty="0">
                <a:latin typeface="標楷體" pitchFamily="65" charset="-120"/>
                <a:ea typeface="標楷體" pitchFamily="65" charset="-120"/>
              </a:rPr>
              <a:t>公分以上圖示）</a:t>
            </a:r>
          </a:p>
          <a:p>
            <a:pPr>
              <a:lnSpc>
                <a:spcPct val="90000"/>
              </a:lnSpc>
            </a:pPr>
            <a:r>
              <a:rPr lang="zh-TW" altLang="en-US" sz="2400" dirty="0">
                <a:latin typeface="標楷體" pitchFamily="65" charset="-120"/>
                <a:ea typeface="標楷體" pitchFamily="65" charset="-120"/>
              </a:rPr>
              <a:t>入門口張貼「實驗室緊急通報系統表」</a:t>
            </a:r>
          </a:p>
          <a:p>
            <a:pPr>
              <a:lnSpc>
                <a:spcPct val="90000"/>
              </a:lnSpc>
            </a:pPr>
            <a:r>
              <a:rPr lang="zh-TW" altLang="en-US" sz="2400" dirty="0">
                <a:latin typeface="標楷體" pitchFamily="65" charset="-120"/>
                <a:ea typeface="標楷體" pitchFamily="65" charset="-120"/>
              </a:rPr>
              <a:t>單位職業災害緊急應變聯絡電話表</a:t>
            </a:r>
          </a:p>
          <a:p>
            <a:pPr>
              <a:lnSpc>
                <a:spcPct val="90000"/>
              </a:lnSpc>
            </a:pPr>
            <a:r>
              <a:rPr lang="zh-TW" altLang="en-US" sz="2400" dirty="0">
                <a:latin typeface="標楷體" pitchFamily="65" charset="-120"/>
                <a:ea typeface="標楷體" pitchFamily="65" charset="-120"/>
              </a:rPr>
              <a:t>實驗室安全作業標準</a:t>
            </a:r>
          </a:p>
          <a:p>
            <a:pPr>
              <a:lnSpc>
                <a:spcPct val="90000"/>
              </a:lnSpc>
              <a:buFont typeface="Wingdings" pitchFamily="2" charset="2"/>
              <a:buNone/>
            </a:pPr>
            <a:r>
              <a:rPr lang="zh-TW" altLang="en-US" sz="2400" dirty="0">
                <a:solidFill>
                  <a:srgbClr val="FF3300"/>
                </a:solidFill>
                <a:latin typeface="標楷體" pitchFamily="65" charset="-120"/>
                <a:ea typeface="標楷體" pitchFamily="65" charset="-120"/>
              </a:rPr>
              <a:t>上述資料夾應放置於入門口明顯易見處</a:t>
            </a:r>
          </a:p>
        </p:txBody>
      </p:sp>
    </p:spTree>
    <p:extLst>
      <p:ext uri="{BB962C8B-B14F-4D97-AF65-F5344CB8AC3E}">
        <p14:creationId xmlns:p14="http://schemas.microsoft.com/office/powerpoint/2010/main" val="1920098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r>
              <a:rPr lang="zh-TW" altLang="en-US" sz="4400" b="1" dirty="0" smtClean="0">
                <a:solidFill>
                  <a:srgbClr val="FF0000"/>
                </a:solidFill>
                <a:latin typeface="標楷體" pitchFamily="65" charset="-120"/>
                <a:ea typeface="標楷體" pitchFamily="65" charset="-120"/>
              </a:rPr>
              <a:t>大學實驗室垃圾任意丟棄災害</a:t>
            </a:r>
          </a:p>
        </p:txBody>
      </p:sp>
      <p:sp>
        <p:nvSpPr>
          <p:cNvPr id="101379" name="投影片編號版面配置區 4"/>
          <p:cNvSpPr>
            <a:spLocks noGrp="1"/>
          </p:cNvSpPr>
          <p:nvPr>
            <p:ph type="sldNum" sz="quarter" idx="12"/>
          </p:nvPr>
        </p:nvSpPr>
        <p:spPr>
          <a:noFill/>
        </p:spPr>
        <p:txBody>
          <a:bodyPr/>
          <a:lstStyle/>
          <a:p>
            <a:fld id="{878E59BE-C1E6-46C2-862A-320A687ABC92}" type="slidenum">
              <a:rPr lang="en-US" altLang="zh-TW" smtClean="0"/>
              <a:pPr/>
              <a:t>7</a:t>
            </a:fld>
            <a:endParaRPr lang="en-US" altLang="zh-TW" smtClean="0"/>
          </a:p>
        </p:txBody>
      </p:sp>
      <p:pic>
        <p:nvPicPr>
          <p:cNvPr id="101380" name="Picture 2" descr="IMG_0004"/>
          <p:cNvPicPr>
            <a:picLocks noGrp="1" noChangeAspect="1" noChangeArrowheads="1"/>
          </p:cNvPicPr>
          <p:nvPr>
            <p:ph sz="half" idx="2"/>
          </p:nvPr>
        </p:nvPicPr>
        <p:blipFill>
          <a:blip r:embed="rId3"/>
          <a:srcRect/>
          <a:stretch>
            <a:fillRect/>
          </a:stretch>
        </p:blipFill>
        <p:spPr>
          <a:xfrm>
            <a:off x="4576763" y="2147590"/>
            <a:ext cx="3810000" cy="2543175"/>
          </a:xfrm>
        </p:spPr>
      </p:pic>
      <p:pic>
        <p:nvPicPr>
          <p:cNvPr id="101381" name="Picture 3" descr="DSCN2379"/>
          <p:cNvPicPr>
            <a:picLocks noGrp="1" noChangeAspect="1" noChangeArrowheads="1"/>
          </p:cNvPicPr>
          <p:nvPr>
            <p:ph sz="half" idx="1"/>
          </p:nvPr>
        </p:nvPicPr>
        <p:blipFill>
          <a:blip r:embed="rId4"/>
          <a:srcRect/>
          <a:stretch>
            <a:fillRect/>
          </a:stretch>
        </p:blipFill>
        <p:spPr>
          <a:xfrm>
            <a:off x="614363" y="1988840"/>
            <a:ext cx="3810000" cy="2860675"/>
          </a:xfrm>
        </p:spPr>
      </p:pic>
      <p:sp>
        <p:nvSpPr>
          <p:cNvPr id="101382" name="文字方塊 7"/>
          <p:cNvSpPr txBox="1">
            <a:spLocks noChangeArrowheads="1"/>
          </p:cNvSpPr>
          <p:nvPr/>
        </p:nvSpPr>
        <p:spPr bwMode="auto">
          <a:xfrm>
            <a:off x="669924" y="5229200"/>
            <a:ext cx="7688289" cy="954107"/>
          </a:xfrm>
          <a:prstGeom prst="rect">
            <a:avLst/>
          </a:prstGeom>
          <a:noFill/>
          <a:ln w="9525">
            <a:noFill/>
            <a:miter lim="800000"/>
            <a:headEnd/>
            <a:tailEnd/>
          </a:ln>
        </p:spPr>
        <p:txBody>
          <a:bodyPr wrap="square">
            <a:spAutoFit/>
          </a:bodyPr>
          <a:lstStyle/>
          <a:p>
            <a:pPr eaLnBrk="0" hangingPunct="0"/>
            <a:r>
              <a:rPr lang="zh-TW" altLang="zh-TW" sz="2800" b="1" dirty="0">
                <a:latin typeface="標楷體" pitchFamily="65" charset="-120"/>
                <a:ea typeface="標楷體" pitchFamily="65" charset="-120"/>
              </a:rPr>
              <a:t>化學品未經正常處理程序，以垃圾隨意</a:t>
            </a:r>
            <a:r>
              <a:rPr lang="zh-TW" altLang="zh-TW" sz="2800" b="1" dirty="0" smtClean="0">
                <a:latin typeface="標楷體" pitchFamily="65" charset="-120"/>
                <a:ea typeface="標楷體" pitchFamily="65" charset="-120"/>
              </a:rPr>
              <a:t>棄置</a:t>
            </a:r>
            <a:r>
              <a:rPr lang="zh-TW" altLang="en-US" sz="2800" b="1" dirty="0" smtClean="0">
                <a:latin typeface="標楷體" pitchFamily="65" charset="-120"/>
                <a:ea typeface="標楷體" pitchFamily="65" charset="-120"/>
              </a:rPr>
              <a:t>引發垃圾火災，差點燒毀垃圾車</a:t>
            </a: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4236765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91C1B7F-5551-4945-9068-D6DF82B77227}" type="slidenum">
              <a:rPr lang="en-US" altLang="zh-TW"/>
              <a:pPr/>
              <a:t>70</a:t>
            </a:fld>
            <a:endParaRPr lang="en-US" altLang="zh-TW"/>
          </a:p>
        </p:txBody>
      </p:sp>
      <p:sp>
        <p:nvSpPr>
          <p:cNvPr id="313346" name="Rectangle 2"/>
          <p:cNvSpPr>
            <a:spLocks noGrp="1" noChangeArrowheads="1"/>
          </p:cNvSpPr>
          <p:nvPr>
            <p:ph type="title"/>
          </p:nvPr>
        </p:nvSpPr>
        <p:spPr>
          <a:xfrm>
            <a:off x="457200" y="277813"/>
            <a:ext cx="8229600" cy="703262"/>
          </a:xfrm>
        </p:spPr>
        <p:txBody>
          <a:bodyPr/>
          <a:lstStyle/>
          <a:p>
            <a:r>
              <a:rPr lang="zh-TW" altLang="en-US" sz="3200" b="1" dirty="0">
                <a:solidFill>
                  <a:srgbClr val="FF33CC"/>
                </a:solidFill>
                <a:ea typeface="標楷體" pitchFamily="65" charset="-120"/>
              </a:rPr>
              <a:t>實驗室應備有</a:t>
            </a:r>
            <a:r>
              <a:rPr lang="zh-TW" altLang="en-US" sz="3200" b="1" dirty="0" smtClean="0">
                <a:solidFill>
                  <a:srgbClr val="FF33CC"/>
                </a:solidFill>
                <a:ea typeface="標楷體" pitchFamily="65" charset="-120"/>
              </a:rPr>
              <a:t>之資料</a:t>
            </a:r>
            <a:r>
              <a:rPr lang="zh-TW" altLang="en-US" sz="3200" b="1" dirty="0">
                <a:solidFill>
                  <a:srgbClr val="FF33CC"/>
                </a:solidFill>
                <a:ea typeface="標楷體" pitchFamily="65" charset="-120"/>
              </a:rPr>
              <a:t>文件</a:t>
            </a:r>
            <a:r>
              <a:rPr lang="en-US" altLang="zh-TW" sz="3200" dirty="0">
                <a:solidFill>
                  <a:srgbClr val="FF33CC"/>
                </a:solidFill>
              </a:rPr>
              <a:t>(</a:t>
            </a:r>
            <a:r>
              <a:rPr lang="zh-TW" altLang="en-US" sz="3200" dirty="0">
                <a:solidFill>
                  <a:srgbClr val="FF33CC"/>
                </a:solidFill>
              </a:rPr>
              <a:t>二</a:t>
            </a:r>
            <a:r>
              <a:rPr lang="en-US" altLang="zh-TW" sz="3200" dirty="0">
                <a:solidFill>
                  <a:srgbClr val="FF33CC"/>
                </a:solidFill>
              </a:rPr>
              <a:t>)</a:t>
            </a:r>
          </a:p>
        </p:txBody>
      </p:sp>
      <p:sp>
        <p:nvSpPr>
          <p:cNvPr id="313347" name="Rectangle 3"/>
          <p:cNvSpPr>
            <a:spLocks noGrp="1" noChangeArrowheads="1"/>
          </p:cNvSpPr>
          <p:nvPr>
            <p:ph type="body" idx="1"/>
          </p:nvPr>
        </p:nvSpPr>
        <p:spPr>
          <a:xfrm>
            <a:off x="457200" y="1196975"/>
            <a:ext cx="8229600" cy="4933950"/>
          </a:xfrm>
        </p:spPr>
        <p:txBody>
          <a:bodyPr/>
          <a:lstStyle/>
          <a:p>
            <a:pPr>
              <a:lnSpc>
                <a:spcPct val="90000"/>
              </a:lnSpc>
              <a:buFont typeface="Wingdings" pitchFamily="2" charset="2"/>
              <a:buNone/>
            </a:pPr>
            <a:r>
              <a:rPr lang="zh-TW" altLang="en-US" sz="2800" b="1" dirty="0">
                <a:latin typeface="標楷體" pitchFamily="65" charset="-120"/>
                <a:ea typeface="標楷體" pitchFamily="65" charset="-120"/>
              </a:rPr>
              <a:t>有使用毒性化學物質時，請依以下規定辦理</a:t>
            </a:r>
            <a:endParaRPr lang="zh-TW" altLang="en-US" sz="2800" dirty="0">
              <a:latin typeface="標楷體" pitchFamily="65" charset="-120"/>
              <a:ea typeface="標楷體" pitchFamily="65" charset="-120"/>
            </a:endParaRPr>
          </a:p>
          <a:p>
            <a:pPr>
              <a:lnSpc>
                <a:spcPct val="90000"/>
              </a:lnSpc>
            </a:pPr>
            <a:r>
              <a:rPr lang="zh-TW" altLang="en-US" sz="2800" dirty="0">
                <a:latin typeface="標楷體" pitchFamily="65" charset="-120"/>
                <a:ea typeface="標楷體" pitchFamily="65" charset="-120"/>
              </a:rPr>
              <a:t>實驗室「各出入口」張貼「毒性化學物質運作場所」中英文字樣</a:t>
            </a:r>
            <a:endParaRPr lang="zh-TW" altLang="en-US" sz="2800" u="sng" dirty="0">
              <a:latin typeface="標楷體" pitchFamily="65" charset="-120"/>
              <a:ea typeface="標楷體" pitchFamily="65" charset="-120"/>
            </a:endParaRPr>
          </a:p>
          <a:p>
            <a:pPr>
              <a:lnSpc>
                <a:spcPct val="90000"/>
              </a:lnSpc>
            </a:pPr>
            <a:r>
              <a:rPr lang="zh-TW" altLang="en-US" sz="2800" dirty="0">
                <a:latin typeface="標楷體" pitchFamily="65" charset="-120"/>
                <a:ea typeface="標楷體" pitchFamily="65" charset="-120"/>
              </a:rPr>
              <a:t>置備「實驗室毒性化學物質清單</a:t>
            </a:r>
            <a:r>
              <a:rPr lang="zh-TW" altLang="en-US" sz="2800" dirty="0" smtClean="0">
                <a:latin typeface="標楷體" pitchFamily="65" charset="-120"/>
                <a:ea typeface="標楷體" pitchFamily="65" charset="-120"/>
              </a:rPr>
              <a:t>」</a:t>
            </a:r>
            <a:endParaRPr lang="en-US" altLang="zh-TW" sz="2800" dirty="0">
              <a:solidFill>
                <a:schemeClr val="bg2"/>
              </a:solidFill>
              <a:latin typeface="標楷體" pitchFamily="65" charset="-120"/>
              <a:ea typeface="標楷體" pitchFamily="65" charset="-120"/>
            </a:endParaRPr>
          </a:p>
          <a:p>
            <a:pPr>
              <a:lnSpc>
                <a:spcPct val="90000"/>
              </a:lnSpc>
            </a:pPr>
            <a:r>
              <a:rPr lang="zh-TW" altLang="en-US" sz="2800" dirty="0">
                <a:latin typeface="標楷體" pitchFamily="65" charset="-120"/>
                <a:ea typeface="標楷體" pitchFamily="65" charset="-120"/>
              </a:rPr>
              <a:t>置備「毒性化學物質危害預防及應變計畫」</a:t>
            </a:r>
          </a:p>
          <a:p>
            <a:pPr>
              <a:lnSpc>
                <a:spcPct val="90000"/>
              </a:lnSpc>
            </a:pPr>
            <a:r>
              <a:rPr lang="zh-TW" altLang="en-US" sz="2800" dirty="0">
                <a:latin typeface="標楷體" pitchFamily="65" charset="-120"/>
                <a:ea typeface="標楷體" pitchFamily="65" charset="-120"/>
              </a:rPr>
              <a:t>張貼毒化物危害</a:t>
            </a:r>
            <a:r>
              <a:rPr lang="zh-TW" altLang="en-US" sz="2800" dirty="0" smtClean="0">
                <a:latin typeface="標楷體" pitchFamily="65" charset="-120"/>
                <a:ea typeface="標楷體" pitchFamily="65" charset="-120"/>
              </a:rPr>
              <a:t>標示</a:t>
            </a:r>
            <a:endParaRPr lang="zh-TW" altLang="en-US" sz="2800" dirty="0">
              <a:latin typeface="標楷體" pitchFamily="65" charset="-120"/>
              <a:ea typeface="標楷體" pitchFamily="65" charset="-120"/>
            </a:endParaRPr>
          </a:p>
          <a:p>
            <a:pPr>
              <a:lnSpc>
                <a:spcPct val="90000"/>
              </a:lnSpc>
            </a:pPr>
            <a:r>
              <a:rPr lang="zh-TW" altLang="en-US" sz="2800" dirty="0">
                <a:latin typeface="標楷體" pitchFamily="65" charset="-120"/>
                <a:ea typeface="標楷體" pitchFamily="65" charset="-120"/>
              </a:rPr>
              <a:t>置備「毒性化學物質使用記錄簿</a:t>
            </a:r>
            <a:r>
              <a:rPr lang="zh-TW" altLang="en-US" sz="2800" dirty="0" smtClean="0">
                <a:latin typeface="標楷體" pitchFamily="65" charset="-120"/>
                <a:ea typeface="標楷體" pitchFamily="65" charset="-120"/>
              </a:rPr>
              <a:t>」</a:t>
            </a:r>
            <a:endParaRPr lang="en-US" altLang="zh-TW" sz="2800" u="sng" dirty="0">
              <a:latin typeface="標楷體" pitchFamily="65" charset="-120"/>
              <a:ea typeface="標楷體" pitchFamily="65" charset="-120"/>
            </a:endParaRPr>
          </a:p>
          <a:p>
            <a:pPr>
              <a:lnSpc>
                <a:spcPct val="90000"/>
              </a:lnSpc>
            </a:pPr>
            <a:r>
              <a:rPr lang="zh-TW" altLang="en-US" sz="2800" dirty="0">
                <a:latin typeface="標楷體" pitchFamily="65" charset="-120"/>
                <a:ea typeface="標楷體" pitchFamily="65" charset="-120"/>
              </a:rPr>
              <a:t>置備各毒化物物質安全資料表</a:t>
            </a:r>
          </a:p>
          <a:p>
            <a:pPr>
              <a:lnSpc>
                <a:spcPct val="90000"/>
              </a:lnSpc>
              <a:buFont typeface="Wingdings" pitchFamily="2" charset="2"/>
              <a:buNone/>
            </a:pPr>
            <a:endParaRPr lang="zh-TW" altLang="en-US" sz="2800" dirty="0">
              <a:latin typeface="標楷體" pitchFamily="65" charset="-120"/>
              <a:ea typeface="標楷體" pitchFamily="65" charset="-120"/>
            </a:endParaRPr>
          </a:p>
          <a:p>
            <a:pPr>
              <a:lnSpc>
                <a:spcPct val="90000"/>
              </a:lnSpc>
              <a:buFont typeface="Wingdings" pitchFamily="2" charset="2"/>
              <a:buNone/>
            </a:pPr>
            <a:r>
              <a:rPr lang="zh-TW" altLang="en-US" sz="2800" dirty="0">
                <a:solidFill>
                  <a:srgbClr val="FF3300"/>
                </a:solidFill>
                <a:latin typeface="標楷體" pitchFamily="65" charset="-120"/>
                <a:ea typeface="標楷體" pitchFamily="65" charset="-120"/>
              </a:rPr>
              <a:t>上述資料應放置於明顯易見處</a:t>
            </a:r>
          </a:p>
        </p:txBody>
      </p:sp>
    </p:spTree>
    <p:extLst>
      <p:ext uri="{BB962C8B-B14F-4D97-AF65-F5344CB8AC3E}">
        <p14:creationId xmlns:p14="http://schemas.microsoft.com/office/powerpoint/2010/main" val="3398739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標題 1"/>
          <p:cNvSpPr>
            <a:spLocks noGrp="1"/>
          </p:cNvSpPr>
          <p:nvPr>
            <p:ph type="title"/>
          </p:nvPr>
        </p:nvSpPr>
        <p:spPr/>
        <p:txBody>
          <a:bodyPr/>
          <a:lstStyle/>
          <a:p>
            <a:r>
              <a:rPr lang="zh-TW" altLang="en-US"/>
              <a:t>資料來源</a:t>
            </a:r>
          </a:p>
        </p:txBody>
      </p:sp>
      <p:sp>
        <p:nvSpPr>
          <p:cNvPr id="3" name="內容版面配置區 2"/>
          <p:cNvSpPr>
            <a:spLocks noGrp="1"/>
          </p:cNvSpPr>
          <p:nvPr>
            <p:ph idx="1"/>
          </p:nvPr>
        </p:nvSpPr>
        <p:spPr>
          <a:xfrm>
            <a:off x="250825" y="1600200"/>
            <a:ext cx="8642350" cy="4525963"/>
          </a:xfrm>
        </p:spPr>
        <p:txBody>
          <a:bodyPr>
            <a:normAutofit fontScale="92500" lnSpcReduction="20000"/>
          </a:bodyPr>
          <a:lstStyle/>
          <a:p>
            <a:pPr>
              <a:defRPr/>
            </a:pPr>
            <a:r>
              <a:rPr lang="zh-TW" altLang="en-US" dirty="0"/>
              <a:t>編撰者：台灣職業衛生學會  許逸洋</a:t>
            </a:r>
            <a:r>
              <a:rPr lang="zh-TW" altLang="en-US" dirty="0" smtClean="0"/>
              <a:t>研究員</a:t>
            </a:r>
            <a:endParaRPr lang="en-US" altLang="zh-TW" dirty="0"/>
          </a:p>
          <a:p>
            <a:pPr>
              <a:defRPr/>
            </a:pPr>
            <a:r>
              <a:rPr lang="zh-TW" altLang="en-US" dirty="0">
                <a:latin typeface="標楷體" panose="03000509000000000000" pitchFamily="65" charset="-120"/>
                <a:ea typeface="標楷體" panose="03000509000000000000" pitchFamily="65" charset="-120"/>
              </a:rPr>
              <a:t>編修</a:t>
            </a:r>
            <a:r>
              <a:rPr lang="zh-TW" altLang="en-US" dirty="0" smtClean="0">
                <a:latin typeface="標楷體" panose="03000509000000000000" pitchFamily="65" charset="-120"/>
                <a:ea typeface="標楷體" panose="03000509000000000000" pitchFamily="65" charset="-120"/>
              </a:rPr>
              <a:t>者</a:t>
            </a:r>
            <a:r>
              <a:rPr lang="zh-TW" altLang="en-US" dirty="0" smtClean="0"/>
              <a:t>：長榮大學團隊</a:t>
            </a:r>
            <a:r>
              <a:rPr lang="en-US" altLang="zh-TW" dirty="0" smtClean="0"/>
              <a:t>-</a:t>
            </a:r>
            <a:r>
              <a:rPr lang="zh-TW" altLang="en-US" smtClean="0">
                <a:latin typeface="標楷體" panose="03000509000000000000" pitchFamily="65" charset="-120"/>
                <a:ea typeface="標楷體" panose="03000509000000000000" pitchFamily="65" charset="-120"/>
              </a:rPr>
              <a:t>劉立文</a:t>
            </a:r>
            <a:endParaRPr lang="en-US" altLang="zh-TW" dirty="0"/>
          </a:p>
          <a:p>
            <a:pPr marL="0" indent="0">
              <a:buNone/>
              <a:defRPr/>
            </a:pPr>
            <a:endParaRPr lang="en-US" altLang="zh-TW" dirty="0" smtClean="0"/>
          </a:p>
          <a:p>
            <a:pPr marL="0" indent="0">
              <a:buNone/>
              <a:defRPr/>
            </a:pPr>
            <a:r>
              <a:rPr lang="zh-TW" altLang="en-US" dirty="0" smtClean="0"/>
              <a:t>參考</a:t>
            </a:r>
            <a:r>
              <a:rPr lang="zh-TW" altLang="en-US" dirty="0"/>
              <a:t>資料：</a:t>
            </a:r>
            <a:endParaRPr lang="en-US" altLang="zh-TW" dirty="0"/>
          </a:p>
          <a:p>
            <a:pPr marL="0" indent="0">
              <a:buNone/>
              <a:defRPr/>
            </a:pPr>
            <a:r>
              <a:rPr lang="en-US" altLang="zh-TW" dirty="0" smtClean="0"/>
              <a:t>1.</a:t>
            </a:r>
            <a:r>
              <a:rPr lang="zh-TW" altLang="en-US" dirty="0" smtClean="0"/>
              <a:t>環保署法規</a:t>
            </a:r>
            <a:endParaRPr lang="en-US" altLang="zh-TW" dirty="0" smtClean="0"/>
          </a:p>
          <a:p>
            <a:pPr marL="0" indent="0">
              <a:buFont typeface="Arial" charset="0"/>
              <a:buNone/>
              <a:defRPr/>
            </a:pPr>
            <a:r>
              <a:rPr lang="en-US" altLang="zh-TW" dirty="0" smtClean="0"/>
              <a:t>2.</a:t>
            </a:r>
            <a:r>
              <a:rPr lang="zh-TW" altLang="en-US" dirty="0" smtClean="0"/>
              <a:t>實驗室</a:t>
            </a:r>
            <a:r>
              <a:rPr lang="zh-TW" altLang="en-US" dirty="0"/>
              <a:t>安全衛生管理</a:t>
            </a:r>
            <a:r>
              <a:rPr lang="en-US" altLang="zh-TW" dirty="0"/>
              <a:t>(100</a:t>
            </a:r>
            <a:r>
              <a:rPr lang="zh-TW" altLang="en-US" dirty="0"/>
              <a:t>年編修</a:t>
            </a:r>
            <a:r>
              <a:rPr lang="en-US" altLang="zh-TW" dirty="0"/>
              <a:t>)</a:t>
            </a:r>
          </a:p>
          <a:p>
            <a:pPr marL="0" indent="0">
              <a:buFont typeface="Arial" charset="0"/>
              <a:buNone/>
              <a:defRPr/>
            </a:pPr>
            <a:r>
              <a:rPr lang="zh-TW" altLang="en-US" sz="2800" dirty="0"/>
              <a:t>     ─教育部安全衛生通識課程教材</a:t>
            </a:r>
            <a:endParaRPr lang="en-US" altLang="zh-TW" sz="2800" dirty="0"/>
          </a:p>
          <a:p>
            <a:pPr marL="0" indent="0">
              <a:buFont typeface="Arial" charset="0"/>
              <a:buNone/>
              <a:defRPr/>
            </a:pPr>
            <a:r>
              <a:rPr lang="en-US" altLang="zh-TW" dirty="0" smtClean="0"/>
              <a:t>3.</a:t>
            </a:r>
            <a:r>
              <a:rPr lang="zh-TW" altLang="en-US" dirty="0"/>
              <a:t>廢棄物之處理與處置</a:t>
            </a:r>
            <a:endParaRPr lang="en-US" altLang="zh-TW" dirty="0"/>
          </a:p>
          <a:p>
            <a:pPr marL="0" indent="0">
              <a:buFont typeface="Arial" charset="0"/>
              <a:buNone/>
              <a:defRPr/>
            </a:pPr>
            <a:r>
              <a:rPr lang="zh-TW" altLang="en-US" sz="2800" dirty="0"/>
              <a:t> ─國立高雄第一科技大學環境與安全衛生工程系  洪崇軒   編</a:t>
            </a:r>
            <a:endParaRPr lang="en-US" altLang="zh-TW" sz="2800" dirty="0"/>
          </a:p>
          <a:p>
            <a:pPr marL="0" indent="0">
              <a:buFont typeface="Arial" charset="0"/>
              <a:buNone/>
              <a:defRPr/>
            </a:pPr>
            <a:endParaRPr lang="en-US" altLang="zh-TW" dirty="0">
              <a:latin typeface="+mn-ea"/>
            </a:endParaRPr>
          </a:p>
          <a:p>
            <a:pPr marL="0" indent="0">
              <a:buFont typeface="Arial" charset="0"/>
              <a:buNone/>
              <a:defRPr/>
            </a:pPr>
            <a:endParaRPr lang="zh-TW" altLang="en-US" dirty="0"/>
          </a:p>
        </p:txBody>
      </p:sp>
      <p:sp>
        <p:nvSpPr>
          <p:cNvPr id="138244" name="投影片編號版面配置區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C01159D-7C21-4241-BDF8-23F8B381651F}" type="slidenum">
              <a:rPr lang="en-US" altLang="zh-TW" smtClean="0">
                <a:solidFill>
                  <a:srgbClr val="898989"/>
                </a:solidFill>
                <a:ea typeface="新細明體" charset="-120"/>
              </a:rPr>
              <a:pPr/>
              <a:t>71</a:t>
            </a:fld>
            <a:endParaRPr lang="en-US" altLang="zh-TW">
              <a:solidFill>
                <a:srgbClr val="898989"/>
              </a:solidFill>
              <a:ea typeface="新細明體" charset="-120"/>
            </a:endParaRPr>
          </a:p>
        </p:txBody>
      </p:sp>
    </p:spTree>
    <p:extLst>
      <p:ext uri="{BB962C8B-B14F-4D97-AF65-F5344CB8AC3E}">
        <p14:creationId xmlns:p14="http://schemas.microsoft.com/office/powerpoint/2010/main" val="196298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亂丟垃圾違反廢清法</a:t>
            </a:r>
            <a:endParaRPr lang="zh-TW" altLang="en-US" dirty="0"/>
          </a:p>
        </p:txBody>
      </p:sp>
      <p:pic>
        <p:nvPicPr>
          <p:cNvPr id="5" name="內容版面配置區 4" descr="364501-XXL.jpg"/>
          <p:cNvPicPr>
            <a:picLocks noGrp="1" noChangeAspect="1"/>
          </p:cNvPicPr>
          <p:nvPr>
            <p:ph idx="1"/>
          </p:nvPr>
        </p:nvPicPr>
        <p:blipFill>
          <a:blip r:embed="rId2"/>
          <a:stretch>
            <a:fillRect/>
          </a:stretch>
        </p:blipFill>
        <p:spPr>
          <a:xfrm>
            <a:off x="642910" y="1428736"/>
            <a:ext cx="4857750" cy="2733675"/>
          </a:xfrm>
        </p:spPr>
      </p:pic>
      <p:sp>
        <p:nvSpPr>
          <p:cNvPr id="4" name="投影片編號版面配置區 3"/>
          <p:cNvSpPr>
            <a:spLocks noGrp="1"/>
          </p:cNvSpPr>
          <p:nvPr>
            <p:ph type="sldNum" sz="quarter" idx="12"/>
          </p:nvPr>
        </p:nvSpPr>
        <p:spPr/>
        <p:txBody>
          <a:bodyPr/>
          <a:lstStyle/>
          <a:p>
            <a:pPr>
              <a:defRPr/>
            </a:pPr>
            <a:fld id="{8DEF6D81-3992-44C0-A1DA-464E0286BA09}" type="slidenum">
              <a:rPr lang="en-US" altLang="zh-TW" smtClean="0"/>
              <a:pPr>
                <a:defRPr/>
              </a:pPr>
              <a:t>8</a:t>
            </a:fld>
            <a:endParaRPr lang="en-US" altLang="zh-TW"/>
          </a:p>
        </p:txBody>
      </p:sp>
      <p:pic>
        <p:nvPicPr>
          <p:cNvPr id="6" name="圖片 5" descr="B0004_1160015_01.jpg"/>
          <p:cNvPicPr>
            <a:picLocks noChangeAspect="1"/>
          </p:cNvPicPr>
          <p:nvPr/>
        </p:nvPicPr>
        <p:blipFill>
          <a:blip r:embed="rId3"/>
          <a:stretch>
            <a:fillRect/>
          </a:stretch>
        </p:blipFill>
        <p:spPr>
          <a:xfrm>
            <a:off x="4643438" y="3859501"/>
            <a:ext cx="4500562" cy="2998499"/>
          </a:xfrm>
          <a:prstGeom prst="rect">
            <a:avLst/>
          </a:prstGeom>
        </p:spPr>
      </p:pic>
      <p:sp>
        <p:nvSpPr>
          <p:cNvPr id="7" name="文字方塊 6"/>
          <p:cNvSpPr txBox="1"/>
          <p:nvPr/>
        </p:nvSpPr>
        <p:spPr>
          <a:xfrm>
            <a:off x="642910" y="4357694"/>
            <a:ext cx="3786214" cy="1200329"/>
          </a:xfrm>
          <a:prstGeom prst="rect">
            <a:avLst/>
          </a:prstGeom>
          <a:noFill/>
        </p:spPr>
        <p:txBody>
          <a:bodyPr wrap="square" rtlCol="0">
            <a:spAutoFit/>
          </a:bodyPr>
          <a:lstStyle/>
          <a:p>
            <a:r>
              <a:rPr lang="zh-TW" altLang="en-US" sz="2400" b="1" dirty="0" smtClean="0">
                <a:latin typeface="標楷體" pitchFamily="65" charset="-120"/>
                <a:ea typeface="標楷體" pitchFamily="65" charset="-120"/>
              </a:rPr>
              <a:t>違反廢棄物清理法第</a:t>
            </a:r>
            <a:r>
              <a:rPr lang="en-US" altLang="zh-TW" sz="2400" b="1" dirty="0" smtClean="0">
                <a:latin typeface="標楷體" pitchFamily="65" charset="-120"/>
                <a:ea typeface="標楷體" pitchFamily="65" charset="-120"/>
              </a:rPr>
              <a:t>50</a:t>
            </a:r>
            <a:r>
              <a:rPr lang="zh-TW" altLang="en-US" sz="2400" b="1" dirty="0" smtClean="0">
                <a:latin typeface="標楷體" pitchFamily="65" charset="-120"/>
                <a:ea typeface="標楷體" pitchFamily="65" charset="-120"/>
              </a:rPr>
              <a:t>條</a:t>
            </a:r>
            <a:endParaRPr lang="en-US"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處新臺幣一千二百元以上六千元以下罰鍰</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3667678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3"/>
          <p:cNvSpPr>
            <a:spLocks noGrp="1"/>
          </p:cNvSpPr>
          <p:nvPr>
            <p:ph type="title"/>
          </p:nvPr>
        </p:nvSpPr>
        <p:spPr>
          <a:xfrm>
            <a:off x="623888" y="1709738"/>
            <a:ext cx="7886700" cy="2852737"/>
          </a:xfrm>
        </p:spPr>
        <p:txBody>
          <a:bodyPr/>
          <a:lstStyle/>
          <a:p>
            <a:r>
              <a:rPr lang="zh-TW" altLang="en-US" b="1">
                <a:latin typeface="標楷體" pitchFamily="65" charset="-120"/>
                <a:ea typeface="標楷體" pitchFamily="65" charset="-120"/>
              </a:rPr>
              <a:t>壹、何謂廢棄物？</a:t>
            </a:r>
          </a:p>
        </p:txBody>
      </p:sp>
      <p:sp>
        <p:nvSpPr>
          <p:cNvPr id="5" name="文字版面配置區 4"/>
          <p:cNvSpPr>
            <a:spLocks noGrp="1"/>
          </p:cNvSpPr>
          <p:nvPr>
            <p:ph type="body" idx="1"/>
          </p:nvPr>
        </p:nvSpPr>
        <p:spPr>
          <a:xfrm>
            <a:off x="622300" y="4581128"/>
            <a:ext cx="7886700" cy="1500187"/>
          </a:xfrm>
        </p:spPr>
        <p:txBody>
          <a:bodyPr/>
          <a:lstStyle/>
          <a:p>
            <a:pPr>
              <a:buFont typeface="Arial" panose="020B0604020202020204" pitchFamily="34" charset="0"/>
              <a:buNone/>
              <a:defRPr/>
            </a:pPr>
            <a:r>
              <a:rPr lang="zh-TW" altLang="en-US" dirty="0">
                <a:latin typeface="標楷體" panose="03000509000000000000" pitchFamily="65" charset="-120"/>
                <a:ea typeface="標楷體" panose="03000509000000000000" pitchFamily="65" charset="-120"/>
              </a:rPr>
              <a:t>廢棄物清理法等相關法規</a:t>
            </a:r>
          </a:p>
        </p:txBody>
      </p:sp>
      <p:sp>
        <p:nvSpPr>
          <p:cNvPr id="4" name="投影片編號版面配置區 3"/>
          <p:cNvSpPr>
            <a:spLocks noGrp="1"/>
          </p:cNvSpPr>
          <p:nvPr>
            <p:ph type="sldNum" sz="quarter" idx="12"/>
          </p:nvPr>
        </p:nvSpPr>
        <p:spPr/>
        <p:txBody>
          <a:bodyPr/>
          <a:lstStyle/>
          <a:p>
            <a:pPr>
              <a:defRPr/>
            </a:pPr>
            <a:fld id="{66A7A742-0703-466A-B823-2522400BF3B0}" type="slidenum">
              <a:rPr lang="en-US" altLang="zh-TW" smtClean="0"/>
              <a:pPr>
                <a:defRPr/>
              </a:pPr>
              <a:t>9</a:t>
            </a:fld>
            <a:endParaRPr lang="en-US" altLang="zh-TW"/>
          </a:p>
        </p:txBody>
      </p:sp>
    </p:spTree>
    <p:extLst>
      <p:ext uri="{BB962C8B-B14F-4D97-AF65-F5344CB8AC3E}">
        <p14:creationId xmlns:p14="http://schemas.microsoft.com/office/powerpoint/2010/main" val="1883666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8077</Words>
  <Application>Microsoft Office PowerPoint</Application>
  <PresentationFormat>如螢幕大小 (4:3)</PresentationFormat>
  <Paragraphs>882</Paragraphs>
  <Slides>71</Slides>
  <Notes>42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71</vt:i4>
      </vt:variant>
    </vt:vector>
  </HeadingPairs>
  <TitlesOfParts>
    <vt:vector size="73" baseType="lpstr">
      <vt:lpstr>Office 佈景主題</vt:lpstr>
      <vt:lpstr>多媒體項目</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PowerPoint 簡報</vt:lpstr>
      <vt:lpstr>PowerPoint 簡報</vt:lpstr>
      <vt:lpstr>國內廢棄物的處理—不論有害無害</vt:lpstr>
      <vt:lpstr>桃園欣榮焚化廠火警</vt:lpstr>
      <vt:lpstr>大學實驗室垃圾任意丟棄災害</vt:lpstr>
      <vt:lpstr>亂丟垃圾違反廢清法</vt:lpstr>
      <vt:lpstr>壹、何謂廢棄物？</vt:lpstr>
      <vt:lpstr>廢棄物清理法   106/1/18</vt:lpstr>
      <vt:lpstr>廢棄物清理法—廢棄物</vt:lpstr>
      <vt:lpstr>PowerPoint 簡報</vt:lpstr>
      <vt:lpstr>實驗室廢棄物包含一般事業廢棄物與有害事業廢棄物，須注意其中有害事業廢棄物如未按規定妥善清除、處理，將可能立即造成人員重大傷害，環境嚴重汙染！</vt:lpstr>
      <vt:lpstr>那些實驗室廢棄物屬於有害事業廢棄物？</vt:lpstr>
      <vt:lpstr>有害事業廢棄物認定方式</vt:lpstr>
      <vt:lpstr>生物醫療廢棄物種類</vt:lpstr>
      <vt:lpstr>PowerPoint 簡報</vt:lpstr>
      <vt:lpstr>實驗廢液相容表</vt:lpstr>
      <vt:lpstr>PowerPoint 簡報</vt:lpstr>
      <vt:lpstr>放 射 性 廢 棄 物</vt:lpstr>
      <vt:lpstr>參、實驗室廢棄物型態</vt:lpstr>
      <vt:lpstr>常見實驗室廢棄物型態之一： 一般事業廢棄物部分</vt:lpstr>
      <vt:lpstr>常見實驗室廢棄物型態之二   有害事業廢棄物部分</vt:lpstr>
      <vt:lpstr>肆、實驗室廢棄物暫貯存、清運注意事項</vt:lpstr>
      <vt:lpstr>實驗室廢棄物一般注意事項</vt:lpstr>
      <vt:lpstr>實驗室有害事業廢棄物注意事項</vt:lpstr>
      <vt:lpstr>實驗室有害事業廢棄物注意事項(續)</vt:lpstr>
      <vt:lpstr>伍、罰則</vt:lpstr>
      <vt:lpstr>PowerPoint 簡報</vt:lpstr>
      <vt:lpstr>PowerPoint 簡報</vt:lpstr>
      <vt:lpstr>陸、實驗室有害事業廢棄物貯存、清運處理實務</vt:lpstr>
      <vt:lpstr>一、實驗室化學性廢棄物</vt:lpstr>
      <vt:lpstr>PowerPoint 簡報</vt:lpstr>
      <vt:lpstr>PowerPoint 簡報</vt:lpstr>
      <vt:lpstr>避免產生或減少產生量</vt:lpstr>
      <vt:lpstr>廢棄物產生條件之管制</vt:lpstr>
      <vt:lpstr>廢棄物產生條件之管制(續)</vt:lpstr>
      <vt:lpstr>廢棄物產生條件之管制(續)</vt:lpstr>
      <vt:lpstr>收集容器</vt:lpstr>
      <vt:lpstr>廢液一定要確實分類</vt:lpstr>
      <vt:lpstr>學術機構實驗室常見廢液分類方式</vt:lpstr>
      <vt:lpstr>有機廢液類</vt:lpstr>
      <vt:lpstr>無機廢溶液類</vt:lpstr>
      <vt:lpstr>標示與記錄</vt:lpstr>
      <vt:lpstr>PowerPoint 簡報</vt:lpstr>
      <vt:lpstr>實驗室廢棄物特性標籤</vt:lpstr>
      <vt:lpstr>PowerPoint 簡報</vt:lpstr>
      <vt:lpstr>PowerPoint 簡報</vt:lpstr>
      <vt:lpstr>貯存區之安全措施</vt:lpstr>
      <vt:lpstr>實驗室清除化學廢液</vt:lpstr>
      <vt:lpstr>化學品空瓶與廢棄化學品處理</vt:lpstr>
      <vt:lpstr>二、生物醫療廢棄物</vt:lpstr>
      <vt:lpstr>PowerPoint 簡報</vt:lpstr>
      <vt:lpstr>生物醫療廢棄物種類</vt:lpstr>
      <vt:lpstr>PowerPoint 簡報</vt:lpstr>
      <vt:lpstr>產出者之責任</vt:lpstr>
      <vt:lpstr>實驗室之責任 - 標示</vt:lpstr>
      <vt:lpstr>生物醫療廢棄物之分類收集</vt:lpstr>
      <vt:lpstr>實驗室之責任 -分類</vt:lpstr>
      <vt:lpstr>貯存期限</vt:lpstr>
      <vt:lpstr>PowerPoint 簡報</vt:lpstr>
      <vt:lpstr>貯存設施</vt:lpstr>
      <vt:lpstr>欲將感染性廢棄物滅菌後作為一般事業廢棄物處置時之滅菌處理標準及相關規定</vt:lpstr>
      <vt:lpstr>PowerPoint 簡報</vt:lpstr>
      <vt:lpstr>壓力容器之安全管理</vt:lpstr>
      <vt:lpstr>交由生物醫療廢棄物清運廠商運送</vt:lpstr>
      <vt:lpstr>三、有害事業廢棄物委外清運處理</vt:lpstr>
      <vt:lpstr>廢棄物委外清理注意事項</vt:lpstr>
      <vt:lpstr>實驗室應備有之資料文件 (一)</vt:lpstr>
      <vt:lpstr>實驗室應備有之資料文件(二)</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32</cp:revision>
  <dcterms:created xsi:type="dcterms:W3CDTF">2017-04-04T09:35:48Z</dcterms:created>
  <dcterms:modified xsi:type="dcterms:W3CDTF">2018-07-11T06:49:18Z</dcterms:modified>
</cp:coreProperties>
</file>