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324" r:id="rId2"/>
    <p:sldId id="325"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29" autoAdjust="0"/>
  </p:normalViewPr>
  <p:slideViewPr>
    <p:cSldViewPr>
      <p:cViewPr>
        <p:scale>
          <a:sx n="60" d="100"/>
          <a:sy n="60" d="100"/>
        </p:scale>
        <p:origin x="-3084" y="-1152"/>
      </p:cViewPr>
      <p:guideLst>
        <p:guide orient="horz" pos="2160"/>
        <p:guide pos="2880"/>
      </p:guideLst>
    </p:cSldViewPr>
  </p:slideViewPr>
  <p:outlineViewPr>
    <p:cViewPr>
      <p:scale>
        <a:sx n="33" d="100"/>
        <a:sy n="33" d="100"/>
      </p:scale>
      <p:origin x="114" y="5433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AD4B7-5BDC-4702-9D45-99389C0C088C}" type="doc">
      <dgm:prSet loTypeId="urn:microsoft.com/office/officeart/2005/8/layout/radial6" loCatId="cycle" qsTypeId="urn:microsoft.com/office/officeart/2005/8/quickstyle/simple2" qsCatId="simple" csTypeId="urn:microsoft.com/office/officeart/2005/8/colors/colorful1#2" csCatId="colorful" phldr="1"/>
      <dgm:spPr/>
      <dgm:t>
        <a:bodyPr/>
        <a:lstStyle/>
        <a:p>
          <a:endParaRPr lang="zh-TW" altLang="en-US"/>
        </a:p>
      </dgm:t>
    </dgm:pt>
    <dgm:pt modelId="{2DF099AA-4E87-4520-9526-D35DDA82C52A}">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作業</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場所</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B84CBD97-4579-49DB-BB90-F134488AA837}" type="parTrans" cxnId="{22BA189A-DBDE-40C4-998B-D24641F9EA42}">
      <dgm:prSet/>
      <dgm:spPr/>
      <dgm:t>
        <a:bodyPr/>
        <a:lstStyle/>
        <a:p>
          <a:endParaRPr lang="zh-TW" altLang="en-US">
            <a:latin typeface="+mj-ea"/>
            <a:ea typeface="+mj-ea"/>
          </a:endParaRPr>
        </a:p>
      </dgm:t>
    </dgm:pt>
    <dgm:pt modelId="{28C3A356-60FD-409A-9EF4-4D53BFB902A2}" type="sibTrans" cxnId="{22BA189A-DBDE-40C4-998B-D24641F9EA42}">
      <dgm:prSet/>
      <dgm:spPr/>
      <dgm:t>
        <a:bodyPr/>
        <a:lstStyle/>
        <a:p>
          <a:endParaRPr lang="zh-TW" altLang="en-US">
            <a:latin typeface="+mj-ea"/>
            <a:ea typeface="+mj-ea"/>
          </a:endParaRPr>
        </a:p>
      </dgm:t>
    </dgm:pt>
    <dgm:pt modelId="{185560CA-3239-422B-B394-57E08F4FD3BD}">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設備</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04CF541-7221-42FC-A770-A84561B04833}" type="parTrans" cxnId="{B799A005-808C-4330-AC39-E1F23FE37876}">
      <dgm:prSet/>
      <dgm:spPr/>
      <dgm:t>
        <a:bodyPr/>
        <a:lstStyle/>
        <a:p>
          <a:endParaRPr lang="zh-TW" altLang="en-US">
            <a:latin typeface="+mj-ea"/>
            <a:ea typeface="+mj-ea"/>
          </a:endParaRPr>
        </a:p>
      </dgm:t>
    </dgm:pt>
    <dgm:pt modelId="{ADD0C74E-EA90-4A3B-8055-962F4C6DCCE3}" type="sibTrans" cxnId="{B799A005-808C-4330-AC39-E1F23FE37876}">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FF5BA062-E1EB-414D-87FD-4AD34AD08EBC}">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作業程序</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CD4D7D48-61FB-4D7C-860B-1632A4D9CC56}" type="parTrans" cxnId="{C0E7E8A1-2354-46F7-A314-58FE41EC3015}">
      <dgm:prSet/>
      <dgm:spPr/>
      <dgm:t>
        <a:bodyPr/>
        <a:lstStyle/>
        <a:p>
          <a:endParaRPr lang="zh-TW" altLang="en-US">
            <a:latin typeface="+mj-ea"/>
            <a:ea typeface="+mj-ea"/>
          </a:endParaRPr>
        </a:p>
      </dgm:t>
    </dgm:pt>
    <dgm:pt modelId="{3D7E11B4-EC25-42FD-9062-8E7775DB5FB8}" type="sibTrans" cxnId="{C0E7E8A1-2354-46F7-A314-58FE41EC3015}">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AF84E64B-F476-43CC-9B3A-07F1832C60C4}">
      <dgm:prSet phldrT="[文字]"/>
      <dgm:spPr/>
      <dgm: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安全措施或設備</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7759277-144F-44D5-8036-FED64CA82B4B}" type="parTrans" cxnId="{879AE1CD-40E6-4EE8-943E-3BA66A803215}">
      <dgm:prSet/>
      <dgm:spPr/>
      <dgm:t>
        <a:bodyPr/>
        <a:lstStyle/>
        <a:p>
          <a:endParaRPr lang="zh-TW" altLang="en-US">
            <a:latin typeface="+mj-ea"/>
            <a:ea typeface="+mj-ea"/>
          </a:endParaRPr>
        </a:p>
      </dgm:t>
    </dgm:pt>
    <dgm:pt modelId="{6ACC3095-A83A-4CF5-9540-0171EC180C1C}" type="sibTrans" cxnId="{879AE1CD-40E6-4EE8-943E-3BA66A803215}">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E222AFB7-7BED-4D14-B80F-423E55928898}">
      <dgm:prSet phldrT="[文字]"/>
      <dgm:spPr/>
      <dgm:t>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等</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371079A9-1714-47C5-AABC-CB1392A4EB88}" type="parTrans" cxnId="{66743F0E-E365-46CA-AF84-F3BB0474154A}">
      <dgm:prSet/>
      <dgm:spPr/>
      <dgm:t>
        <a:bodyPr/>
        <a:lstStyle/>
        <a:p>
          <a:endParaRPr lang="zh-TW" altLang="en-US">
            <a:latin typeface="+mj-ea"/>
            <a:ea typeface="+mj-ea"/>
          </a:endParaRPr>
        </a:p>
      </dgm:t>
    </dgm:pt>
    <dgm:pt modelId="{158D776E-AFC5-4208-BD22-A9B92523D772}" type="sibTrans" cxnId="{66743F0E-E365-46CA-AF84-F3BB0474154A}">
      <dgm:prSet/>
      <dgm:spPr/>
      <dgm:t>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dgm:t>
    </dgm:pt>
    <dgm:pt modelId="{8953DB37-346F-400D-B257-AFF14A68F4BB}" type="pres">
      <dgm:prSet presAssocID="{A48AD4B7-5BDC-4702-9D45-99389C0C088C}" presName="Name0" presStyleCnt="0">
        <dgm:presLayoutVars>
          <dgm:chMax val="1"/>
          <dgm:dir/>
          <dgm:animLvl val="ctr"/>
          <dgm:resizeHandles val="exact"/>
        </dgm:presLayoutVars>
      </dgm:prSet>
      <dgm:spPr/>
      <dgm:t>
        <a:bodyPr/>
        <a:lstStyle/>
        <a:p>
          <a:endParaRPr lang="zh-TW" altLang="en-US"/>
        </a:p>
      </dgm:t>
    </dgm:pt>
    <dgm:pt modelId="{5C076D5F-2965-467E-86A1-BB7184C31B2F}" type="pres">
      <dgm:prSet presAssocID="{2DF099AA-4E87-4520-9526-D35DDA82C52A}" presName="centerShape" presStyleLbl="node0" presStyleIdx="0" presStyleCnt="1" custScaleY="110040"/>
      <dgm:spPr/>
      <dgm:t>
        <a:bodyPr/>
        <a:lstStyle/>
        <a:p>
          <a:endParaRPr lang="zh-TW" altLang="en-US"/>
        </a:p>
      </dgm:t>
    </dgm:pt>
    <dgm:pt modelId="{5F1C5A82-9997-4891-971A-8FD774F9555B}" type="pres">
      <dgm:prSet presAssocID="{185560CA-3239-422B-B394-57E08F4FD3BD}" presName="node" presStyleLbl="node1" presStyleIdx="0" presStyleCnt="4" custScaleX="115675" custScaleY="115675">
        <dgm:presLayoutVars>
          <dgm:bulletEnabled val="1"/>
        </dgm:presLayoutVars>
      </dgm:prSet>
      <dgm:spPr/>
      <dgm:t>
        <a:bodyPr/>
        <a:lstStyle/>
        <a:p>
          <a:endParaRPr lang="zh-TW" altLang="en-US"/>
        </a:p>
      </dgm:t>
    </dgm:pt>
    <dgm:pt modelId="{0E8427AA-1A02-4314-86EF-7E4B97219DFF}" type="pres">
      <dgm:prSet presAssocID="{185560CA-3239-422B-B394-57E08F4FD3BD}" presName="dummy" presStyleCnt="0"/>
      <dgm:spPr/>
    </dgm:pt>
    <dgm:pt modelId="{E23FBA27-D6C4-4D87-A963-6F5FAA9D6ACF}" type="pres">
      <dgm:prSet presAssocID="{ADD0C74E-EA90-4A3B-8055-962F4C6DCCE3}" presName="sibTrans" presStyleLbl="sibTrans2D1" presStyleIdx="0" presStyleCnt="4"/>
      <dgm:spPr/>
      <dgm:t>
        <a:bodyPr/>
        <a:lstStyle/>
        <a:p>
          <a:endParaRPr lang="zh-TW" altLang="en-US"/>
        </a:p>
      </dgm:t>
    </dgm:pt>
    <dgm:pt modelId="{2854CF2B-5D83-46B5-9E0D-D79AC86B9491}" type="pres">
      <dgm:prSet presAssocID="{FF5BA062-E1EB-414D-87FD-4AD34AD08EBC}" presName="node" presStyleLbl="node1" presStyleIdx="1" presStyleCnt="4" custScaleX="115675" custScaleY="115675">
        <dgm:presLayoutVars>
          <dgm:bulletEnabled val="1"/>
        </dgm:presLayoutVars>
      </dgm:prSet>
      <dgm:spPr/>
      <dgm:t>
        <a:bodyPr/>
        <a:lstStyle/>
        <a:p>
          <a:endParaRPr lang="zh-TW" altLang="en-US"/>
        </a:p>
      </dgm:t>
    </dgm:pt>
    <dgm:pt modelId="{E7E58057-8B18-4805-8E82-4A003999A671}" type="pres">
      <dgm:prSet presAssocID="{FF5BA062-E1EB-414D-87FD-4AD34AD08EBC}" presName="dummy" presStyleCnt="0"/>
      <dgm:spPr/>
    </dgm:pt>
    <dgm:pt modelId="{5098C753-4A40-4C0C-BC3C-3D602A397B51}" type="pres">
      <dgm:prSet presAssocID="{3D7E11B4-EC25-42FD-9062-8E7775DB5FB8}" presName="sibTrans" presStyleLbl="sibTrans2D1" presStyleIdx="1" presStyleCnt="4"/>
      <dgm:spPr/>
      <dgm:t>
        <a:bodyPr/>
        <a:lstStyle/>
        <a:p>
          <a:endParaRPr lang="zh-TW" altLang="en-US"/>
        </a:p>
      </dgm:t>
    </dgm:pt>
    <dgm:pt modelId="{13AB3FEC-0C57-44A2-B07D-C1FF298CDAAF}" type="pres">
      <dgm:prSet presAssocID="{AF84E64B-F476-43CC-9B3A-07F1832C60C4}" presName="node" presStyleLbl="node1" presStyleIdx="2" presStyleCnt="4" custScaleX="115675" custScaleY="115675" custRadScaleRad="100845" custRadScaleInc="-655">
        <dgm:presLayoutVars>
          <dgm:bulletEnabled val="1"/>
        </dgm:presLayoutVars>
      </dgm:prSet>
      <dgm:spPr/>
      <dgm:t>
        <a:bodyPr/>
        <a:lstStyle/>
        <a:p>
          <a:endParaRPr lang="zh-TW" altLang="en-US"/>
        </a:p>
      </dgm:t>
    </dgm:pt>
    <dgm:pt modelId="{F1E5DFA1-024C-4B54-8AEF-38754A197BF8}" type="pres">
      <dgm:prSet presAssocID="{AF84E64B-F476-43CC-9B3A-07F1832C60C4}" presName="dummy" presStyleCnt="0"/>
      <dgm:spPr/>
    </dgm:pt>
    <dgm:pt modelId="{17F45D8E-DEBA-4CCD-AC4B-8C23BCFC04E3}" type="pres">
      <dgm:prSet presAssocID="{6ACC3095-A83A-4CF5-9540-0171EC180C1C}" presName="sibTrans" presStyleLbl="sibTrans2D1" presStyleIdx="2" presStyleCnt="4"/>
      <dgm:spPr/>
      <dgm:t>
        <a:bodyPr/>
        <a:lstStyle/>
        <a:p>
          <a:endParaRPr lang="zh-TW" altLang="en-US"/>
        </a:p>
      </dgm:t>
    </dgm:pt>
    <dgm:pt modelId="{6E845E26-83FD-4DD0-8055-473DB9410C2E}" type="pres">
      <dgm:prSet presAssocID="{E222AFB7-7BED-4D14-B80F-423E55928898}" presName="node" presStyleLbl="node1" presStyleIdx="3" presStyleCnt="4" custScaleX="115675" custScaleY="115675" custRadScaleRad="102216" custRadScaleInc="-5480">
        <dgm:presLayoutVars>
          <dgm:bulletEnabled val="1"/>
        </dgm:presLayoutVars>
      </dgm:prSet>
      <dgm:spPr/>
      <dgm:t>
        <a:bodyPr/>
        <a:lstStyle/>
        <a:p>
          <a:endParaRPr lang="zh-TW" altLang="en-US"/>
        </a:p>
      </dgm:t>
    </dgm:pt>
    <dgm:pt modelId="{B5D30EAB-3199-4F94-B7BC-21981AC40B5C}" type="pres">
      <dgm:prSet presAssocID="{E222AFB7-7BED-4D14-B80F-423E55928898}" presName="dummy" presStyleCnt="0"/>
      <dgm:spPr/>
    </dgm:pt>
    <dgm:pt modelId="{33B57ECB-9172-4369-8A05-32603494FBFE}" type="pres">
      <dgm:prSet presAssocID="{158D776E-AFC5-4208-BD22-A9B92523D772}" presName="sibTrans" presStyleLbl="sibTrans2D1" presStyleIdx="3" presStyleCnt="4"/>
      <dgm:spPr/>
      <dgm:t>
        <a:bodyPr/>
        <a:lstStyle/>
        <a:p>
          <a:endParaRPr lang="zh-TW" altLang="en-US"/>
        </a:p>
      </dgm:t>
    </dgm:pt>
  </dgm:ptLst>
  <dgm:cxnLst>
    <dgm:cxn modelId="{40681818-0D85-4411-ADDC-7A24C177D5AB}" type="presOf" srcId="{A48AD4B7-5BDC-4702-9D45-99389C0C088C}" destId="{8953DB37-346F-400D-B257-AFF14A68F4BB}" srcOrd="0" destOrd="0" presId="urn:microsoft.com/office/officeart/2005/8/layout/radial6"/>
    <dgm:cxn modelId="{66743F0E-E365-46CA-AF84-F3BB0474154A}" srcId="{2DF099AA-4E87-4520-9526-D35DDA82C52A}" destId="{E222AFB7-7BED-4D14-B80F-423E55928898}" srcOrd="3" destOrd="0" parTransId="{371079A9-1714-47C5-AABC-CB1392A4EB88}" sibTransId="{158D776E-AFC5-4208-BD22-A9B92523D772}"/>
    <dgm:cxn modelId="{ABAA3C2F-3E3F-4D67-BA57-EC3D5366DD0B}" type="presOf" srcId="{6ACC3095-A83A-4CF5-9540-0171EC180C1C}" destId="{17F45D8E-DEBA-4CCD-AC4B-8C23BCFC04E3}" srcOrd="0" destOrd="0" presId="urn:microsoft.com/office/officeart/2005/8/layout/radial6"/>
    <dgm:cxn modelId="{22BA189A-DBDE-40C4-998B-D24641F9EA42}" srcId="{A48AD4B7-5BDC-4702-9D45-99389C0C088C}" destId="{2DF099AA-4E87-4520-9526-D35DDA82C52A}" srcOrd="0" destOrd="0" parTransId="{B84CBD97-4579-49DB-BB90-F134488AA837}" sibTransId="{28C3A356-60FD-409A-9EF4-4D53BFB902A2}"/>
    <dgm:cxn modelId="{4ACD0FD2-B58C-443F-9BA1-C22FF14DD114}" type="presOf" srcId="{FF5BA062-E1EB-414D-87FD-4AD34AD08EBC}" destId="{2854CF2B-5D83-46B5-9E0D-D79AC86B9491}" srcOrd="0" destOrd="0" presId="urn:microsoft.com/office/officeart/2005/8/layout/radial6"/>
    <dgm:cxn modelId="{879AE1CD-40E6-4EE8-943E-3BA66A803215}" srcId="{2DF099AA-4E87-4520-9526-D35DDA82C52A}" destId="{AF84E64B-F476-43CC-9B3A-07F1832C60C4}" srcOrd="2" destOrd="0" parTransId="{17759277-144F-44D5-8036-FED64CA82B4B}" sibTransId="{6ACC3095-A83A-4CF5-9540-0171EC180C1C}"/>
    <dgm:cxn modelId="{C0E7E8A1-2354-46F7-A314-58FE41EC3015}" srcId="{2DF099AA-4E87-4520-9526-D35DDA82C52A}" destId="{FF5BA062-E1EB-414D-87FD-4AD34AD08EBC}" srcOrd="1" destOrd="0" parTransId="{CD4D7D48-61FB-4D7C-860B-1632A4D9CC56}" sibTransId="{3D7E11B4-EC25-42FD-9062-8E7775DB5FB8}"/>
    <dgm:cxn modelId="{101E7086-921D-463D-8E44-947725086415}" type="presOf" srcId="{3D7E11B4-EC25-42FD-9062-8E7775DB5FB8}" destId="{5098C753-4A40-4C0C-BC3C-3D602A397B51}" srcOrd="0" destOrd="0" presId="urn:microsoft.com/office/officeart/2005/8/layout/radial6"/>
    <dgm:cxn modelId="{D5630716-AC67-4123-88F9-065077FD688F}" type="presOf" srcId="{158D776E-AFC5-4208-BD22-A9B92523D772}" destId="{33B57ECB-9172-4369-8A05-32603494FBFE}" srcOrd="0" destOrd="0" presId="urn:microsoft.com/office/officeart/2005/8/layout/radial6"/>
    <dgm:cxn modelId="{73406DE6-597F-475B-B08D-C1EFA5E22D35}" type="presOf" srcId="{E222AFB7-7BED-4D14-B80F-423E55928898}" destId="{6E845E26-83FD-4DD0-8055-473DB9410C2E}" srcOrd="0" destOrd="0" presId="urn:microsoft.com/office/officeart/2005/8/layout/radial6"/>
    <dgm:cxn modelId="{DBBC70E4-372F-446B-AEE6-75B03BA818DE}" type="presOf" srcId="{ADD0C74E-EA90-4A3B-8055-962F4C6DCCE3}" destId="{E23FBA27-D6C4-4D87-A963-6F5FAA9D6ACF}" srcOrd="0" destOrd="0" presId="urn:microsoft.com/office/officeart/2005/8/layout/radial6"/>
    <dgm:cxn modelId="{B799A005-808C-4330-AC39-E1F23FE37876}" srcId="{2DF099AA-4E87-4520-9526-D35DDA82C52A}" destId="{185560CA-3239-422B-B394-57E08F4FD3BD}" srcOrd="0" destOrd="0" parTransId="{604CF541-7221-42FC-A770-A84561B04833}" sibTransId="{ADD0C74E-EA90-4A3B-8055-962F4C6DCCE3}"/>
    <dgm:cxn modelId="{A984C560-4A35-4D8F-AAF6-F120899FC6D0}" type="presOf" srcId="{185560CA-3239-422B-B394-57E08F4FD3BD}" destId="{5F1C5A82-9997-4891-971A-8FD774F9555B}" srcOrd="0" destOrd="0" presId="urn:microsoft.com/office/officeart/2005/8/layout/radial6"/>
    <dgm:cxn modelId="{2BCAB81E-206A-44E9-8B10-7A2C7E580AC4}" type="presOf" srcId="{2DF099AA-4E87-4520-9526-D35DDA82C52A}" destId="{5C076D5F-2965-467E-86A1-BB7184C31B2F}" srcOrd="0" destOrd="0" presId="urn:microsoft.com/office/officeart/2005/8/layout/radial6"/>
    <dgm:cxn modelId="{067F6930-E332-46D1-9CF4-C099429C75D8}" type="presOf" srcId="{AF84E64B-F476-43CC-9B3A-07F1832C60C4}" destId="{13AB3FEC-0C57-44A2-B07D-C1FF298CDAAF}" srcOrd="0" destOrd="0" presId="urn:microsoft.com/office/officeart/2005/8/layout/radial6"/>
    <dgm:cxn modelId="{A22D68F1-387D-4D47-8097-1D5363D97E32}" type="presParOf" srcId="{8953DB37-346F-400D-B257-AFF14A68F4BB}" destId="{5C076D5F-2965-467E-86A1-BB7184C31B2F}" srcOrd="0" destOrd="0" presId="urn:microsoft.com/office/officeart/2005/8/layout/radial6"/>
    <dgm:cxn modelId="{578166FF-89A7-4737-85DD-422189D62C2B}" type="presParOf" srcId="{8953DB37-346F-400D-B257-AFF14A68F4BB}" destId="{5F1C5A82-9997-4891-971A-8FD774F9555B}" srcOrd="1" destOrd="0" presId="urn:microsoft.com/office/officeart/2005/8/layout/radial6"/>
    <dgm:cxn modelId="{857A40AC-A651-47DB-ACDA-36D049F89BD1}" type="presParOf" srcId="{8953DB37-346F-400D-B257-AFF14A68F4BB}" destId="{0E8427AA-1A02-4314-86EF-7E4B97219DFF}" srcOrd="2" destOrd="0" presId="urn:microsoft.com/office/officeart/2005/8/layout/radial6"/>
    <dgm:cxn modelId="{34F96315-1B87-481F-8035-0242F5F965D9}" type="presParOf" srcId="{8953DB37-346F-400D-B257-AFF14A68F4BB}" destId="{E23FBA27-D6C4-4D87-A963-6F5FAA9D6ACF}" srcOrd="3" destOrd="0" presId="urn:microsoft.com/office/officeart/2005/8/layout/radial6"/>
    <dgm:cxn modelId="{7E88B804-7D5E-4912-AC17-254414A2BD16}" type="presParOf" srcId="{8953DB37-346F-400D-B257-AFF14A68F4BB}" destId="{2854CF2B-5D83-46B5-9E0D-D79AC86B9491}" srcOrd="4" destOrd="0" presId="urn:microsoft.com/office/officeart/2005/8/layout/radial6"/>
    <dgm:cxn modelId="{32A86DEC-7428-4A2F-AD31-4FB246417F20}" type="presParOf" srcId="{8953DB37-346F-400D-B257-AFF14A68F4BB}" destId="{E7E58057-8B18-4805-8E82-4A003999A671}" srcOrd="5" destOrd="0" presId="urn:microsoft.com/office/officeart/2005/8/layout/radial6"/>
    <dgm:cxn modelId="{C2DBC8DA-7699-4D0E-9E72-172E21E8D6C5}" type="presParOf" srcId="{8953DB37-346F-400D-B257-AFF14A68F4BB}" destId="{5098C753-4A40-4C0C-BC3C-3D602A397B51}" srcOrd="6" destOrd="0" presId="urn:microsoft.com/office/officeart/2005/8/layout/radial6"/>
    <dgm:cxn modelId="{A725BD71-8637-457B-82E5-C04D02903B55}" type="presParOf" srcId="{8953DB37-346F-400D-B257-AFF14A68F4BB}" destId="{13AB3FEC-0C57-44A2-B07D-C1FF298CDAAF}" srcOrd="7" destOrd="0" presId="urn:microsoft.com/office/officeart/2005/8/layout/radial6"/>
    <dgm:cxn modelId="{ED987504-BACD-4F6C-B719-944824A3F3A9}" type="presParOf" srcId="{8953DB37-346F-400D-B257-AFF14A68F4BB}" destId="{F1E5DFA1-024C-4B54-8AEF-38754A197BF8}" srcOrd="8" destOrd="0" presId="urn:microsoft.com/office/officeart/2005/8/layout/radial6"/>
    <dgm:cxn modelId="{ABDC62E5-BFDC-4608-A376-007F09E1862E}" type="presParOf" srcId="{8953DB37-346F-400D-B257-AFF14A68F4BB}" destId="{17F45D8E-DEBA-4CCD-AC4B-8C23BCFC04E3}" srcOrd="9" destOrd="0" presId="urn:microsoft.com/office/officeart/2005/8/layout/radial6"/>
    <dgm:cxn modelId="{56E4B1C8-9FA3-4290-B4E1-6E8067993123}" type="presParOf" srcId="{8953DB37-346F-400D-B257-AFF14A68F4BB}" destId="{6E845E26-83FD-4DD0-8055-473DB9410C2E}" srcOrd="10" destOrd="0" presId="urn:microsoft.com/office/officeart/2005/8/layout/radial6"/>
    <dgm:cxn modelId="{EC31366B-A754-426D-A128-F12ED19960AE}" type="presParOf" srcId="{8953DB37-346F-400D-B257-AFF14A68F4BB}" destId="{B5D30EAB-3199-4F94-B7BC-21981AC40B5C}" srcOrd="11" destOrd="0" presId="urn:microsoft.com/office/officeart/2005/8/layout/radial6"/>
    <dgm:cxn modelId="{E2AB5A82-5373-4120-A6C8-4C74B57297D0}" type="presParOf" srcId="{8953DB37-346F-400D-B257-AFF14A68F4BB}" destId="{33B57ECB-9172-4369-8A05-32603494FBFE}"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4E080D-00DB-4F19-BDB2-0C605C2B6C59}" type="doc">
      <dgm:prSet loTypeId="urn:microsoft.com/office/officeart/2005/8/layout/vList5" loCatId="list" qsTypeId="urn:microsoft.com/office/officeart/2005/8/quickstyle/simple1" qsCatId="simple" csTypeId="urn:microsoft.com/office/officeart/2005/8/colors/colorful1#3" csCatId="colorful" phldr="1"/>
      <dgm:spPr/>
      <dgm:t>
        <a:bodyPr/>
        <a:lstStyle/>
        <a:p>
          <a:endParaRPr lang="zh-TW" altLang="en-US"/>
        </a:p>
      </dgm:t>
    </dgm:pt>
    <dgm:pt modelId="{9DCF795A-6544-4CCB-A017-BACB511D800B}">
      <dgm:prSet phldrT="[文字]" custT="1"/>
      <dgm:spPr/>
      <dgm:t>
        <a:bodyPr/>
        <a:lstStyle/>
        <a:p>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管理單位</a:t>
          </a:r>
          <a:endParaRPr lang="en-US" altLang="zh-TW" sz="3200" b="1"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200" b="1" dirty="0" smtClean="0">
              <a:latin typeface="Times New Roman" panose="02020603050405020304" pitchFamily="18" charset="0"/>
              <a:ea typeface="標楷體" panose="03000509000000000000" pitchFamily="65" charset="-120"/>
              <a:cs typeface="Times New Roman" panose="02020603050405020304" pitchFamily="18" charset="0"/>
            </a:rPr>
            <a:t>與人員</a:t>
          </a:r>
          <a:endParaRPr lang="zh-TW" altLang="en-US" sz="3200"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5DCCE10-C991-41B3-A9DF-E609635CA988}" type="parTrans" cxnId="{622E3C44-8FC3-49F3-BD85-D778246ACD41}">
      <dgm:prSet/>
      <dgm:spPr/>
      <dgm:t>
        <a:bodyPr/>
        <a:lstStyle/>
        <a:p>
          <a:endParaRPr lang="zh-TW" altLang="en-US">
            <a:latin typeface="+mj-ea"/>
            <a:ea typeface="+mj-ea"/>
          </a:endParaRPr>
        </a:p>
      </dgm:t>
    </dgm:pt>
    <dgm:pt modelId="{86082407-57E2-41B1-AB05-A22570C41C3A}" type="sibTrans" cxnId="{622E3C44-8FC3-49F3-BD85-D778246ACD41}">
      <dgm:prSet/>
      <dgm:spPr/>
      <dgm:t>
        <a:bodyPr/>
        <a:lstStyle/>
        <a:p>
          <a:endParaRPr lang="zh-TW" altLang="en-US">
            <a:latin typeface="+mj-ea"/>
            <a:ea typeface="+mj-ea"/>
          </a:endParaRPr>
        </a:p>
      </dgm:t>
    </dgm:pt>
    <dgm:pt modelId="{77E4B06A-B004-4143-B9FC-63242A7DE866}">
      <dgm:prSet phldrT="[文字]" custT="1"/>
      <dgm:spPr/>
      <dgm:t>
        <a:bodyPr/>
        <a:lstStyle/>
        <a:p>
          <a:pPr marL="107950" indent="-107950">
            <a:lnSpc>
              <a:spcPct val="100000"/>
            </a:lnSpc>
            <a:spcAft>
              <a:spcPts val="0"/>
            </a:spcAft>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職業安全衛生管理辦法</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9D91807D-C457-4E17-A8C9-50C24ECAC10D}" type="parTrans" cxnId="{12A310E5-DEDD-43F9-B923-F67459FFF3C0}">
      <dgm:prSet/>
      <dgm:spPr/>
      <dgm:t>
        <a:bodyPr/>
        <a:lstStyle/>
        <a:p>
          <a:endParaRPr lang="zh-TW" altLang="en-US">
            <a:latin typeface="+mj-ea"/>
            <a:ea typeface="+mj-ea"/>
          </a:endParaRPr>
        </a:p>
      </dgm:t>
    </dgm:pt>
    <dgm:pt modelId="{5822A2CD-4C0B-40C4-97FA-3A0507E83C4C}" type="sibTrans" cxnId="{12A310E5-DEDD-43F9-B923-F67459FFF3C0}">
      <dgm:prSet/>
      <dgm:spPr/>
      <dgm:t>
        <a:bodyPr/>
        <a:lstStyle/>
        <a:p>
          <a:endParaRPr lang="zh-TW" altLang="en-US">
            <a:latin typeface="+mj-ea"/>
            <a:ea typeface="+mj-ea"/>
          </a:endParaRPr>
        </a:p>
      </dgm:t>
    </dgm:pt>
    <dgm:pt modelId="{2705BDC6-343C-4989-9F38-4BB96175E1B9}">
      <dgm:prSet phldrT="[文字]" custT="1"/>
      <dgm:spPr/>
      <dgm:t>
        <a:bodyPr/>
        <a:lstStyle/>
        <a:p>
          <a:pPr marL="107950" indent="-107950">
            <a:lnSpc>
              <a:spcPct val="100000"/>
            </a:lnSpc>
            <a:spcAft>
              <a:spcPts val="0"/>
            </a:spcAft>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勞工健康保護規則</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dgm:t>
    </dgm:pt>
    <dgm:pt modelId="{A3076D88-E63A-4D83-8933-398BECF24B1B}" type="parTrans" cxnId="{412B3BD6-A24A-422F-8A40-A37DECE149C9}">
      <dgm:prSet/>
      <dgm:spPr/>
      <dgm:t>
        <a:bodyPr/>
        <a:lstStyle/>
        <a:p>
          <a:endParaRPr lang="zh-TW" altLang="en-US">
            <a:latin typeface="+mj-ea"/>
            <a:ea typeface="+mj-ea"/>
          </a:endParaRPr>
        </a:p>
      </dgm:t>
    </dgm:pt>
    <dgm:pt modelId="{DA59D847-7B79-4DFE-8ABC-55D507520304}" type="sibTrans" cxnId="{412B3BD6-A24A-422F-8A40-A37DECE149C9}">
      <dgm:prSet/>
      <dgm:spPr/>
      <dgm:t>
        <a:bodyPr/>
        <a:lstStyle/>
        <a:p>
          <a:endParaRPr lang="zh-TW" altLang="en-US">
            <a:latin typeface="+mj-ea"/>
            <a:ea typeface="+mj-ea"/>
          </a:endParaRPr>
        </a:p>
      </dgm:t>
    </dgm:pt>
    <dgm:pt modelId="{D0415855-58E4-4DDE-9134-93284B9C9971}">
      <dgm:prSet phldrT="[文字]"/>
      <dgm:spPr/>
      <dgm:t>
        <a:bodyPr/>
        <a:lstStyle/>
        <a:p>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化學品</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8DFBE6C2-97A9-4F21-83C8-8278E911B3C3}" type="parTrans" cxnId="{091E066C-AD73-46FE-BDCE-AD059CFEE030}">
      <dgm:prSet/>
      <dgm:spPr/>
      <dgm:t>
        <a:bodyPr/>
        <a:lstStyle/>
        <a:p>
          <a:endParaRPr lang="zh-TW" altLang="en-US">
            <a:latin typeface="+mj-ea"/>
            <a:ea typeface="+mj-ea"/>
          </a:endParaRPr>
        </a:p>
      </dgm:t>
    </dgm:pt>
    <dgm:pt modelId="{FD5CAA07-68C8-4F2C-8551-6FA29B124B8D}" type="sibTrans" cxnId="{091E066C-AD73-46FE-BDCE-AD059CFEE030}">
      <dgm:prSet/>
      <dgm:spPr/>
      <dgm:t>
        <a:bodyPr/>
        <a:lstStyle/>
        <a:p>
          <a:endParaRPr lang="zh-TW" altLang="en-US">
            <a:latin typeface="+mj-ea"/>
            <a:ea typeface="+mj-ea"/>
          </a:endParaRPr>
        </a:p>
      </dgm:t>
    </dgm:pt>
    <dgm:pt modelId="{73BE3266-F8E7-49EF-B7BF-8E32D7BB04BA}">
      <dgm:prSet phldrT="[文字]" custT="1"/>
      <dgm:spPr/>
      <dgm:t>
        <a:bodyPr/>
        <a:lstStyle/>
        <a:p>
          <a:pPr marL="107950" indent="-107950">
            <a:lnSpc>
              <a:spcPct val="100000"/>
            </a:lnSpc>
            <a:spcAft>
              <a:spcPts val="0"/>
            </a:spcAft>
          </a:pPr>
          <a:r>
            <a:rPr lang="zh-TW" altLang="en-US" sz="1800" b="0" i="0" u="none" dirty="0" smtClean="0">
              <a:latin typeface="Times New Roman" panose="02020603050405020304" pitchFamily="18" charset="0"/>
              <a:ea typeface="標楷體" panose="03000509000000000000" pitchFamily="65" charset="-120"/>
              <a:cs typeface="Times New Roman" panose="02020603050405020304" pitchFamily="18" charset="0"/>
            </a:rPr>
            <a:t>新</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化學物質登記管理辦法</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73FBD239-53A6-4F0B-B4DD-BCAA29E0F819}" type="parTrans" cxnId="{5E79D5E2-4E35-41ED-9E18-A1E17BF85F47}">
      <dgm:prSet/>
      <dgm:spPr/>
      <dgm:t>
        <a:bodyPr/>
        <a:lstStyle/>
        <a:p>
          <a:endParaRPr lang="zh-TW" altLang="en-US">
            <a:latin typeface="+mj-ea"/>
            <a:ea typeface="+mj-ea"/>
          </a:endParaRPr>
        </a:p>
      </dgm:t>
    </dgm:pt>
    <dgm:pt modelId="{392D1D7F-A2DE-495E-82C6-434FA0AB1A34}" type="sibTrans" cxnId="{5E79D5E2-4E35-41ED-9E18-A1E17BF85F47}">
      <dgm:prSet/>
      <dgm:spPr/>
      <dgm:t>
        <a:bodyPr/>
        <a:lstStyle/>
        <a:p>
          <a:endParaRPr lang="zh-TW" altLang="en-US">
            <a:latin typeface="+mj-ea"/>
            <a:ea typeface="+mj-ea"/>
          </a:endParaRPr>
        </a:p>
      </dgm:t>
    </dgm:pt>
    <dgm:pt modelId="{E6284FC4-1F96-41DD-8932-873DD2E8E63A}">
      <dgm:prSet phldrT="[文字]" custT="1"/>
      <dgm:spPr/>
      <dgm:t>
        <a:bodyPr/>
        <a:lstStyle/>
        <a:p>
          <a:pPr marL="107950" indent="-107950">
            <a:lnSpc>
              <a:spcPct val="100000"/>
            </a:lnSpc>
            <a:spcAft>
              <a:spcPts val="0"/>
            </a:spcAft>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管制性化學品之指定及運作許可管理辦法</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A691D408-BD90-440E-9C95-3DF55E41291F}" type="parTrans" cxnId="{1A28988D-7984-4BF1-989A-24706C0E902C}">
      <dgm:prSet/>
      <dgm:spPr/>
      <dgm:t>
        <a:bodyPr/>
        <a:lstStyle/>
        <a:p>
          <a:endParaRPr lang="zh-TW" altLang="en-US">
            <a:latin typeface="+mj-ea"/>
            <a:ea typeface="+mj-ea"/>
          </a:endParaRPr>
        </a:p>
      </dgm:t>
    </dgm:pt>
    <dgm:pt modelId="{3C31D61E-139F-4262-AFFE-75FFA75FB62A}" type="sibTrans" cxnId="{1A28988D-7984-4BF1-989A-24706C0E902C}">
      <dgm:prSet/>
      <dgm:spPr/>
      <dgm:t>
        <a:bodyPr/>
        <a:lstStyle/>
        <a:p>
          <a:endParaRPr lang="zh-TW" altLang="en-US">
            <a:latin typeface="+mj-ea"/>
            <a:ea typeface="+mj-ea"/>
          </a:endParaRPr>
        </a:p>
      </dgm:t>
    </dgm:pt>
    <dgm:pt modelId="{F5CC1A79-1EA3-4D5B-918C-339033B07841}">
      <dgm:prSet phldrT="[文字]"/>
      <dgm:spPr/>
      <dgm:t>
        <a:bodyPr/>
        <a:lstStyle/>
        <a:p>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機械、設備、器具</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E4A8078E-1909-479D-B720-63AE6D25706D}" type="parTrans" cxnId="{8084BC15-F564-442F-9F36-44DC81A18657}">
      <dgm:prSet/>
      <dgm:spPr/>
      <dgm:t>
        <a:bodyPr/>
        <a:lstStyle/>
        <a:p>
          <a:endParaRPr lang="zh-TW" altLang="en-US">
            <a:latin typeface="+mj-ea"/>
            <a:ea typeface="+mj-ea"/>
          </a:endParaRPr>
        </a:p>
      </dgm:t>
    </dgm:pt>
    <dgm:pt modelId="{CB893649-AA66-4B6B-BCC1-DE61B484CCD4}" type="sibTrans" cxnId="{8084BC15-F564-442F-9F36-44DC81A18657}">
      <dgm:prSet/>
      <dgm:spPr/>
      <dgm:t>
        <a:bodyPr/>
        <a:lstStyle/>
        <a:p>
          <a:endParaRPr lang="zh-TW" altLang="en-US">
            <a:latin typeface="+mj-ea"/>
            <a:ea typeface="+mj-ea"/>
          </a:endParaRPr>
        </a:p>
      </dgm:t>
    </dgm:pt>
    <dgm:pt modelId="{3EFE5745-30F3-4474-8E95-F4098A5E015B}">
      <dgm:prSet phldrT="[文字]" custT="1"/>
      <dgm:spPr/>
      <dgm:t>
        <a:bodyPr/>
        <a:lstStyle/>
        <a:p>
          <a:pPr marL="107950" lvl="1" indent="-107950">
            <a:lnSpc>
              <a:spcPct val="100000"/>
            </a:lnSpc>
            <a:spcAft>
              <a:spcPts val="0"/>
            </a:spcAft>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危險性機械及設備安全檢查規則</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471F64C-D339-4236-B465-51BE4F5976A1}" type="parTrans" cxnId="{32EB8BFB-0B4A-4B9B-9D09-AC35C3B035A9}">
      <dgm:prSet/>
      <dgm:spPr/>
      <dgm:t>
        <a:bodyPr/>
        <a:lstStyle/>
        <a:p>
          <a:endParaRPr lang="zh-TW" altLang="en-US">
            <a:latin typeface="+mj-ea"/>
            <a:ea typeface="+mj-ea"/>
          </a:endParaRPr>
        </a:p>
      </dgm:t>
    </dgm:pt>
    <dgm:pt modelId="{8B4F46EF-689A-4A38-8E81-F9F8E57BEA77}" type="sibTrans" cxnId="{32EB8BFB-0B4A-4B9B-9D09-AC35C3B035A9}">
      <dgm:prSet/>
      <dgm:spPr/>
      <dgm:t>
        <a:bodyPr/>
        <a:lstStyle/>
        <a:p>
          <a:endParaRPr lang="zh-TW" altLang="en-US">
            <a:latin typeface="+mj-ea"/>
            <a:ea typeface="+mj-ea"/>
          </a:endParaRPr>
        </a:p>
      </dgm:t>
    </dgm:pt>
    <dgm:pt modelId="{11AAE8FB-18A3-4899-A945-48CDD1B2FF35}">
      <dgm:prSet phldrT="[文字]" custT="1"/>
      <dgm:spPr/>
      <dgm:t>
        <a:bodyPr/>
        <a:lstStyle/>
        <a:p>
          <a:pPr marL="107950" lvl="1" indent="-107950">
            <a:lnSpc>
              <a:spcPct val="100000"/>
            </a:lnSpc>
            <a:spcAft>
              <a:spcPts val="0"/>
            </a:spcAft>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等</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3F061B61-DD46-4B2F-B99C-702E317B75FA}" type="parTrans" cxnId="{F996CE12-9C6D-490F-A139-82937AA46A64}">
      <dgm:prSet/>
      <dgm:spPr/>
      <dgm:t>
        <a:bodyPr/>
        <a:lstStyle/>
        <a:p>
          <a:endParaRPr lang="zh-TW" altLang="en-US">
            <a:latin typeface="+mj-ea"/>
            <a:ea typeface="+mj-ea"/>
          </a:endParaRPr>
        </a:p>
      </dgm:t>
    </dgm:pt>
    <dgm:pt modelId="{CDEC2BC2-8A33-4819-A5E6-ED07022805AE}" type="sibTrans" cxnId="{F996CE12-9C6D-490F-A139-82937AA46A64}">
      <dgm:prSet/>
      <dgm:spPr/>
      <dgm:t>
        <a:bodyPr/>
        <a:lstStyle/>
        <a:p>
          <a:endParaRPr lang="zh-TW" altLang="en-US">
            <a:latin typeface="+mj-ea"/>
            <a:ea typeface="+mj-ea"/>
          </a:endParaRPr>
        </a:p>
      </dgm:t>
    </dgm:pt>
    <dgm:pt modelId="{1A86637A-F469-4E8E-BC56-3F12C71926D5}">
      <dgm:prSet phldrT="[文字]"/>
      <dgm:spPr/>
      <dgm:t>
        <a:bodyPr/>
        <a:lstStyle/>
        <a:p>
          <a:pPr lvl="0"/>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其他</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F8CBD021-4028-4540-955C-317CF05F9C1D}" type="parTrans" cxnId="{C2342236-9AE7-4EFF-9A59-3F38A7F1C9E7}">
      <dgm:prSet/>
      <dgm:spPr/>
      <dgm:t>
        <a:bodyPr/>
        <a:lstStyle/>
        <a:p>
          <a:endParaRPr lang="zh-TW" altLang="en-US">
            <a:latin typeface="+mj-ea"/>
            <a:ea typeface="+mj-ea"/>
          </a:endParaRPr>
        </a:p>
      </dgm:t>
    </dgm:pt>
    <dgm:pt modelId="{176BD172-5491-440F-8D6F-110E51FE7F87}" type="sibTrans" cxnId="{C2342236-9AE7-4EFF-9A59-3F38A7F1C9E7}">
      <dgm:prSet/>
      <dgm:spPr/>
      <dgm:t>
        <a:bodyPr/>
        <a:lstStyle/>
        <a:p>
          <a:endParaRPr lang="zh-TW" altLang="en-US">
            <a:latin typeface="+mj-ea"/>
            <a:ea typeface="+mj-ea"/>
          </a:endParaRPr>
        </a:p>
      </dgm:t>
    </dgm:pt>
    <dgm:pt modelId="{A02E4876-3226-446D-8D2C-12F2612671A7}">
      <dgm:prSet phldrT="[文字]" custT="1"/>
      <dgm:spPr/>
      <dgm:t>
        <a:bodyPr/>
        <a:lstStyle/>
        <a:p>
          <a:pPr marL="107950" lvl="0" indent="-107950">
            <a:lnSpc>
              <a:spcPct val="100000"/>
            </a:lnSpc>
            <a:spcAft>
              <a:spcPts val="0"/>
            </a:spcAft>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勞工健康保護規則</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58F328F7-5A38-4BEB-BED8-600E4D80355A}" type="parTrans" cxnId="{4495B154-AE49-419D-A14F-5CEE38D7607A}">
      <dgm:prSet/>
      <dgm:spPr/>
      <dgm:t>
        <a:bodyPr/>
        <a:lstStyle/>
        <a:p>
          <a:endParaRPr lang="zh-TW" altLang="en-US">
            <a:latin typeface="+mj-ea"/>
            <a:ea typeface="+mj-ea"/>
          </a:endParaRPr>
        </a:p>
      </dgm:t>
    </dgm:pt>
    <dgm:pt modelId="{E1169637-D83F-4585-957F-EBA9DB136737}" type="sibTrans" cxnId="{4495B154-AE49-419D-A14F-5CEE38D7607A}">
      <dgm:prSet/>
      <dgm:spPr/>
      <dgm:t>
        <a:bodyPr/>
        <a:lstStyle/>
        <a:p>
          <a:endParaRPr lang="zh-TW" altLang="en-US">
            <a:latin typeface="+mj-ea"/>
            <a:ea typeface="+mj-ea"/>
          </a:endParaRPr>
        </a:p>
      </dgm:t>
    </dgm:pt>
    <dgm:pt modelId="{F244D4C5-B81E-4F2F-9DB9-051E0C0FB4C6}">
      <dgm:prSet phldrT="[文字]" custT="1"/>
      <dgm:spPr/>
      <dgm:t>
        <a:bodyPr/>
        <a:lstStyle/>
        <a:p>
          <a:pPr marL="107950" indent="-107950">
            <a:lnSpc>
              <a:spcPct val="100000"/>
            </a:lnSpc>
            <a:spcAft>
              <a:spcPts val="0"/>
            </a:spcAft>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等</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9CA7440F-2253-4BE0-9142-A0E8BB2CEEDD}" type="parTrans" cxnId="{C2624B8F-0966-413D-9807-1847143921FA}">
      <dgm:prSet/>
      <dgm:spPr/>
      <dgm:t>
        <a:bodyPr/>
        <a:lstStyle/>
        <a:p>
          <a:endParaRPr lang="zh-TW" altLang="en-US">
            <a:latin typeface="+mj-ea"/>
            <a:ea typeface="+mj-ea"/>
          </a:endParaRPr>
        </a:p>
      </dgm:t>
    </dgm:pt>
    <dgm:pt modelId="{C3A4CC21-A6ED-45F5-A8BF-4F968416504B}" type="sibTrans" cxnId="{C2624B8F-0966-413D-9807-1847143921FA}">
      <dgm:prSet/>
      <dgm:spPr/>
      <dgm:t>
        <a:bodyPr/>
        <a:lstStyle/>
        <a:p>
          <a:endParaRPr lang="zh-TW" altLang="en-US">
            <a:latin typeface="+mj-ea"/>
            <a:ea typeface="+mj-ea"/>
          </a:endParaRPr>
        </a:p>
      </dgm:t>
    </dgm:pt>
    <dgm:pt modelId="{62AC77E0-334E-4333-9A4A-774368AB7062}">
      <dgm:prSet phldrT="[文字]" custT="1"/>
      <dgm:spPr/>
      <dgm:t>
        <a:bodyPr/>
        <a:lstStyle/>
        <a:p>
          <a:pPr marL="107950" indent="-107950">
            <a:lnSpc>
              <a:spcPct val="100000"/>
            </a:lnSpc>
            <a:spcAft>
              <a:spcPts val="0"/>
            </a:spcAft>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等</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5FA7569-7D6F-4DBE-A710-1A34855D6995}" type="parTrans" cxnId="{80680849-3237-4043-A5C4-FEA5BC503CA4}">
      <dgm:prSet/>
      <dgm:spPr/>
      <dgm:t>
        <a:bodyPr/>
        <a:lstStyle/>
        <a:p>
          <a:endParaRPr lang="zh-TW" altLang="en-US">
            <a:latin typeface="+mj-ea"/>
            <a:ea typeface="+mj-ea"/>
          </a:endParaRPr>
        </a:p>
      </dgm:t>
    </dgm:pt>
    <dgm:pt modelId="{7FCD2512-F1E4-499D-946A-3284349D8F28}" type="sibTrans" cxnId="{80680849-3237-4043-A5C4-FEA5BC503CA4}">
      <dgm:prSet/>
      <dgm:spPr/>
      <dgm:t>
        <a:bodyPr/>
        <a:lstStyle/>
        <a:p>
          <a:endParaRPr lang="zh-TW" altLang="en-US">
            <a:latin typeface="+mj-ea"/>
            <a:ea typeface="+mj-ea"/>
          </a:endParaRPr>
        </a:p>
      </dgm:t>
    </dgm:pt>
    <dgm:pt modelId="{6E25EFA9-308B-4269-93D6-5F9596E74573}">
      <dgm:prSet phldrT="[文字]" custT="1"/>
      <dgm:spPr/>
      <dgm:t>
        <a:bodyPr/>
        <a:lstStyle/>
        <a:p>
          <a:pPr marL="107950" lvl="0" indent="-107950">
            <a:lnSpc>
              <a:spcPct val="100000"/>
            </a:lnSpc>
            <a:spcAft>
              <a:spcPts val="0"/>
            </a:spcAft>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等</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499FCB2D-365F-4A32-8A34-5A418FEE14A7}" type="parTrans" cxnId="{04639F24-0D7B-403E-B3C4-B35D0824BB20}">
      <dgm:prSet/>
      <dgm:spPr/>
      <dgm:t>
        <a:bodyPr/>
        <a:lstStyle/>
        <a:p>
          <a:endParaRPr lang="zh-TW" altLang="en-US"/>
        </a:p>
      </dgm:t>
    </dgm:pt>
    <dgm:pt modelId="{64F07C02-E22D-401D-B344-20F0C3FE712E}" type="sibTrans" cxnId="{04639F24-0D7B-403E-B3C4-B35D0824BB20}">
      <dgm:prSet/>
      <dgm:spPr/>
      <dgm:t>
        <a:bodyPr/>
        <a:lstStyle/>
        <a:p>
          <a:endParaRPr lang="zh-TW" altLang="en-US"/>
        </a:p>
      </dgm:t>
    </dgm:pt>
    <dgm:pt modelId="{52BCE981-CF2F-452C-89F2-2E35AB90C067}">
      <dgm:prSet phldrT="[文字]" custT="1"/>
      <dgm:spPr/>
      <dgm:t>
        <a:bodyPr/>
        <a:lstStyle/>
        <a:p>
          <a:pPr marL="107950" lvl="0" indent="-107950">
            <a:lnSpc>
              <a:spcPct val="100000"/>
            </a:lnSpc>
            <a:spcAft>
              <a:spcPts val="0"/>
            </a:spcAft>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職業安全衛生教育訓練規則</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2173C1C-B931-4412-817F-1227B9CBA1E7}" type="sibTrans" cxnId="{D3131E47-362D-4198-BB9E-1641E88A977C}">
      <dgm:prSet/>
      <dgm:spPr/>
      <dgm:t>
        <a:bodyPr/>
        <a:lstStyle/>
        <a:p>
          <a:endParaRPr lang="zh-TW" altLang="en-US"/>
        </a:p>
      </dgm:t>
    </dgm:pt>
    <dgm:pt modelId="{0246465D-95AC-457E-93EE-BC2929711239}" type="parTrans" cxnId="{D3131E47-362D-4198-BB9E-1641E88A977C}">
      <dgm:prSet/>
      <dgm:spPr/>
      <dgm:t>
        <a:bodyPr/>
        <a:lstStyle/>
        <a:p>
          <a:endParaRPr lang="zh-TW" altLang="en-US"/>
        </a:p>
      </dgm:t>
    </dgm:pt>
    <dgm:pt modelId="{F8683441-3CF5-47B1-9E60-EE367025514B}">
      <dgm:prSet phldrT="[文字]" custT="1"/>
      <dgm:spPr/>
      <dgm:t>
        <a:bodyPr/>
        <a:lstStyle/>
        <a:p>
          <a:pPr marL="107950" lvl="1" indent="-107950">
            <a:lnSpc>
              <a:spcPct val="100000"/>
            </a:lnSpc>
            <a:spcAft>
              <a:spcPts val="0"/>
            </a:spcAft>
          </a:pPr>
          <a:r>
            <a:rPr lang="zh-TW" altLang="en-US" sz="1800" smtClean="0">
              <a:latin typeface="Times New Roman" panose="02020603050405020304" pitchFamily="18" charset="0"/>
              <a:ea typeface="標楷體" panose="03000509000000000000" pitchFamily="65" charset="-120"/>
              <a:cs typeface="Times New Roman" panose="02020603050405020304" pitchFamily="18" charset="0"/>
            </a:rPr>
            <a:t>鍋爐</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及壓力容安全規則</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29FDF27C-2EDE-4DEE-847F-8C8001E7C5FD}" type="parTrans" cxnId="{16CFA60C-7C0F-4984-8236-BCF77F77838A}">
      <dgm:prSet/>
      <dgm:spPr/>
      <dgm:t>
        <a:bodyPr/>
        <a:lstStyle/>
        <a:p>
          <a:endParaRPr lang="zh-TW" altLang="en-US"/>
        </a:p>
      </dgm:t>
    </dgm:pt>
    <dgm:pt modelId="{975E1528-2E76-45C5-B599-A1238A207DF4}" type="sibTrans" cxnId="{16CFA60C-7C0F-4984-8236-BCF77F77838A}">
      <dgm:prSet/>
      <dgm:spPr/>
      <dgm:t>
        <a:bodyPr/>
        <a:lstStyle/>
        <a:p>
          <a:endParaRPr lang="zh-TW" altLang="en-US"/>
        </a:p>
      </dgm:t>
    </dgm:pt>
    <dgm:pt modelId="{48377B3D-99BD-420E-B536-0EF293505CA8}" type="pres">
      <dgm:prSet presAssocID="{AC4E080D-00DB-4F19-BDB2-0C605C2B6C59}" presName="Name0" presStyleCnt="0">
        <dgm:presLayoutVars>
          <dgm:dir/>
          <dgm:animLvl val="lvl"/>
          <dgm:resizeHandles val="exact"/>
        </dgm:presLayoutVars>
      </dgm:prSet>
      <dgm:spPr/>
      <dgm:t>
        <a:bodyPr/>
        <a:lstStyle/>
        <a:p>
          <a:endParaRPr lang="zh-TW" altLang="en-US"/>
        </a:p>
      </dgm:t>
    </dgm:pt>
    <dgm:pt modelId="{82C8FEDC-226C-45BA-8307-BC3C8D49625B}" type="pres">
      <dgm:prSet presAssocID="{9DCF795A-6544-4CCB-A017-BACB511D800B}" presName="linNode" presStyleCnt="0"/>
      <dgm:spPr/>
    </dgm:pt>
    <dgm:pt modelId="{A111C0BB-4578-4B99-BF64-F3D5DB6B976C}" type="pres">
      <dgm:prSet presAssocID="{9DCF795A-6544-4CCB-A017-BACB511D800B}" presName="parentText" presStyleLbl="node1" presStyleIdx="0" presStyleCnt="4" custLinFactNeighborX="196" custLinFactNeighborY="-225">
        <dgm:presLayoutVars>
          <dgm:chMax val="1"/>
          <dgm:bulletEnabled val="1"/>
        </dgm:presLayoutVars>
      </dgm:prSet>
      <dgm:spPr/>
      <dgm:t>
        <a:bodyPr/>
        <a:lstStyle/>
        <a:p>
          <a:endParaRPr lang="zh-TW" altLang="en-US"/>
        </a:p>
      </dgm:t>
    </dgm:pt>
    <dgm:pt modelId="{7E9A2C2A-EEA8-4D20-AF2D-C0928543109B}" type="pres">
      <dgm:prSet presAssocID="{9DCF795A-6544-4CCB-A017-BACB511D800B}" presName="descendantText" presStyleLbl="alignAccFollowNode1" presStyleIdx="0" presStyleCnt="4" custScaleY="111533">
        <dgm:presLayoutVars>
          <dgm:bulletEnabled val="1"/>
        </dgm:presLayoutVars>
      </dgm:prSet>
      <dgm:spPr/>
      <dgm:t>
        <a:bodyPr/>
        <a:lstStyle/>
        <a:p>
          <a:endParaRPr lang="zh-TW" altLang="en-US"/>
        </a:p>
      </dgm:t>
    </dgm:pt>
    <dgm:pt modelId="{AC72DA42-683F-439A-ACDC-214A68EA97E9}" type="pres">
      <dgm:prSet presAssocID="{86082407-57E2-41B1-AB05-A22570C41C3A}" presName="sp" presStyleCnt="0"/>
      <dgm:spPr/>
    </dgm:pt>
    <dgm:pt modelId="{A25D9AFA-1940-473B-9B03-65BB80ED4485}" type="pres">
      <dgm:prSet presAssocID="{D0415855-58E4-4DDE-9134-93284B9C9971}" presName="linNode" presStyleCnt="0"/>
      <dgm:spPr/>
    </dgm:pt>
    <dgm:pt modelId="{1F4546B7-6F95-4094-9469-89E5CF5A7939}" type="pres">
      <dgm:prSet presAssocID="{D0415855-58E4-4DDE-9134-93284B9C9971}" presName="parentText" presStyleLbl="node1" presStyleIdx="1" presStyleCnt="4">
        <dgm:presLayoutVars>
          <dgm:chMax val="1"/>
          <dgm:bulletEnabled val="1"/>
        </dgm:presLayoutVars>
      </dgm:prSet>
      <dgm:spPr/>
      <dgm:t>
        <a:bodyPr/>
        <a:lstStyle/>
        <a:p>
          <a:endParaRPr lang="zh-TW" altLang="en-US"/>
        </a:p>
      </dgm:t>
    </dgm:pt>
    <dgm:pt modelId="{099C0B60-E4DD-4548-AB3B-1AD82F4A5281}" type="pres">
      <dgm:prSet presAssocID="{D0415855-58E4-4DDE-9134-93284B9C9971}" presName="descendantText" presStyleLbl="alignAccFollowNode1" presStyleIdx="1" presStyleCnt="4" custScaleY="114212">
        <dgm:presLayoutVars>
          <dgm:bulletEnabled val="1"/>
        </dgm:presLayoutVars>
      </dgm:prSet>
      <dgm:spPr/>
      <dgm:t>
        <a:bodyPr/>
        <a:lstStyle/>
        <a:p>
          <a:endParaRPr lang="zh-TW" altLang="en-US"/>
        </a:p>
      </dgm:t>
    </dgm:pt>
    <dgm:pt modelId="{6E548C03-C954-47E6-93BF-C63CEC95D143}" type="pres">
      <dgm:prSet presAssocID="{FD5CAA07-68C8-4F2C-8551-6FA29B124B8D}" presName="sp" presStyleCnt="0"/>
      <dgm:spPr/>
    </dgm:pt>
    <dgm:pt modelId="{0AC516DE-A76E-4092-82B9-C02688D406E4}" type="pres">
      <dgm:prSet presAssocID="{F5CC1A79-1EA3-4D5B-918C-339033B07841}" presName="linNode" presStyleCnt="0"/>
      <dgm:spPr/>
    </dgm:pt>
    <dgm:pt modelId="{05076B30-1D30-4039-8B62-02FEB2C0C682}" type="pres">
      <dgm:prSet presAssocID="{F5CC1A79-1EA3-4D5B-918C-339033B07841}" presName="parentText" presStyleLbl="node1" presStyleIdx="2" presStyleCnt="4">
        <dgm:presLayoutVars>
          <dgm:chMax val="1"/>
          <dgm:bulletEnabled val="1"/>
        </dgm:presLayoutVars>
      </dgm:prSet>
      <dgm:spPr/>
      <dgm:t>
        <a:bodyPr/>
        <a:lstStyle/>
        <a:p>
          <a:endParaRPr lang="zh-TW" altLang="en-US"/>
        </a:p>
      </dgm:t>
    </dgm:pt>
    <dgm:pt modelId="{A2BAEA29-091C-4233-A2F1-59BF5F1991FF}" type="pres">
      <dgm:prSet presAssocID="{F5CC1A79-1EA3-4D5B-918C-339033B07841}" presName="descendantText" presStyleLbl="alignAccFollowNode1" presStyleIdx="2" presStyleCnt="4" custScaleY="114755">
        <dgm:presLayoutVars>
          <dgm:bulletEnabled val="1"/>
        </dgm:presLayoutVars>
      </dgm:prSet>
      <dgm:spPr/>
      <dgm:t>
        <a:bodyPr/>
        <a:lstStyle/>
        <a:p>
          <a:endParaRPr lang="zh-TW" altLang="en-US"/>
        </a:p>
      </dgm:t>
    </dgm:pt>
    <dgm:pt modelId="{90003844-85A5-45ED-BA41-2DCAD9C235F2}" type="pres">
      <dgm:prSet presAssocID="{CB893649-AA66-4B6B-BCC1-DE61B484CCD4}" presName="sp" presStyleCnt="0"/>
      <dgm:spPr/>
    </dgm:pt>
    <dgm:pt modelId="{7C8B5D82-4D83-438E-A6F3-0152638DC32F}" type="pres">
      <dgm:prSet presAssocID="{1A86637A-F469-4E8E-BC56-3F12C71926D5}" presName="linNode" presStyleCnt="0"/>
      <dgm:spPr/>
    </dgm:pt>
    <dgm:pt modelId="{D9121E98-1BF0-422C-BD02-B3DEF2D018B4}" type="pres">
      <dgm:prSet presAssocID="{1A86637A-F469-4E8E-BC56-3F12C71926D5}" presName="parentText" presStyleLbl="node1" presStyleIdx="3" presStyleCnt="4">
        <dgm:presLayoutVars>
          <dgm:chMax val="1"/>
          <dgm:bulletEnabled val="1"/>
        </dgm:presLayoutVars>
      </dgm:prSet>
      <dgm:spPr/>
      <dgm:t>
        <a:bodyPr/>
        <a:lstStyle/>
        <a:p>
          <a:endParaRPr lang="zh-TW" altLang="en-US"/>
        </a:p>
      </dgm:t>
    </dgm:pt>
    <dgm:pt modelId="{CCE55FCF-6DCD-41A1-BFF3-0065F051C763}" type="pres">
      <dgm:prSet presAssocID="{1A86637A-F469-4E8E-BC56-3F12C71926D5}" presName="descendantText" presStyleLbl="alignAccFollowNode1" presStyleIdx="3" presStyleCnt="4" custScaleY="111533">
        <dgm:presLayoutVars>
          <dgm:bulletEnabled val="1"/>
        </dgm:presLayoutVars>
      </dgm:prSet>
      <dgm:spPr/>
      <dgm:t>
        <a:bodyPr/>
        <a:lstStyle/>
        <a:p>
          <a:endParaRPr lang="zh-TW" altLang="en-US"/>
        </a:p>
      </dgm:t>
    </dgm:pt>
  </dgm:ptLst>
  <dgm:cxnLst>
    <dgm:cxn modelId="{224964B8-8766-4F31-802F-6E8E54A3A4FA}" type="presOf" srcId="{E6284FC4-1F96-41DD-8932-873DD2E8E63A}" destId="{099C0B60-E4DD-4548-AB3B-1AD82F4A5281}" srcOrd="0" destOrd="1" presId="urn:microsoft.com/office/officeart/2005/8/layout/vList5"/>
    <dgm:cxn modelId="{C2342236-9AE7-4EFF-9A59-3F38A7F1C9E7}" srcId="{AC4E080D-00DB-4F19-BDB2-0C605C2B6C59}" destId="{1A86637A-F469-4E8E-BC56-3F12C71926D5}" srcOrd="3" destOrd="0" parTransId="{F8CBD021-4028-4540-955C-317CF05F9C1D}" sibTransId="{176BD172-5491-440F-8D6F-110E51FE7F87}"/>
    <dgm:cxn modelId="{C2624B8F-0966-413D-9807-1847143921FA}" srcId="{9DCF795A-6544-4CCB-A017-BACB511D800B}" destId="{F244D4C5-B81E-4F2F-9DB9-051E0C0FB4C6}" srcOrd="2" destOrd="0" parTransId="{9CA7440F-2253-4BE0-9142-A0E8BB2CEEDD}" sibTransId="{C3A4CC21-A6ED-45F5-A8BF-4F968416504B}"/>
    <dgm:cxn modelId="{5E79D5E2-4E35-41ED-9E18-A1E17BF85F47}" srcId="{D0415855-58E4-4DDE-9134-93284B9C9971}" destId="{73BE3266-F8E7-49EF-B7BF-8E32D7BB04BA}" srcOrd="0" destOrd="0" parTransId="{73FBD239-53A6-4F0B-B4DD-BCAA29E0F819}" sibTransId="{392D1D7F-A2DE-495E-82C6-434FA0AB1A34}"/>
    <dgm:cxn modelId="{8D3E2FC9-9219-46CC-9EC2-7F76574C3363}" type="presOf" srcId="{A02E4876-3226-446D-8D2C-12F2612671A7}" destId="{CCE55FCF-6DCD-41A1-BFF3-0065F051C763}" srcOrd="0" destOrd="0" presId="urn:microsoft.com/office/officeart/2005/8/layout/vList5"/>
    <dgm:cxn modelId="{02806EF6-43C5-4574-B882-43EF6A5C094A}" type="presOf" srcId="{62AC77E0-334E-4333-9A4A-774368AB7062}" destId="{099C0B60-E4DD-4548-AB3B-1AD82F4A5281}" srcOrd="0" destOrd="2" presId="urn:microsoft.com/office/officeart/2005/8/layout/vList5"/>
    <dgm:cxn modelId="{E36ED8E6-D5B4-49AC-937A-C0497C725AEC}" type="presOf" srcId="{6E25EFA9-308B-4269-93D6-5F9596E74573}" destId="{CCE55FCF-6DCD-41A1-BFF3-0065F051C763}" srcOrd="0" destOrd="2" presId="urn:microsoft.com/office/officeart/2005/8/layout/vList5"/>
    <dgm:cxn modelId="{8367D963-86CA-463B-86C6-E027C7ACD181}" type="presOf" srcId="{AC4E080D-00DB-4F19-BDB2-0C605C2B6C59}" destId="{48377B3D-99BD-420E-B536-0EF293505CA8}" srcOrd="0" destOrd="0" presId="urn:microsoft.com/office/officeart/2005/8/layout/vList5"/>
    <dgm:cxn modelId="{4495B154-AE49-419D-A14F-5CEE38D7607A}" srcId="{1A86637A-F469-4E8E-BC56-3F12C71926D5}" destId="{A02E4876-3226-446D-8D2C-12F2612671A7}" srcOrd="0" destOrd="0" parTransId="{58F328F7-5A38-4BEB-BED8-600E4D80355A}" sibTransId="{E1169637-D83F-4585-957F-EBA9DB136737}"/>
    <dgm:cxn modelId="{F525DC5D-F380-46E8-8E6E-0BF083B75DEC}" type="presOf" srcId="{D0415855-58E4-4DDE-9134-93284B9C9971}" destId="{1F4546B7-6F95-4094-9469-89E5CF5A7939}" srcOrd="0" destOrd="0" presId="urn:microsoft.com/office/officeart/2005/8/layout/vList5"/>
    <dgm:cxn modelId="{04639F24-0D7B-403E-B3C4-B35D0824BB20}" srcId="{1A86637A-F469-4E8E-BC56-3F12C71926D5}" destId="{6E25EFA9-308B-4269-93D6-5F9596E74573}" srcOrd="2" destOrd="0" parTransId="{499FCB2D-365F-4A32-8A34-5A418FEE14A7}" sibTransId="{64F07C02-E22D-401D-B344-20F0C3FE712E}"/>
    <dgm:cxn modelId="{8084BC15-F564-442F-9F36-44DC81A18657}" srcId="{AC4E080D-00DB-4F19-BDB2-0C605C2B6C59}" destId="{F5CC1A79-1EA3-4D5B-918C-339033B07841}" srcOrd="2" destOrd="0" parTransId="{E4A8078E-1909-479D-B720-63AE6D25706D}" sibTransId="{CB893649-AA66-4B6B-BCC1-DE61B484CCD4}"/>
    <dgm:cxn modelId="{622E3C44-8FC3-49F3-BD85-D778246ACD41}" srcId="{AC4E080D-00DB-4F19-BDB2-0C605C2B6C59}" destId="{9DCF795A-6544-4CCB-A017-BACB511D800B}" srcOrd="0" destOrd="0" parTransId="{15DCCE10-C991-41B3-A9DF-E609635CA988}" sibTransId="{86082407-57E2-41B1-AB05-A22570C41C3A}"/>
    <dgm:cxn modelId="{D7D5DD3C-090B-4A9C-95EC-E6F82B52E378}" type="presOf" srcId="{3EFE5745-30F3-4474-8E95-F4098A5E015B}" destId="{A2BAEA29-091C-4233-A2F1-59BF5F1991FF}" srcOrd="0" destOrd="0" presId="urn:microsoft.com/office/officeart/2005/8/layout/vList5"/>
    <dgm:cxn modelId="{D3131E47-362D-4198-BB9E-1641E88A977C}" srcId="{1A86637A-F469-4E8E-BC56-3F12C71926D5}" destId="{52BCE981-CF2F-452C-89F2-2E35AB90C067}" srcOrd="1" destOrd="0" parTransId="{0246465D-95AC-457E-93EE-BC2929711239}" sibTransId="{62173C1C-B931-4412-817F-1227B9CBA1E7}"/>
    <dgm:cxn modelId="{914A8012-4687-4724-8C53-7CF2B70F6142}" type="presOf" srcId="{73BE3266-F8E7-49EF-B7BF-8E32D7BB04BA}" destId="{099C0B60-E4DD-4548-AB3B-1AD82F4A5281}" srcOrd="0" destOrd="0" presId="urn:microsoft.com/office/officeart/2005/8/layout/vList5"/>
    <dgm:cxn modelId="{1E6B0D20-0B4D-49C0-AADB-C8D5F78D7E0F}" type="presOf" srcId="{52BCE981-CF2F-452C-89F2-2E35AB90C067}" destId="{CCE55FCF-6DCD-41A1-BFF3-0065F051C763}" srcOrd="0" destOrd="1" presId="urn:microsoft.com/office/officeart/2005/8/layout/vList5"/>
    <dgm:cxn modelId="{16CFA60C-7C0F-4984-8236-BCF77F77838A}" srcId="{F5CC1A79-1EA3-4D5B-918C-339033B07841}" destId="{F8683441-3CF5-47B1-9E60-EE367025514B}" srcOrd="1" destOrd="0" parTransId="{29FDF27C-2EDE-4DEE-847F-8C8001E7C5FD}" sibTransId="{975E1528-2E76-45C5-B599-A1238A207DF4}"/>
    <dgm:cxn modelId="{53293E61-C082-45E8-B51C-57C113C56F81}" type="presOf" srcId="{F5CC1A79-1EA3-4D5B-918C-339033B07841}" destId="{05076B30-1D30-4039-8B62-02FEB2C0C682}" srcOrd="0" destOrd="0" presId="urn:microsoft.com/office/officeart/2005/8/layout/vList5"/>
    <dgm:cxn modelId="{32EB8BFB-0B4A-4B9B-9D09-AC35C3B035A9}" srcId="{F5CC1A79-1EA3-4D5B-918C-339033B07841}" destId="{3EFE5745-30F3-4474-8E95-F4098A5E015B}" srcOrd="0" destOrd="0" parTransId="{1471F64C-D339-4236-B465-51BE4F5976A1}" sibTransId="{8B4F46EF-689A-4A38-8E81-F9F8E57BEA77}"/>
    <dgm:cxn modelId="{12A310E5-DEDD-43F9-B923-F67459FFF3C0}" srcId="{9DCF795A-6544-4CCB-A017-BACB511D800B}" destId="{77E4B06A-B004-4143-B9FC-63242A7DE866}" srcOrd="0" destOrd="0" parTransId="{9D91807D-C457-4E17-A8C9-50C24ECAC10D}" sibTransId="{5822A2CD-4C0B-40C4-97FA-3A0507E83C4C}"/>
    <dgm:cxn modelId="{0D1E6CA0-D46E-46CF-9577-A5C79BD00F08}" type="presOf" srcId="{77E4B06A-B004-4143-B9FC-63242A7DE866}" destId="{7E9A2C2A-EEA8-4D20-AF2D-C0928543109B}" srcOrd="0" destOrd="0" presId="urn:microsoft.com/office/officeart/2005/8/layout/vList5"/>
    <dgm:cxn modelId="{D4E3C219-B965-4815-B7A3-021B872EF200}" type="presOf" srcId="{2705BDC6-343C-4989-9F38-4BB96175E1B9}" destId="{7E9A2C2A-EEA8-4D20-AF2D-C0928543109B}" srcOrd="0" destOrd="1" presId="urn:microsoft.com/office/officeart/2005/8/layout/vList5"/>
    <dgm:cxn modelId="{9B4CA7BE-259D-4898-8B67-965D8ADF3439}" type="presOf" srcId="{F244D4C5-B81E-4F2F-9DB9-051E0C0FB4C6}" destId="{7E9A2C2A-EEA8-4D20-AF2D-C0928543109B}" srcOrd="0" destOrd="2" presId="urn:microsoft.com/office/officeart/2005/8/layout/vList5"/>
    <dgm:cxn modelId="{412B3BD6-A24A-422F-8A40-A37DECE149C9}" srcId="{9DCF795A-6544-4CCB-A017-BACB511D800B}" destId="{2705BDC6-343C-4989-9F38-4BB96175E1B9}" srcOrd="1" destOrd="0" parTransId="{A3076D88-E63A-4D83-8933-398BECF24B1B}" sibTransId="{DA59D847-7B79-4DFE-8ABC-55D507520304}"/>
    <dgm:cxn modelId="{6E8B3C76-785C-4333-B9BB-2667FB1066B2}" type="presOf" srcId="{F8683441-3CF5-47B1-9E60-EE367025514B}" destId="{A2BAEA29-091C-4233-A2F1-59BF5F1991FF}" srcOrd="0" destOrd="1" presId="urn:microsoft.com/office/officeart/2005/8/layout/vList5"/>
    <dgm:cxn modelId="{F996CE12-9C6D-490F-A139-82937AA46A64}" srcId="{F5CC1A79-1EA3-4D5B-918C-339033B07841}" destId="{11AAE8FB-18A3-4899-A945-48CDD1B2FF35}" srcOrd="2" destOrd="0" parTransId="{3F061B61-DD46-4B2F-B99C-702E317B75FA}" sibTransId="{CDEC2BC2-8A33-4819-A5E6-ED07022805AE}"/>
    <dgm:cxn modelId="{091E066C-AD73-46FE-BDCE-AD059CFEE030}" srcId="{AC4E080D-00DB-4F19-BDB2-0C605C2B6C59}" destId="{D0415855-58E4-4DDE-9134-93284B9C9971}" srcOrd="1" destOrd="0" parTransId="{8DFBE6C2-97A9-4F21-83C8-8278E911B3C3}" sibTransId="{FD5CAA07-68C8-4F2C-8551-6FA29B124B8D}"/>
    <dgm:cxn modelId="{80680849-3237-4043-A5C4-FEA5BC503CA4}" srcId="{D0415855-58E4-4DDE-9134-93284B9C9971}" destId="{62AC77E0-334E-4333-9A4A-774368AB7062}" srcOrd="2" destOrd="0" parTransId="{15FA7569-7D6F-4DBE-A710-1A34855D6995}" sibTransId="{7FCD2512-F1E4-499D-946A-3284349D8F28}"/>
    <dgm:cxn modelId="{F8E5337A-B61E-446C-B6B9-08043366DAB8}" type="presOf" srcId="{1A86637A-F469-4E8E-BC56-3F12C71926D5}" destId="{D9121E98-1BF0-422C-BD02-B3DEF2D018B4}" srcOrd="0" destOrd="0" presId="urn:microsoft.com/office/officeart/2005/8/layout/vList5"/>
    <dgm:cxn modelId="{674E7646-8639-46EF-BCFC-613C3734F630}" type="presOf" srcId="{9DCF795A-6544-4CCB-A017-BACB511D800B}" destId="{A111C0BB-4578-4B99-BF64-F3D5DB6B976C}" srcOrd="0" destOrd="0" presId="urn:microsoft.com/office/officeart/2005/8/layout/vList5"/>
    <dgm:cxn modelId="{1A28988D-7984-4BF1-989A-24706C0E902C}" srcId="{D0415855-58E4-4DDE-9134-93284B9C9971}" destId="{E6284FC4-1F96-41DD-8932-873DD2E8E63A}" srcOrd="1" destOrd="0" parTransId="{A691D408-BD90-440E-9C95-3DF55E41291F}" sibTransId="{3C31D61E-139F-4262-AFFE-75FFA75FB62A}"/>
    <dgm:cxn modelId="{28475A39-86EA-4824-912D-94387B712FAF}" type="presOf" srcId="{11AAE8FB-18A3-4899-A945-48CDD1B2FF35}" destId="{A2BAEA29-091C-4233-A2F1-59BF5F1991FF}" srcOrd="0" destOrd="2" presId="urn:microsoft.com/office/officeart/2005/8/layout/vList5"/>
    <dgm:cxn modelId="{AF6AE915-1BBF-46A2-8AE5-2734528FDB3B}" type="presParOf" srcId="{48377B3D-99BD-420E-B536-0EF293505CA8}" destId="{82C8FEDC-226C-45BA-8307-BC3C8D49625B}" srcOrd="0" destOrd="0" presId="urn:microsoft.com/office/officeart/2005/8/layout/vList5"/>
    <dgm:cxn modelId="{8AAE1AB9-219E-44BE-B187-69689440C8F6}" type="presParOf" srcId="{82C8FEDC-226C-45BA-8307-BC3C8D49625B}" destId="{A111C0BB-4578-4B99-BF64-F3D5DB6B976C}" srcOrd="0" destOrd="0" presId="urn:microsoft.com/office/officeart/2005/8/layout/vList5"/>
    <dgm:cxn modelId="{C39572CE-3029-40E3-AC76-B4797B6DAB35}" type="presParOf" srcId="{82C8FEDC-226C-45BA-8307-BC3C8D49625B}" destId="{7E9A2C2A-EEA8-4D20-AF2D-C0928543109B}" srcOrd="1" destOrd="0" presId="urn:microsoft.com/office/officeart/2005/8/layout/vList5"/>
    <dgm:cxn modelId="{52E27FBF-E2C2-42AC-BB8E-DF31C8A0E780}" type="presParOf" srcId="{48377B3D-99BD-420E-B536-0EF293505CA8}" destId="{AC72DA42-683F-439A-ACDC-214A68EA97E9}" srcOrd="1" destOrd="0" presId="urn:microsoft.com/office/officeart/2005/8/layout/vList5"/>
    <dgm:cxn modelId="{89C09BDC-3FA3-44F4-848B-744EB5F3319B}" type="presParOf" srcId="{48377B3D-99BD-420E-B536-0EF293505CA8}" destId="{A25D9AFA-1940-473B-9B03-65BB80ED4485}" srcOrd="2" destOrd="0" presId="urn:microsoft.com/office/officeart/2005/8/layout/vList5"/>
    <dgm:cxn modelId="{ECA67F2B-6628-486F-A7CB-E42A4BDA17B4}" type="presParOf" srcId="{A25D9AFA-1940-473B-9B03-65BB80ED4485}" destId="{1F4546B7-6F95-4094-9469-89E5CF5A7939}" srcOrd="0" destOrd="0" presId="urn:microsoft.com/office/officeart/2005/8/layout/vList5"/>
    <dgm:cxn modelId="{8CD1910D-3FE9-4C05-A13C-271A629ACDD9}" type="presParOf" srcId="{A25D9AFA-1940-473B-9B03-65BB80ED4485}" destId="{099C0B60-E4DD-4548-AB3B-1AD82F4A5281}" srcOrd="1" destOrd="0" presId="urn:microsoft.com/office/officeart/2005/8/layout/vList5"/>
    <dgm:cxn modelId="{5F529EBC-6ADB-4156-835D-EE2E5236E29F}" type="presParOf" srcId="{48377B3D-99BD-420E-B536-0EF293505CA8}" destId="{6E548C03-C954-47E6-93BF-C63CEC95D143}" srcOrd="3" destOrd="0" presId="urn:microsoft.com/office/officeart/2005/8/layout/vList5"/>
    <dgm:cxn modelId="{8EA35F51-9D70-4860-BE77-8DF00DE79776}" type="presParOf" srcId="{48377B3D-99BD-420E-B536-0EF293505CA8}" destId="{0AC516DE-A76E-4092-82B9-C02688D406E4}" srcOrd="4" destOrd="0" presId="urn:microsoft.com/office/officeart/2005/8/layout/vList5"/>
    <dgm:cxn modelId="{EFD25B9C-86B3-4768-8A15-37755E76A1B4}" type="presParOf" srcId="{0AC516DE-A76E-4092-82B9-C02688D406E4}" destId="{05076B30-1D30-4039-8B62-02FEB2C0C682}" srcOrd="0" destOrd="0" presId="urn:microsoft.com/office/officeart/2005/8/layout/vList5"/>
    <dgm:cxn modelId="{F2BD2A01-7337-4CCE-9307-B40D16732FFB}" type="presParOf" srcId="{0AC516DE-A76E-4092-82B9-C02688D406E4}" destId="{A2BAEA29-091C-4233-A2F1-59BF5F1991FF}" srcOrd="1" destOrd="0" presId="urn:microsoft.com/office/officeart/2005/8/layout/vList5"/>
    <dgm:cxn modelId="{B8587484-6CEB-49BF-B11D-4CAC7764E050}" type="presParOf" srcId="{48377B3D-99BD-420E-B536-0EF293505CA8}" destId="{90003844-85A5-45ED-BA41-2DCAD9C235F2}" srcOrd="5" destOrd="0" presId="urn:microsoft.com/office/officeart/2005/8/layout/vList5"/>
    <dgm:cxn modelId="{72DBE511-93E0-4265-931E-6584EF98A248}" type="presParOf" srcId="{48377B3D-99BD-420E-B536-0EF293505CA8}" destId="{7C8B5D82-4D83-438E-A6F3-0152638DC32F}" srcOrd="6" destOrd="0" presId="urn:microsoft.com/office/officeart/2005/8/layout/vList5"/>
    <dgm:cxn modelId="{E33F7B81-BCCC-4196-8C42-7C9EC38E1155}" type="presParOf" srcId="{7C8B5D82-4D83-438E-A6F3-0152638DC32F}" destId="{D9121E98-1BF0-422C-BD02-B3DEF2D018B4}" srcOrd="0" destOrd="0" presId="urn:microsoft.com/office/officeart/2005/8/layout/vList5"/>
    <dgm:cxn modelId="{548D86BB-8663-49B3-9717-697834A55649}" type="presParOf" srcId="{7C8B5D82-4D83-438E-A6F3-0152638DC32F}" destId="{CCE55FCF-6DCD-41A1-BFF3-0065F051C7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標楷體" panose="03000509000000000000" pitchFamily="65" charset="-120"/>
              </a:defRPr>
            </a:lvl1pPr>
          </a:lstStyle>
          <a:p>
            <a:endParaRPr lang="zh-TW" altLang="en-US" dirty="0"/>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標楷體" panose="03000509000000000000" pitchFamily="65" charset="-120"/>
              </a:defRPr>
            </a:lvl1pPr>
          </a:lstStyle>
          <a:p>
            <a:fld id="{5A8767ED-7600-4CEB-A97D-B8C094C1CB4B}" type="datetimeFigureOut">
              <a:rPr lang="zh-TW" altLang="en-US" smtClean="0"/>
              <a:pPr/>
              <a:t>2018/7/11</a:t>
            </a:fld>
            <a:endParaRPr lang="zh-TW" altLang="en-US" dirty="0"/>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dirty="0"/>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標楷體" panose="03000509000000000000" pitchFamily="65" charset="-120"/>
              </a:defRPr>
            </a:lvl1pPr>
          </a:lstStyle>
          <a:p>
            <a:fld id="{42A9114D-2A06-434D-8397-A0458236F01F}" type="slidenum">
              <a:rPr lang="zh-TW" altLang="en-US" smtClean="0"/>
              <a:pPr/>
              <a:t>‹#›</a:t>
            </a:fld>
            <a:endParaRPr lang="zh-TW" altLang="en-US" dirty="0"/>
          </a:p>
        </p:txBody>
      </p:sp>
    </p:spTree>
    <p:extLst>
      <p:ext uri="{BB962C8B-B14F-4D97-AF65-F5344CB8AC3E}">
        <p14:creationId xmlns:p14="http://schemas.microsoft.com/office/powerpoint/2010/main" val="210006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標楷體" panose="03000509000000000000" pitchFamily="65" charset="-120"/>
        <a:cs typeface="+mn-cs"/>
      </a:defRPr>
    </a:lvl1pPr>
    <a:lvl2pPr marL="457200" algn="l" defTabSz="914400" rtl="0" eaLnBrk="1" latinLnBrk="0" hangingPunct="1">
      <a:defRPr sz="1200" kern="1200">
        <a:solidFill>
          <a:schemeClr val="tx1"/>
        </a:solidFill>
        <a:latin typeface="+mn-lt"/>
        <a:ea typeface="標楷體" panose="03000509000000000000" pitchFamily="65" charset="-120"/>
        <a:cs typeface="+mn-cs"/>
      </a:defRPr>
    </a:lvl2pPr>
    <a:lvl3pPr marL="914400" algn="l" defTabSz="914400" rtl="0" eaLnBrk="1" latinLnBrk="0" hangingPunct="1">
      <a:defRPr sz="1200" kern="1200">
        <a:solidFill>
          <a:schemeClr val="tx1"/>
        </a:solidFill>
        <a:latin typeface="+mn-lt"/>
        <a:ea typeface="標楷體" panose="03000509000000000000" pitchFamily="65" charset="-120"/>
        <a:cs typeface="+mn-cs"/>
      </a:defRPr>
    </a:lvl3pPr>
    <a:lvl4pPr marL="1371600" algn="l" defTabSz="914400" rtl="0" eaLnBrk="1" latinLnBrk="0" hangingPunct="1">
      <a:defRPr sz="1200" kern="1200">
        <a:solidFill>
          <a:schemeClr val="tx1"/>
        </a:solidFill>
        <a:latin typeface="+mn-lt"/>
        <a:ea typeface="標楷體" panose="03000509000000000000" pitchFamily="65" charset="-120"/>
        <a:cs typeface="+mn-cs"/>
      </a:defRPr>
    </a:lvl4pPr>
    <a:lvl5pPr marL="1828800" algn="l" defTabSz="914400" rtl="0" eaLnBrk="1" latinLnBrk="0" hangingPunct="1">
      <a:defRPr sz="1200" kern="1200">
        <a:solidFill>
          <a:schemeClr val="tx1"/>
        </a:solidFill>
        <a:latin typeface="+mn-lt"/>
        <a:ea typeface="標楷體" panose="03000509000000000000" pitchFamily="65"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B88A713-4AEA-4995-85C9-9CE35C8F9EA3}" type="slidenum">
              <a:rPr lang="en-US" altLang="zh-TW" smtClean="0"/>
              <a:pPr/>
              <a:t>3</a:t>
            </a:fld>
            <a:endParaRPr lang="en-US" altLang="zh-TW"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defTabSz="882305">
              <a:defRPr/>
            </a:pPr>
            <a:r>
              <a:rPr kumimoji="1" lang="zh-TW" altLang="en-US" b="1" dirty="0">
                <a:solidFill>
                  <a:srgbClr val="CC0000"/>
                </a:solidFill>
                <a:latin typeface="標楷體" pitchFamily="65" charset="-120"/>
              </a:rPr>
              <a:t>使用指引</a:t>
            </a:r>
            <a:endParaRPr kumimoji="1" lang="en-US" altLang="zh-TW" b="1" dirty="0">
              <a:solidFill>
                <a:srgbClr val="CC0000"/>
              </a:solidFill>
              <a:latin typeface="標楷體" pitchFamily="65" charset="-120"/>
            </a:endParaRPr>
          </a:p>
          <a:p>
            <a:pPr defTabSz="882305">
              <a:defRPr/>
            </a:pPr>
            <a:endParaRPr kumimoji="1" lang="zh-TW" altLang="en-US" b="1" dirty="0">
              <a:solidFill>
                <a:srgbClr val="CC0000"/>
              </a:solidFill>
              <a:latin typeface="標楷體" pitchFamily="65" charset="-120"/>
            </a:endParaRPr>
          </a:p>
          <a:p>
            <a:pPr defTabSz="882305">
              <a:lnSpc>
                <a:spcPct val="125000"/>
              </a:lnSpc>
              <a:buFont typeface="Arial" pitchFamily="34" charset="0"/>
              <a:buChar char="•"/>
              <a:defRPr/>
            </a:pPr>
            <a:r>
              <a:rPr lang="zh-TW" altLang="en-US" dirty="0"/>
              <a:t>教材的設計概念：參照安全</a:t>
            </a:r>
            <a:r>
              <a:rPr lang="zh-TW" altLang="en-US" dirty="0" smtClean="0"/>
              <a:t>衛生</a:t>
            </a:r>
            <a:r>
              <a:rPr lang="zh-TW" altLang="en-US" b="1" u="sng" dirty="0" smtClean="0"/>
              <a:t>場所</a:t>
            </a:r>
            <a:r>
              <a:rPr lang="zh-TW" altLang="en-US" dirty="0" smtClean="0"/>
              <a:t>稽核</a:t>
            </a:r>
            <a:r>
              <a:rPr lang="en-US" altLang="zh-TW" b="1" u="sng" dirty="0" smtClean="0"/>
              <a:t>(</a:t>
            </a:r>
            <a:r>
              <a:rPr lang="zh-TW" altLang="en-US" b="1" u="sng" dirty="0" smtClean="0"/>
              <a:t>對於學校營繕相關安全衛生實務</a:t>
            </a:r>
            <a:r>
              <a:rPr lang="zh-TW" altLang="en-US" b="1" u="sng" dirty="0" smtClean="0">
                <a:latin typeface="新細明體" panose="02020500000000000000" pitchFamily="18" charset="-120"/>
                <a:ea typeface="新細明體" panose="02020500000000000000" pitchFamily="18" charset="-120"/>
              </a:rPr>
              <a:t>，教育部另訂管理辦法及研習資料</a:t>
            </a:r>
            <a:r>
              <a:rPr lang="en-US" altLang="zh-TW" b="1" u="sng" dirty="0" smtClean="0"/>
              <a:t>)</a:t>
            </a:r>
            <a:r>
              <a:rPr lang="zh-TW" altLang="en-US" b="1" u="sng" dirty="0" smtClean="0"/>
              <a:t>及使參加研習人員了解現階段教育部推行安全衛生管理系統</a:t>
            </a:r>
            <a:r>
              <a:rPr lang="en-US" altLang="zh-TW" b="1" u="sng" dirty="0" smtClean="0"/>
              <a:t>(</a:t>
            </a:r>
            <a:r>
              <a:rPr lang="zh-TW" altLang="en-US" b="1" u="sng" dirty="0" smtClean="0"/>
              <a:t>訂定規準、驗證制度與規範、輔導、管理系統文件制度查核、現場實務驗證</a:t>
            </a:r>
            <a:r>
              <a:rPr lang="en-US" altLang="zh-TW" b="1" u="sng" dirty="0" smtClean="0"/>
              <a:t>)</a:t>
            </a:r>
            <a:r>
              <a:rPr lang="zh-TW" altLang="en-US" b="1" u="sng" dirty="0" smtClean="0"/>
              <a:t>進程。</a:t>
            </a:r>
            <a:endParaRPr lang="en-US" altLang="zh-TW" dirty="0"/>
          </a:p>
          <a:p>
            <a:pPr>
              <a:lnSpc>
                <a:spcPct val="125000"/>
              </a:lnSpc>
              <a:buFont typeface="Arial" pitchFamily="34" charset="0"/>
              <a:buChar char="•"/>
            </a:pPr>
            <a:r>
              <a:rPr lang="zh-TW" altLang="en-US" dirty="0"/>
              <a:t>教材目的</a:t>
            </a:r>
            <a:r>
              <a:rPr lang="en-US" altLang="zh-TW" dirty="0"/>
              <a:t>:</a:t>
            </a:r>
            <a:r>
              <a:rPr lang="zh-TW" altLang="en-US" dirty="0"/>
              <a:t> 藉由本課程之學習，使上課學員</a:t>
            </a:r>
            <a:r>
              <a:rPr lang="zh-TW" altLang="en-US" dirty="0" smtClean="0"/>
              <a:t>對於</a:t>
            </a:r>
            <a:r>
              <a:rPr lang="zh-TW" altLang="en-US" sz="1200" b="1" u="sng" kern="1200" dirty="0" smtClean="0">
                <a:solidFill>
                  <a:schemeClr val="tx1"/>
                </a:solidFill>
                <a:latin typeface="+mn-lt"/>
                <a:ea typeface="+mn-ea"/>
                <a:cs typeface="+mn-cs"/>
              </a:rPr>
              <a:t>未具有</a:t>
            </a:r>
            <a:r>
              <a:rPr lang="zh-TW" altLang="en-US" dirty="0" smtClean="0"/>
              <a:t>實驗</a:t>
            </a:r>
            <a:r>
              <a:rPr lang="zh-TW" altLang="en-US" b="1" u="sng" dirty="0" smtClean="0"/>
              <a:t>場所</a:t>
            </a:r>
            <a:r>
              <a:rPr lang="zh-TW" altLang="en-US" strike="sngStrike" dirty="0" smtClean="0"/>
              <a:t>室</a:t>
            </a:r>
            <a:r>
              <a:rPr lang="zh-TW" altLang="en-US" dirty="0" smtClean="0"/>
              <a:t>及</a:t>
            </a:r>
            <a:r>
              <a:rPr lang="zh-TW" altLang="en-US" b="1" u="sng" dirty="0" smtClean="0"/>
              <a:t>適用職業安全衛生法設施與作業之</a:t>
            </a:r>
            <a:r>
              <a:rPr lang="zh-TW" altLang="en-US" dirty="0" smtClean="0"/>
              <a:t>查核實務</a:t>
            </a:r>
            <a:r>
              <a:rPr lang="zh-TW" altLang="en-US" dirty="0"/>
              <a:t>面有更深之瞭解。</a:t>
            </a:r>
            <a:endParaRPr lang="en-US" altLang="zh-TW" dirty="0"/>
          </a:p>
          <a:p>
            <a:pPr>
              <a:lnSpc>
                <a:spcPct val="125000"/>
              </a:lnSpc>
              <a:buFont typeface="Arial" pitchFamily="34" charset="0"/>
              <a:buChar char="•"/>
            </a:pPr>
            <a:r>
              <a:rPr lang="zh-TW" altLang="en-US" dirty="0" smtClean="0"/>
              <a:t>本教材製作、修訂於</a:t>
            </a:r>
            <a:r>
              <a:rPr lang="en-US" altLang="zh-TW" dirty="0" smtClean="0"/>
              <a:t>106/3</a:t>
            </a:r>
            <a:r>
              <a:rPr lang="en-US" altLang="zh-TW" strike="sngStrike" dirty="0" smtClean="0"/>
              <a:t>104/10</a:t>
            </a:r>
            <a:endParaRPr lang="en-US" altLang="zh-TW" strike="sngStrike" dirty="0"/>
          </a:p>
          <a:p>
            <a:pPr>
              <a:lnSpc>
                <a:spcPct val="125000"/>
              </a:lnSpc>
            </a:pPr>
            <a:endParaRPr lang="en-US" altLang="zh-TW" dirty="0" smtClean="0"/>
          </a:p>
          <a:p>
            <a:pPr>
              <a:lnSpc>
                <a:spcPct val="125000"/>
              </a:lnSpc>
            </a:pPr>
            <a:r>
              <a:rPr lang="en-US" altLang="zh-TW" dirty="0" smtClean="0"/>
              <a:t>※</a:t>
            </a:r>
            <a:r>
              <a:rPr lang="zh-TW" altLang="en-US" dirty="0" smtClean="0"/>
              <a:t>種子師資培訓營教師授課提醒：</a:t>
            </a:r>
            <a:endParaRPr lang="en-US" altLang="zh-TW" dirty="0" smtClean="0"/>
          </a:p>
          <a:p>
            <a:pPr>
              <a:lnSpc>
                <a:spcPct val="125000"/>
              </a:lnSpc>
              <a:buFont typeface="Arial" pitchFamily="34" charset="0"/>
              <a:buChar char="•"/>
            </a:pPr>
            <a:r>
              <a:rPr lang="zh-TW" altLang="en-US" dirty="0" smtClean="0"/>
              <a:t>教材對象</a:t>
            </a:r>
            <a:r>
              <a:rPr lang="en-US" altLang="zh-TW" dirty="0" smtClean="0"/>
              <a:t>:</a:t>
            </a:r>
            <a:r>
              <a:rPr lang="zh-TW" altLang="en-US" dirty="0" smtClean="0"/>
              <a:t> </a:t>
            </a:r>
            <a:endParaRPr lang="en-US" altLang="zh-TW" dirty="0" smtClean="0"/>
          </a:p>
          <a:p>
            <a:pPr>
              <a:lnSpc>
                <a:spcPct val="125000"/>
              </a:lnSpc>
            </a:pPr>
            <a:r>
              <a:rPr lang="zh-TW" altLang="en-US" dirty="0" smtClean="0"/>
              <a:t>     </a:t>
            </a:r>
            <a:r>
              <a:rPr lang="en-US" altLang="zh-TW" dirty="0" smtClean="0"/>
              <a:t>1.</a:t>
            </a:r>
            <a:r>
              <a:rPr lang="zh-TW" altLang="en-US" b="1" u="sng" dirty="0" smtClean="0"/>
              <a:t>各級學校</a:t>
            </a:r>
            <a:r>
              <a:rPr lang="zh-TW" altLang="en-US" dirty="0" smtClean="0"/>
              <a:t>安衛相關業務之</a:t>
            </a:r>
            <a:r>
              <a:rPr lang="zh-TW" altLang="en-US" strike="noStrike" dirty="0" smtClean="0"/>
              <a:t>教師與行政</a:t>
            </a:r>
            <a:r>
              <a:rPr lang="zh-TW" altLang="en-US" dirty="0" smtClean="0"/>
              <a:t>人員。</a:t>
            </a:r>
            <a:endParaRPr lang="en-US" altLang="zh-TW" dirty="0" smtClean="0"/>
          </a:p>
          <a:p>
            <a:pPr>
              <a:lnSpc>
                <a:spcPct val="125000"/>
              </a:lnSpc>
            </a:pPr>
            <a:r>
              <a:rPr lang="zh-TW" altLang="en-US" dirty="0" smtClean="0"/>
              <a:t>     </a:t>
            </a:r>
            <a:r>
              <a:rPr lang="en-US" altLang="zh-TW" dirty="0" smtClean="0"/>
              <a:t>2.</a:t>
            </a:r>
            <a:r>
              <a:rPr lang="zh-TW" altLang="en-US" dirty="0" smtClean="0"/>
              <a:t>大專院校及高工高職實驗</a:t>
            </a:r>
            <a:r>
              <a:rPr lang="zh-TW" altLang="en-US" b="1" u="sng" dirty="0" smtClean="0"/>
              <a:t>場所</a:t>
            </a:r>
            <a:r>
              <a:rPr lang="zh-TW" altLang="en-US" strike="sngStrike" dirty="0" smtClean="0"/>
              <a:t>室</a:t>
            </a:r>
            <a:r>
              <a:rPr lang="zh-TW" altLang="en-US" b="1" u="sng" strike="noStrike" dirty="0" smtClean="0"/>
              <a:t>教師</a:t>
            </a:r>
            <a:r>
              <a:rPr lang="zh-TW" altLang="en-US" b="1" u="sng" strike="noStrike" dirty="0" smtClean="0">
                <a:latin typeface="新細明體" panose="02020500000000000000" pitchFamily="18" charset="-120"/>
                <a:ea typeface="新細明體" panose="02020500000000000000" pitchFamily="18" charset="-120"/>
              </a:rPr>
              <a:t>、</a:t>
            </a:r>
            <a:r>
              <a:rPr lang="zh-TW" altLang="en-US" dirty="0" smtClean="0"/>
              <a:t>研究助理</a:t>
            </a:r>
            <a:r>
              <a:rPr lang="zh-TW" altLang="en-US" b="1" u="sng" dirty="0" smtClean="0"/>
              <a:t>與領有薪資之職員工</a:t>
            </a:r>
            <a:r>
              <a:rPr lang="zh-TW" altLang="en-US" dirty="0" smtClean="0"/>
              <a:t>與學生。 </a:t>
            </a:r>
            <a:endParaRPr lang="en-US" altLang="zh-TW" dirty="0" smtClean="0"/>
          </a:p>
          <a:p>
            <a:pPr>
              <a:lnSpc>
                <a:spcPct val="125000"/>
              </a:lnSpc>
            </a:pPr>
            <a:r>
              <a:rPr lang="zh-TW" altLang="en-US" dirty="0" smtClean="0"/>
              <a:t>     </a:t>
            </a:r>
            <a:r>
              <a:rPr lang="en-US" altLang="zh-TW" b="1" u="sng" dirty="0" smtClean="0">
                <a:solidFill>
                  <a:srgbClr val="FF0000"/>
                </a:solidFill>
                <a:effectLst>
                  <a:outerShdw blurRad="38100" dist="38100" dir="2700000" algn="tl">
                    <a:srgbClr val="000000">
                      <a:alpha val="43137"/>
                    </a:srgbClr>
                  </a:outerShdw>
                </a:effectLst>
              </a:rPr>
              <a:t>3.</a:t>
            </a:r>
            <a:r>
              <a:rPr lang="zh-TW" altLang="en-US" b="1" u="sng" dirty="0" smtClean="0">
                <a:solidFill>
                  <a:srgbClr val="FF0000"/>
                </a:solidFill>
                <a:effectLst>
                  <a:outerShdw blurRad="38100" dist="38100" dir="2700000" algn="tl">
                    <a:srgbClr val="000000">
                      <a:alpha val="43137"/>
                    </a:srgbClr>
                  </a:outerShdw>
                </a:effectLst>
              </a:rPr>
              <a:t>國中小學校安衛相關業務之教師與與領有薪資之職員工等行政人員。</a:t>
            </a:r>
            <a:endParaRPr lang="en-US" altLang="zh-TW" b="1" u="sng" dirty="0" smtClean="0">
              <a:solidFill>
                <a:srgbClr val="FF0000"/>
              </a:solidFill>
              <a:effectLst>
                <a:outerShdw blurRad="38100" dist="38100" dir="2700000" algn="tl">
                  <a:srgbClr val="000000">
                    <a:alpha val="43137"/>
                  </a:srgbClr>
                </a:outerShdw>
              </a:effectLst>
            </a:endParaRPr>
          </a:p>
          <a:p>
            <a:pPr>
              <a:lnSpc>
                <a:spcPct val="125000"/>
              </a:lnSpc>
            </a:pPr>
            <a:endParaRPr lang="en-US" altLang="zh-TW" dirty="0"/>
          </a:p>
        </p:txBody>
      </p:sp>
    </p:spTree>
    <p:extLst>
      <p:ext uri="{BB962C8B-B14F-4D97-AF65-F5344CB8AC3E}">
        <p14:creationId xmlns:p14="http://schemas.microsoft.com/office/powerpoint/2010/main" val="3082701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u="sng" dirty="0" smtClean="0"/>
              <a:t>增加提供教育部委託中國勞工安全管理學會訂定有關學校應依規定設置學校「</a:t>
            </a:r>
            <a:r>
              <a:rPr lang="zh-TW" altLang="en-US" sz="1200" b="1" u="sng" dirty="0" smtClean="0">
                <a:solidFill>
                  <a:srgbClr val="333300"/>
                </a:solidFill>
              </a:rPr>
              <a:t>安全衛生管理組織與人員</a:t>
            </a:r>
            <a:r>
              <a:rPr lang="zh-TW" altLang="en-US" b="1" u="sng" dirty="0" smtClean="0"/>
              <a:t>」之組織、人數文件。</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12</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教學目標</a:t>
            </a:r>
          </a:p>
          <a:p>
            <a:r>
              <a:rPr lang="zh-TW" altLang="en-US" dirty="0" smtClean="0"/>
              <a:t>認知執行系統化安全衛生管理與依職業安全衛生法執行安全衛生管理持續運作之程序規劃</a:t>
            </a:r>
            <a:r>
              <a:rPr lang="en-US" altLang="zh-TW" dirty="0" smtClean="0"/>
              <a:t>(Plan)</a:t>
            </a:r>
            <a:r>
              <a:rPr lang="zh-TW" altLang="en-US" dirty="0" smtClean="0"/>
              <a:t>實行</a:t>
            </a:r>
            <a:r>
              <a:rPr lang="en-US" altLang="zh-TW" dirty="0" smtClean="0"/>
              <a:t>(Do)</a:t>
            </a:r>
            <a:r>
              <a:rPr lang="zh-TW" altLang="en-US" dirty="0" smtClean="0"/>
              <a:t>查核</a:t>
            </a:r>
            <a:r>
              <a:rPr lang="en-US" altLang="zh-TW" dirty="0" smtClean="0"/>
              <a:t>C(Check)</a:t>
            </a:r>
            <a:r>
              <a:rPr lang="zh-TW" altLang="en-US" dirty="0" smtClean="0"/>
              <a:t>改進</a:t>
            </a:r>
            <a:r>
              <a:rPr lang="en-US" altLang="zh-TW" dirty="0" smtClean="0"/>
              <a:t>(Action)</a:t>
            </a:r>
            <a:r>
              <a:rPr lang="zh-TW" altLang="en-US" dirty="0" smtClean="0"/>
              <a:t>，從而瞭解安全衛生查核概念及涵蓋之要項</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13</a:t>
            </a:fld>
            <a:endParaRPr lang="zh-TW" altLang="en-US"/>
          </a:p>
        </p:txBody>
      </p:sp>
    </p:spTree>
    <p:extLst>
      <p:ext uri="{BB962C8B-B14F-4D97-AF65-F5344CB8AC3E}">
        <p14:creationId xmlns:p14="http://schemas.microsoft.com/office/powerpoint/2010/main" val="2861657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教學目標</a:t>
            </a:r>
          </a:p>
          <a:p>
            <a:r>
              <a:rPr lang="zh-TW" altLang="en-US" dirty="0" smtClean="0"/>
              <a:t>認知執行職業安全衛生管理法執行安全衛生管理之程序</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14</a:t>
            </a:fld>
            <a:endParaRPr lang="zh-TW" altLang="en-US"/>
          </a:p>
        </p:txBody>
      </p:sp>
    </p:spTree>
    <p:extLst>
      <p:ext uri="{BB962C8B-B14F-4D97-AF65-F5344CB8AC3E}">
        <p14:creationId xmlns:p14="http://schemas.microsoft.com/office/powerpoint/2010/main" val="392207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教學目標</a:t>
            </a:r>
            <a:endParaRPr lang="en-US" altLang="zh-TW" dirty="0" smtClean="0"/>
          </a:p>
          <a:p>
            <a:r>
              <a:rPr lang="zh-TW" altLang="en-US" dirty="0" smtClean="0"/>
              <a:t>認知透過潛藏對安全及健康的各種危害鑑別評估，有助控制危害風險，稽核重點在有關規劃危害鑑別、風險評估及控制措施之重點事項</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15</a:t>
            </a:fld>
            <a:endParaRPr lang="zh-TW" altLang="en-US"/>
          </a:p>
        </p:txBody>
      </p:sp>
    </p:spTree>
    <p:extLst>
      <p:ext uri="{BB962C8B-B14F-4D97-AF65-F5344CB8AC3E}">
        <p14:creationId xmlns:p14="http://schemas.microsoft.com/office/powerpoint/2010/main" val="2543786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教學目標</a:t>
            </a:r>
          </a:p>
          <a:p>
            <a:r>
              <a:rPr lang="zh-TW" altLang="en-US" dirty="0" smtClean="0"/>
              <a:t>認知職業安全衛生管理</a:t>
            </a:r>
            <a:r>
              <a:rPr lang="zh-TW" altLang="en-US" b="1" u="sng" dirty="0" smtClean="0"/>
              <a:t>查</a:t>
            </a:r>
            <a:r>
              <a:rPr lang="en-US" altLang="zh-TW" b="1" u="sng" dirty="0" smtClean="0"/>
              <a:t>(</a:t>
            </a:r>
            <a:r>
              <a:rPr lang="zh-TW" altLang="en-US" dirty="0" smtClean="0"/>
              <a:t>稽</a:t>
            </a:r>
            <a:r>
              <a:rPr lang="en-US" altLang="zh-TW" sz="1200" b="1" u="sng" kern="1200" dirty="0" smtClean="0">
                <a:solidFill>
                  <a:schemeClr val="tx1"/>
                </a:solidFill>
                <a:latin typeface="+mn-lt"/>
                <a:ea typeface="+mn-ea"/>
                <a:cs typeface="+mn-cs"/>
              </a:rPr>
              <a:t>)</a:t>
            </a:r>
            <a:r>
              <a:rPr lang="zh-TW" altLang="en-US" dirty="0" smtClean="0"/>
              <a:t>核重點有關規劃目標及方案的適切性</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16</a:t>
            </a:fld>
            <a:endParaRPr lang="zh-TW" altLang="en-US"/>
          </a:p>
        </p:txBody>
      </p:sp>
    </p:spTree>
    <p:extLst>
      <p:ext uri="{BB962C8B-B14F-4D97-AF65-F5344CB8AC3E}">
        <p14:creationId xmlns:p14="http://schemas.microsoft.com/office/powerpoint/2010/main" val="358451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教學目標</a:t>
            </a:r>
          </a:p>
          <a:p>
            <a:r>
              <a:rPr lang="zh-TW" altLang="en-US" dirty="0" smtClean="0"/>
              <a:t>依職業安全衛生法規定職業安全衛生管理計畫指定之計畫項目</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17</a:t>
            </a:fld>
            <a:endParaRPr lang="zh-TW" altLang="en-US"/>
          </a:p>
        </p:txBody>
      </p:sp>
    </p:spTree>
    <p:extLst>
      <p:ext uri="{BB962C8B-B14F-4D97-AF65-F5344CB8AC3E}">
        <p14:creationId xmlns:p14="http://schemas.microsoft.com/office/powerpoint/2010/main" val="154836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依職業安全衛生法所制訂之職業安全衛生管理計畫應包括項目及內容範例說明</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18</a:t>
            </a:fld>
            <a:endParaRPr lang="zh-TW" altLang="en-US"/>
          </a:p>
        </p:txBody>
      </p:sp>
    </p:spTree>
    <p:extLst>
      <p:ext uri="{BB962C8B-B14F-4D97-AF65-F5344CB8AC3E}">
        <p14:creationId xmlns:p14="http://schemas.microsoft.com/office/powerpoint/2010/main" val="3541286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762000" rtl="0" eaLnBrk="0" fontAlgn="auto" latinLnBrk="0" hangingPunct="0">
              <a:lnSpc>
                <a:spcPct val="100000"/>
              </a:lnSpc>
              <a:spcBef>
                <a:spcPts val="0"/>
              </a:spcBef>
              <a:spcAft>
                <a:spcPts val="0"/>
              </a:spcAft>
              <a:buClrTx/>
              <a:buSzTx/>
              <a:buFontTx/>
              <a:buNone/>
              <a:tabLst/>
              <a:defRPr/>
            </a:pPr>
            <a:r>
              <a:rPr lang="zh-TW" altLang="en-US" sz="1050" b="0" dirty="0" smtClean="0">
                <a:latin typeface="+mn-ea"/>
                <a:ea typeface="+mn-ea"/>
              </a:rPr>
              <a:t>教學目標</a:t>
            </a:r>
          </a:p>
          <a:p>
            <a:pPr marL="0" marR="0" indent="0" algn="l" defTabSz="762000" rtl="0" eaLnBrk="0" fontAlgn="auto" latinLnBrk="0" hangingPunct="0">
              <a:lnSpc>
                <a:spcPct val="100000"/>
              </a:lnSpc>
              <a:spcBef>
                <a:spcPts val="0"/>
              </a:spcBef>
              <a:spcAft>
                <a:spcPts val="0"/>
              </a:spcAft>
              <a:buClrTx/>
              <a:buSzTx/>
              <a:buFontTx/>
              <a:buNone/>
              <a:tabLst/>
              <a:defRPr/>
            </a:pPr>
            <a:r>
              <a:rPr lang="zh-TW" altLang="en-US" sz="1050" b="1" u="sng" dirty="0" smtClean="0">
                <a:latin typeface="+mn-ea"/>
                <a:ea typeface="+mn-ea"/>
              </a:rPr>
              <a:t>針對未具指定適用實驗場所學校之常有設施增加列入「</a:t>
            </a:r>
            <a:r>
              <a:rPr lang="zh-TW" altLang="en-US" sz="1050" b="1" u="sng" dirty="0" smtClean="0"/>
              <a:t>依據職業安全衛生管理計畫執行安全衛生工作</a:t>
            </a:r>
            <a:r>
              <a:rPr lang="zh-TW" altLang="en-US" sz="1050" b="1" u="sng" dirty="0" smtClean="0">
                <a:latin typeface="+mn-ea"/>
                <a:ea typeface="+mn-ea"/>
              </a:rPr>
              <a:t>」，使研習者能對學校實況</a:t>
            </a:r>
            <a:r>
              <a:rPr lang="zh-TW" altLang="en-US" sz="1050" b="0" dirty="0" smtClean="0">
                <a:latin typeface="+mn-ea"/>
                <a:ea typeface="+mn-ea"/>
              </a:rPr>
              <a:t>了解安全衛生管理應實施與運作</a:t>
            </a:r>
            <a:r>
              <a:rPr lang="en-US" altLang="zh-TW" sz="1050" b="0" dirty="0" smtClean="0">
                <a:latin typeface="+mn-ea"/>
                <a:ea typeface="+mn-ea"/>
              </a:rPr>
              <a:t>(Do)</a:t>
            </a:r>
            <a:r>
              <a:rPr lang="zh-TW" altLang="en-US" sz="1050" b="0" dirty="0" smtClean="0">
                <a:latin typeface="+mn-ea"/>
                <a:ea typeface="+mn-ea"/>
              </a:rPr>
              <a:t>項目</a:t>
            </a:r>
            <a:endParaRPr lang="en-US" altLang="zh-TW" sz="1050" b="0" dirty="0" smtClean="0">
              <a:latin typeface="+mn-ea"/>
              <a:ea typeface="+mn-ea"/>
            </a:endParaRPr>
          </a:p>
          <a:p>
            <a:pPr marL="360363" indent="-360363">
              <a:lnSpc>
                <a:spcPct val="160000"/>
              </a:lnSpc>
              <a:buNone/>
            </a:pPr>
            <a:r>
              <a:rPr lang="zh-TW" altLang="en-US" sz="1050" b="0" dirty="0" smtClean="0">
                <a:latin typeface="+mn-ea"/>
                <a:ea typeface="+mn-ea"/>
              </a:rPr>
              <a:t>包括職業安全衛生管理計畫所訂計畫項目：一、工作環境或作業危害之辨識、評估及控制二、機械、設備或器具之管理三、危害性化學品之分類、標示、通識及管理四、有害</a:t>
            </a:r>
            <a:endParaRPr lang="en-US" altLang="zh-TW" sz="1050" b="0" dirty="0" smtClean="0">
              <a:latin typeface="+mn-ea"/>
              <a:ea typeface="+mn-ea"/>
            </a:endParaRPr>
          </a:p>
          <a:p>
            <a:pPr marL="360363" indent="-360363">
              <a:lnSpc>
                <a:spcPct val="160000"/>
              </a:lnSpc>
              <a:buNone/>
            </a:pPr>
            <a:r>
              <a:rPr lang="zh-TW" altLang="en-US" sz="1050" b="0" dirty="0" smtClean="0">
                <a:latin typeface="+mn-ea"/>
                <a:ea typeface="+mn-ea"/>
              </a:rPr>
              <a:t>作業環境之採樣策略規劃及監測五、危險性工作場所之製程或施工安全評估六、採購管理、承攬管理及變更管理七、安全衛生作業標準八、定期檢查、重點檢查、作業檢點及</a:t>
            </a:r>
            <a:endParaRPr lang="en-US" altLang="zh-TW" sz="1050" b="0" dirty="0" smtClean="0">
              <a:latin typeface="+mn-ea"/>
              <a:ea typeface="+mn-ea"/>
            </a:endParaRPr>
          </a:p>
          <a:p>
            <a:pPr marL="360363" indent="-360363">
              <a:lnSpc>
                <a:spcPct val="160000"/>
              </a:lnSpc>
              <a:buNone/>
            </a:pPr>
            <a:r>
              <a:rPr lang="zh-TW" altLang="en-US" sz="1050" b="0" dirty="0" smtClean="0">
                <a:latin typeface="+mn-ea"/>
                <a:ea typeface="+mn-ea"/>
              </a:rPr>
              <a:t>現場巡視九、安全衛生教育訓練十、個人防護具之管理十一、健康檢查、管理及促進十二、安全衛生資訊之蒐集、分享及運用十三、緊急應變措施十四、職業災害、虛驚事故、</a:t>
            </a:r>
            <a:endParaRPr lang="en-US" altLang="zh-TW" sz="1050" b="0" dirty="0" smtClean="0">
              <a:latin typeface="+mn-ea"/>
              <a:ea typeface="+mn-ea"/>
            </a:endParaRPr>
          </a:p>
          <a:p>
            <a:pPr marL="360363" indent="-360363">
              <a:lnSpc>
                <a:spcPct val="160000"/>
              </a:lnSpc>
              <a:buNone/>
            </a:pPr>
            <a:r>
              <a:rPr lang="zh-TW" altLang="en-US" sz="1050" b="0" dirty="0" smtClean="0">
                <a:latin typeface="+mn-ea"/>
                <a:ea typeface="+mn-ea"/>
              </a:rPr>
              <a:t>影響身心健康事件之調查處理及統計分析十五、安全衛生管理紀錄及績效評估措施十六、其他安全衛生管理措施。</a:t>
            </a:r>
            <a:endParaRPr lang="en-US" altLang="zh-TW" sz="1050" b="0" dirty="0" smtClean="0">
              <a:latin typeface="+mn-ea"/>
              <a:ea typeface="+mn-ea"/>
            </a:endParaRPr>
          </a:p>
          <a:p>
            <a:pPr marL="360363" indent="-360363">
              <a:lnSpc>
                <a:spcPct val="160000"/>
              </a:lnSpc>
              <a:buNone/>
            </a:pPr>
            <a:r>
              <a:rPr lang="zh-TW" altLang="en-US" sz="1050" b="0" dirty="0" smtClean="0">
                <a:latin typeface="+mn-ea"/>
                <a:ea typeface="+mn-ea"/>
              </a:rPr>
              <a:t>如已實施安全衛生管理系統，則為系統條文</a:t>
            </a:r>
            <a:r>
              <a:rPr lang="en-US" altLang="zh-TW" sz="1050" b="0" dirty="0" smtClean="0">
                <a:latin typeface="+mn-ea"/>
                <a:ea typeface="+mn-ea"/>
              </a:rPr>
              <a:t>4.4</a:t>
            </a:r>
            <a:r>
              <a:rPr lang="zh-TW" altLang="en-US" sz="1050" b="0" dirty="0" smtClean="0">
                <a:latin typeface="+mn-ea"/>
                <a:ea typeface="+mn-ea"/>
              </a:rPr>
              <a:t>實施與運作中明訂項目：</a:t>
            </a:r>
            <a:r>
              <a:rPr lang="en-US" altLang="zh-TW" sz="1050" b="0" kern="1200" dirty="0" smtClean="0">
                <a:solidFill>
                  <a:schemeClr val="tx1"/>
                </a:solidFill>
                <a:latin typeface="+mn-ea"/>
                <a:ea typeface="+mn-ea"/>
                <a:cs typeface="Calibri" pitchFamily="34" charset="0"/>
              </a:rPr>
              <a:t>4.4.1</a:t>
            </a:r>
            <a:r>
              <a:rPr lang="zh-TW" altLang="en-US" sz="1050" b="0" kern="1200" dirty="0" smtClean="0">
                <a:solidFill>
                  <a:schemeClr val="tx1"/>
                </a:solidFill>
                <a:latin typeface="+mn-ea"/>
                <a:ea typeface="+mn-ea"/>
                <a:cs typeface="Calibri" pitchFamily="34" charset="0"/>
              </a:rPr>
              <a:t>架構與責任</a:t>
            </a:r>
            <a:r>
              <a:rPr lang="en-US" altLang="zh-TW" sz="1050" b="0" kern="1200" dirty="0" smtClean="0">
                <a:solidFill>
                  <a:schemeClr val="tx1"/>
                </a:solidFill>
                <a:latin typeface="+mn-ea"/>
                <a:ea typeface="+mn-ea"/>
                <a:cs typeface="Calibri" pitchFamily="34" charset="0"/>
              </a:rPr>
              <a:t>4.4.2</a:t>
            </a:r>
            <a:r>
              <a:rPr lang="zh-TW" altLang="en-US" sz="1050" b="0" kern="1200" dirty="0" smtClean="0">
                <a:solidFill>
                  <a:schemeClr val="tx1"/>
                </a:solidFill>
                <a:latin typeface="+mn-ea"/>
                <a:ea typeface="+mn-ea"/>
                <a:cs typeface="Calibri" pitchFamily="34" charset="0"/>
              </a:rPr>
              <a:t>訓練、認知及能力</a:t>
            </a:r>
            <a:r>
              <a:rPr lang="en-US" altLang="zh-TW" sz="1050" b="0" kern="1200" dirty="0" smtClean="0">
                <a:solidFill>
                  <a:schemeClr val="tx1"/>
                </a:solidFill>
                <a:latin typeface="+mn-ea"/>
                <a:ea typeface="+mn-ea"/>
                <a:cs typeface="Calibri" pitchFamily="34" charset="0"/>
              </a:rPr>
              <a:t>4.4.3</a:t>
            </a:r>
            <a:r>
              <a:rPr lang="zh-TW" altLang="en-US" sz="1050" b="0" kern="1200" dirty="0" smtClean="0">
                <a:solidFill>
                  <a:schemeClr val="tx1"/>
                </a:solidFill>
                <a:latin typeface="+mn-ea"/>
                <a:ea typeface="+mn-ea"/>
                <a:cs typeface="Calibri" pitchFamily="34" charset="0"/>
              </a:rPr>
              <a:t>諮詢與溝通</a:t>
            </a:r>
            <a:r>
              <a:rPr lang="en-US" altLang="zh-TW" sz="1050" b="0" kern="1200" dirty="0" smtClean="0">
                <a:solidFill>
                  <a:schemeClr val="tx1"/>
                </a:solidFill>
                <a:latin typeface="+mn-ea"/>
                <a:ea typeface="+mn-ea"/>
                <a:cs typeface="Calibri" pitchFamily="34" charset="0"/>
              </a:rPr>
              <a:t>4.4.4</a:t>
            </a:r>
            <a:r>
              <a:rPr lang="zh-TW" altLang="en-US" sz="1050" b="0" kern="1200" dirty="0" smtClean="0">
                <a:solidFill>
                  <a:schemeClr val="tx1"/>
                </a:solidFill>
                <a:latin typeface="+mn-ea"/>
                <a:ea typeface="+mn-ea"/>
                <a:cs typeface="Calibri" pitchFamily="34" charset="0"/>
              </a:rPr>
              <a:t>文件化</a:t>
            </a:r>
            <a:r>
              <a:rPr lang="en-US" altLang="zh-TW" sz="1050" b="0" kern="1200" dirty="0" smtClean="0">
                <a:solidFill>
                  <a:schemeClr val="tx1"/>
                </a:solidFill>
                <a:latin typeface="+mn-ea"/>
                <a:ea typeface="+mn-ea"/>
                <a:cs typeface="Calibri" pitchFamily="34" charset="0"/>
              </a:rPr>
              <a:t>4.4.5</a:t>
            </a:r>
            <a:r>
              <a:rPr lang="zh-TW" altLang="en-US" sz="1050" b="0" kern="1200" dirty="0" smtClean="0">
                <a:solidFill>
                  <a:schemeClr val="tx1"/>
                </a:solidFill>
                <a:latin typeface="+mn-ea"/>
                <a:ea typeface="+mn-ea"/>
                <a:cs typeface="Calibri" pitchFamily="34" charset="0"/>
              </a:rPr>
              <a:t>文件及資料管制</a:t>
            </a:r>
            <a:r>
              <a:rPr lang="en-US" altLang="zh-TW" sz="1050" b="0" kern="1200" dirty="0" smtClean="0">
                <a:solidFill>
                  <a:schemeClr val="tx1"/>
                </a:solidFill>
                <a:latin typeface="+mn-ea"/>
                <a:ea typeface="+mn-ea"/>
                <a:cs typeface="Calibri" pitchFamily="34" charset="0"/>
              </a:rPr>
              <a:t>4.4.6</a:t>
            </a:r>
            <a:r>
              <a:rPr lang="zh-TW" altLang="en-US" sz="1050" b="0" kern="1200" dirty="0" smtClean="0">
                <a:solidFill>
                  <a:schemeClr val="tx1"/>
                </a:solidFill>
                <a:latin typeface="+mn-ea"/>
                <a:ea typeface="+mn-ea"/>
                <a:cs typeface="Calibri" pitchFamily="34" charset="0"/>
              </a:rPr>
              <a:t>作業管制</a:t>
            </a:r>
            <a:r>
              <a:rPr lang="en-US" altLang="zh-TW" sz="1050" b="0" kern="1200" dirty="0" smtClean="0">
                <a:solidFill>
                  <a:schemeClr val="tx1"/>
                </a:solidFill>
                <a:latin typeface="+mn-ea"/>
                <a:ea typeface="+mn-ea"/>
                <a:cs typeface="Calibri" pitchFamily="34" charset="0"/>
              </a:rPr>
              <a:t>4.4.7</a:t>
            </a:r>
            <a:r>
              <a:rPr lang="zh-TW" altLang="en-US" sz="1050" b="0" kern="1200" dirty="0" smtClean="0">
                <a:solidFill>
                  <a:schemeClr val="tx1"/>
                </a:solidFill>
                <a:latin typeface="+mn-ea"/>
                <a:ea typeface="+mn-ea"/>
                <a:cs typeface="Calibri" pitchFamily="34" charset="0"/>
              </a:rPr>
              <a:t>緊急事件準備與應變</a:t>
            </a:r>
            <a:r>
              <a:rPr lang="en-US" altLang="zh-TW" sz="1050" b="0" dirty="0" smtClean="0">
                <a:latin typeface="+mn-ea"/>
                <a:ea typeface="+mn-ea"/>
              </a:rPr>
              <a:t>)</a:t>
            </a:r>
            <a:endParaRPr lang="zh-TW" altLang="en-US" sz="1050" b="0" dirty="0">
              <a:latin typeface="+mn-ea"/>
              <a:ea typeface="+mn-ea"/>
            </a:endParaRPr>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19</a:t>
            </a:fld>
            <a:endParaRPr lang="zh-TW" altLang="en-US"/>
          </a:p>
        </p:txBody>
      </p:sp>
    </p:spTree>
    <p:extLst>
      <p:ext uri="{BB962C8B-B14F-4D97-AF65-F5344CB8AC3E}">
        <p14:creationId xmlns:p14="http://schemas.microsoft.com/office/powerpoint/2010/main" val="127064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762000" rtl="0" eaLnBrk="0" fontAlgn="auto" latinLnBrk="0" hangingPunct="0">
              <a:lnSpc>
                <a:spcPct val="100000"/>
              </a:lnSpc>
              <a:spcBef>
                <a:spcPts val="0"/>
              </a:spcBef>
              <a:spcAft>
                <a:spcPts val="0"/>
              </a:spcAft>
              <a:buClrTx/>
              <a:buSzTx/>
              <a:buFontTx/>
              <a:buNone/>
              <a:tabLst/>
              <a:defRPr/>
            </a:pPr>
            <a:r>
              <a:rPr lang="zh-TW" altLang="en-US" sz="1050" b="0" dirty="0" smtClean="0">
                <a:latin typeface="微軟正黑體" panose="020B0604030504040204" pitchFamily="34" charset="-120"/>
                <a:ea typeface="微軟正黑體" panose="020B0604030504040204" pitchFamily="34" charset="-120"/>
              </a:rPr>
              <a:t>教學目標</a:t>
            </a:r>
          </a:p>
          <a:p>
            <a:pPr marL="0" marR="0" indent="0" algn="l" defTabSz="762000" rtl="0" eaLnBrk="0" fontAlgn="auto" latinLnBrk="0" hangingPunct="0">
              <a:lnSpc>
                <a:spcPct val="100000"/>
              </a:lnSpc>
              <a:spcBef>
                <a:spcPts val="0"/>
              </a:spcBef>
              <a:spcAft>
                <a:spcPts val="0"/>
              </a:spcAft>
              <a:buClrTx/>
              <a:buSzTx/>
              <a:buFontTx/>
              <a:buNone/>
              <a:tabLst/>
              <a:defRPr/>
            </a:pPr>
            <a:r>
              <a:rPr lang="zh-TW" altLang="en-US" sz="105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為符合既定安衛管理之要求方法及程序，特提供客觀之評估，以確定管理之適用性，</a:t>
            </a:r>
            <a:r>
              <a:rPr lang="zh-TW" altLang="en-US" sz="1050" b="0" kern="1200" dirty="0" smtClean="0">
                <a:solidFill>
                  <a:srgbClr val="FF0000"/>
                </a:solidFill>
                <a:latin typeface="微軟正黑體" panose="020B0604030504040204" pitchFamily="34" charset="-120"/>
                <a:ea typeface="微軟正黑體" panose="020B0604030504040204" pitchFamily="34" charset="-120"/>
                <a:cs typeface="Calibri" pitchFamily="34" charset="0"/>
              </a:rPr>
              <a:t>安全衛生管理工作建立程序，並進行</a:t>
            </a:r>
            <a:r>
              <a:rPr lang="zh-TW" altLang="en-US" sz="1050" b="0" dirty="0" smtClean="0"/>
              <a:t>查核，以</a:t>
            </a:r>
            <a:r>
              <a:rPr lang="zh-TW" altLang="zh-TW" sz="1050" kern="1200" dirty="0" smtClean="0">
                <a:solidFill>
                  <a:schemeClr val="tx1"/>
                </a:solidFill>
                <a:effectLst/>
                <a:latin typeface="+mn-lt"/>
                <a:ea typeface="+mn-ea"/>
                <a:cs typeface="+mn-cs"/>
              </a:rPr>
              <a:t>驗證安全衛生管理</a:t>
            </a:r>
            <a:r>
              <a:rPr lang="zh-TW" altLang="en-US" sz="1050" kern="1200" dirty="0" smtClean="0">
                <a:solidFill>
                  <a:schemeClr val="tx1"/>
                </a:solidFill>
                <a:effectLst/>
                <a:latin typeface="+mn-lt"/>
                <a:ea typeface="+mn-ea"/>
                <a:cs typeface="+mn-cs"/>
              </a:rPr>
              <a:t>工作</a:t>
            </a:r>
            <a:r>
              <a:rPr lang="zh-TW" altLang="zh-TW" sz="1050" kern="1200" dirty="0" smtClean="0">
                <a:solidFill>
                  <a:schemeClr val="tx1"/>
                </a:solidFill>
                <a:effectLst/>
                <a:latin typeface="+mn-lt"/>
                <a:ea typeface="+mn-ea"/>
                <a:cs typeface="+mn-cs"/>
              </a:rPr>
              <a:t>是否被正確實施</a:t>
            </a:r>
            <a:r>
              <a:rPr lang="zh-TW" altLang="en-US" sz="1050" kern="1200" dirty="0" smtClean="0">
                <a:solidFill>
                  <a:schemeClr val="tx1"/>
                </a:solidFill>
                <a:effectLst/>
                <a:latin typeface="+mn-lt"/>
                <a:ea typeface="+mn-ea"/>
                <a:cs typeface="+mn-cs"/>
              </a:rPr>
              <a:t>並</a:t>
            </a:r>
            <a:r>
              <a:rPr lang="zh-TW" altLang="en-US" sz="1050" b="0" dirty="0" smtClean="0"/>
              <a:t>針對查核所得，</a:t>
            </a:r>
            <a:r>
              <a:rPr lang="zh-TW" altLang="zh-TW" sz="1050" kern="1200" dirty="0" smtClean="0">
                <a:solidFill>
                  <a:schemeClr val="tx1"/>
                </a:solidFill>
                <a:effectLst/>
                <a:latin typeface="+mn-lt"/>
                <a:ea typeface="+mn-ea"/>
                <a:cs typeface="+mn-cs"/>
              </a:rPr>
              <a:t>適時發掘問題</a:t>
            </a:r>
            <a:r>
              <a:rPr lang="zh-TW" altLang="en-US" sz="1050" kern="1200" dirty="0" smtClean="0">
                <a:solidFill>
                  <a:schemeClr val="tx1"/>
                </a:solidFill>
                <a:effectLst/>
                <a:latin typeface="+mn-lt"/>
                <a:ea typeface="+mn-ea"/>
                <a:cs typeface="+mn-cs"/>
              </a:rPr>
              <a:t>，</a:t>
            </a:r>
            <a:r>
              <a:rPr lang="zh-TW" altLang="en-US" sz="1050" b="0" dirty="0" smtClean="0"/>
              <a:t>不符合者予以矯正改善，</a:t>
            </a:r>
            <a:r>
              <a:rPr lang="zh-TW" altLang="zh-TW" sz="1200" kern="1200" dirty="0" smtClean="0">
                <a:solidFill>
                  <a:schemeClr val="tx1"/>
                </a:solidFill>
                <a:effectLst/>
                <a:latin typeface="+mn-lt"/>
                <a:ea typeface="+mn-ea"/>
                <a:cs typeface="+mn-cs"/>
              </a:rPr>
              <a:t>以維持各項</a:t>
            </a:r>
            <a:r>
              <a:rPr lang="zh-TW" altLang="en-US" sz="1200" kern="1200" dirty="0" smtClean="0">
                <a:solidFill>
                  <a:schemeClr val="tx1"/>
                </a:solidFill>
                <a:effectLst/>
                <a:latin typeface="+mn-lt"/>
                <a:ea typeface="+mn-ea"/>
                <a:cs typeface="+mn-cs"/>
              </a:rPr>
              <a:t>管理工作</a:t>
            </a:r>
            <a:r>
              <a:rPr lang="zh-TW" altLang="zh-TW" sz="1200" kern="1200" dirty="0" smtClean="0">
                <a:solidFill>
                  <a:schemeClr val="tx1"/>
                </a:solidFill>
                <a:effectLst/>
                <a:latin typeface="+mn-lt"/>
                <a:ea typeface="+mn-ea"/>
                <a:cs typeface="+mn-cs"/>
              </a:rPr>
              <a:t>之有效性</a:t>
            </a:r>
            <a:endParaRPr lang="en-US" altLang="zh-TW" sz="1050" b="0" dirty="0" smtClean="0"/>
          </a:p>
          <a:p>
            <a:pPr marL="0" marR="0" indent="0" algn="l" defTabSz="762000" rtl="0" eaLnBrk="0" fontAlgn="auto" latinLnBrk="0" hangingPunct="0">
              <a:lnSpc>
                <a:spcPct val="100000"/>
              </a:lnSpc>
              <a:spcBef>
                <a:spcPts val="0"/>
              </a:spcBef>
              <a:spcAft>
                <a:spcPts val="0"/>
              </a:spcAft>
              <a:buClrTx/>
              <a:buSzTx/>
              <a:buFontTx/>
              <a:buNone/>
              <a:tabLst/>
              <a:defRPr/>
            </a:pPr>
            <a:r>
              <a:rPr lang="zh-TW" altLang="en-US" sz="1050" b="0" kern="1200" dirty="0" smtClean="0">
                <a:solidFill>
                  <a:srgbClr val="FF0000"/>
                </a:solidFill>
                <a:latin typeface="微軟正黑體" panose="020B0604030504040204" pitchFamily="34" charset="-120"/>
                <a:ea typeface="微軟正黑體" panose="020B0604030504040204" pitchFamily="34" charset="-120"/>
                <a:cs typeface="Calibri" pitchFamily="34" charset="0"/>
              </a:rPr>
              <a:t>已建立安全衛生管理系統者</a:t>
            </a:r>
            <a:r>
              <a:rPr lang="zh-TW" altLang="en-US" sz="1050" dirty="0" smtClean="0"/>
              <a:t>，依系統條文</a:t>
            </a:r>
            <a:r>
              <a:rPr lang="en-US" altLang="zh-TW" sz="1050" b="0" kern="1200" dirty="0" smtClean="0">
                <a:solidFill>
                  <a:srgbClr val="FF0000"/>
                </a:solidFill>
                <a:latin typeface="微軟正黑體" panose="020B0604030504040204" pitchFamily="34" charset="-120"/>
                <a:ea typeface="微軟正黑體" panose="020B0604030504040204" pitchFamily="34" charset="-120"/>
                <a:cs typeface="Calibri" pitchFamily="34" charset="0"/>
              </a:rPr>
              <a:t>4.5</a:t>
            </a:r>
            <a:r>
              <a:rPr lang="zh-TW" altLang="en-US" sz="1050" b="0" kern="1200" dirty="0" smtClean="0">
                <a:solidFill>
                  <a:srgbClr val="FF0000"/>
                </a:solidFill>
                <a:latin typeface="微軟正黑體" panose="020B0604030504040204" pitchFamily="34" charset="-120"/>
                <a:ea typeface="微軟正黑體" panose="020B0604030504040204" pitchFamily="34" charset="-120"/>
                <a:cs typeface="Calibri" pitchFamily="34" charset="0"/>
              </a:rPr>
              <a:t>查核與矯正</a:t>
            </a:r>
            <a:r>
              <a:rPr lang="zh-TW" altLang="en-US" sz="1050" dirty="0" smtClean="0"/>
              <a:t>明訂項目</a:t>
            </a:r>
            <a:r>
              <a:rPr lang="en-US" altLang="zh-TW"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4.5.1</a:t>
            </a:r>
            <a:r>
              <a:rPr lang="zh-TW" altLang="en-US"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績效量測與監督</a:t>
            </a:r>
            <a:r>
              <a:rPr lang="en-US" altLang="zh-TW"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4.5.2</a:t>
            </a:r>
            <a:r>
              <a:rPr lang="zh-TW" altLang="en-US"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守規性評估</a:t>
            </a:r>
            <a:r>
              <a:rPr lang="en-US" altLang="zh-TW"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4.5.3</a:t>
            </a:r>
            <a:r>
              <a:rPr lang="zh-TW" altLang="en-US"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不符合矯正及預防措施</a:t>
            </a:r>
            <a:r>
              <a:rPr lang="en-US" altLang="zh-TW"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4.5.4</a:t>
            </a:r>
            <a:r>
              <a:rPr lang="zh-TW" altLang="en-US"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紀錄 及紀錄管理</a:t>
            </a:r>
            <a:r>
              <a:rPr lang="en-US" altLang="zh-TW"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4.5.5</a:t>
            </a:r>
            <a:r>
              <a:rPr lang="zh-TW" altLang="en-US"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查核執行之</a:t>
            </a:r>
            <a:endParaRPr lang="en-US" altLang="zh-TW"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endParaRPr>
          </a:p>
          <a:p>
            <a:pPr marL="0" marR="0" indent="0" algn="l" defTabSz="762000" rtl="0" eaLnBrk="0" fontAlgn="auto" latinLnBrk="0" hangingPunct="0">
              <a:lnSpc>
                <a:spcPct val="100000"/>
              </a:lnSpc>
              <a:spcBef>
                <a:spcPts val="0"/>
              </a:spcBef>
              <a:spcAft>
                <a:spcPts val="0"/>
              </a:spcAft>
              <a:buClrTx/>
              <a:buSzTx/>
              <a:buFontTx/>
              <a:buNone/>
              <a:tabLst/>
              <a:defRPr/>
            </a:pPr>
            <a:r>
              <a:rPr lang="zh-TW" altLang="en-US"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不符合矯正及預防措施為防止安衛管理之不符合、意外情況發生，並預防潛在的環安變異，積極消除實際發生或潛在變異原因，有效的採取矯正及預防措施。</a:t>
            </a:r>
          </a:p>
          <a:p>
            <a:pPr marL="0" marR="0" indent="0" algn="l" defTabSz="762000" rtl="0" eaLnBrk="0" fontAlgn="auto" latinLnBrk="0" hangingPunct="0">
              <a:lnSpc>
                <a:spcPct val="100000"/>
              </a:lnSpc>
              <a:spcBef>
                <a:spcPts val="0"/>
              </a:spcBef>
              <a:spcAft>
                <a:spcPts val="0"/>
              </a:spcAft>
              <a:buClrTx/>
              <a:buSzTx/>
              <a:buFontTx/>
              <a:buNone/>
              <a:tabLst/>
              <a:defRPr/>
            </a:pPr>
            <a:r>
              <a:rPr lang="zh-TW" altLang="en-US"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rPr>
              <a:t>凡環安衛管理系統內不符合、意外狀況產生時，所採取之對策方式均屬之。</a:t>
            </a:r>
          </a:p>
          <a:p>
            <a:pPr marL="0" marR="0" indent="0" algn="l" defTabSz="762000" rtl="0" eaLnBrk="0" fontAlgn="auto" latinLnBrk="0" hangingPunct="0">
              <a:lnSpc>
                <a:spcPct val="100000"/>
              </a:lnSpc>
              <a:spcBef>
                <a:spcPts val="0"/>
              </a:spcBef>
              <a:spcAft>
                <a:spcPts val="0"/>
              </a:spcAft>
              <a:buClrTx/>
              <a:buSzTx/>
              <a:buFontTx/>
              <a:buNone/>
              <a:tabLst/>
              <a:defRPr/>
            </a:pPr>
            <a:endParaRPr lang="zh-TW" altLang="en-US" sz="1200" b="0" kern="1200" dirty="0" smtClean="0">
              <a:solidFill>
                <a:schemeClr val="tx1"/>
              </a:solidFill>
              <a:latin typeface="微軟正黑體" panose="020B0604030504040204" pitchFamily="34" charset="-120"/>
              <a:ea typeface="微軟正黑體" panose="020B0604030504040204" pitchFamily="34" charset="-120"/>
              <a:cs typeface="Calibri" pitchFamily="34" charset="0"/>
            </a:endParaRPr>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20</a:t>
            </a:fld>
            <a:endParaRPr lang="zh-TW" altLang="en-US"/>
          </a:p>
        </p:txBody>
      </p:sp>
    </p:spTree>
    <p:extLst>
      <p:ext uri="{BB962C8B-B14F-4D97-AF65-F5344CB8AC3E}">
        <p14:creationId xmlns:p14="http://schemas.microsoft.com/office/powerpoint/2010/main" val="1519721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zh-TW" sz="1200" b="1" kern="1200" dirty="0" smtClean="0">
                <a:solidFill>
                  <a:schemeClr val="tx1"/>
                </a:solidFill>
                <a:effectLst/>
                <a:latin typeface="微軟正黑體" panose="020B0604030504040204" pitchFamily="34" charset="-120"/>
                <a:ea typeface="微軟正黑體" panose="020B0604030504040204" pitchFamily="34" charset="-120"/>
                <a:cs typeface="+mn-cs"/>
              </a:rPr>
              <a:t>藉由</a:t>
            </a:r>
            <a:r>
              <a:rPr lang="zh-TW" altLang="zh-TW" sz="1200" b="0" kern="1200" dirty="0" smtClean="0">
                <a:solidFill>
                  <a:schemeClr val="tx1"/>
                </a:solidFill>
                <a:latin typeface="微軟正黑體" panose="020B0604030504040204" pitchFamily="34" charset="-120"/>
                <a:ea typeface="微軟正黑體" panose="020B0604030504040204" pitchFamily="34" charset="-120"/>
                <a:cs typeface="+mn-cs"/>
              </a:rPr>
              <a:t>管理</a:t>
            </a:r>
            <a:r>
              <a:rPr lang="zh-TW" altLang="zh-TW" sz="1200" b="1" kern="1200" dirty="0" smtClean="0">
                <a:solidFill>
                  <a:schemeClr val="tx1"/>
                </a:solidFill>
                <a:effectLst/>
                <a:latin typeface="微軟正黑體" panose="020B0604030504040204" pitchFamily="34" charset="-120"/>
                <a:ea typeface="微軟正黑體" panose="020B0604030504040204" pitchFamily="34" charset="-120"/>
                <a:cs typeface="+mn-cs"/>
              </a:rPr>
              <a:t>審查，檢討與審查安衛政策、</a:t>
            </a:r>
            <a:r>
              <a:rPr lang="zh-TW" altLang="en-US" sz="1200" b="1" kern="1200" dirty="0" smtClean="0">
                <a:solidFill>
                  <a:schemeClr val="tx1"/>
                </a:solidFill>
                <a:effectLst/>
                <a:latin typeface="微軟正黑體" panose="020B0604030504040204" pitchFamily="34" charset="-120"/>
                <a:ea typeface="微軟正黑體" panose="020B0604030504040204" pitchFamily="34" charset="-120"/>
                <a:cs typeface="+mn-cs"/>
              </a:rPr>
              <a:t>管理計畫、</a:t>
            </a:r>
            <a:r>
              <a:rPr lang="zh-TW" altLang="zh-TW" sz="1200" b="1" kern="1200" dirty="0" smtClean="0">
                <a:solidFill>
                  <a:schemeClr val="tx1"/>
                </a:solidFill>
                <a:effectLst/>
                <a:latin typeface="微軟正黑體" panose="020B0604030504040204" pitchFamily="34" charset="-120"/>
                <a:ea typeface="微軟正黑體" panose="020B0604030504040204" pitchFamily="34" charset="-120"/>
                <a:cs typeface="+mn-cs"/>
              </a:rPr>
              <a:t>管理規章、文件、表單、內部稽核、現場作業、管理績效等，以確保安衛管理持續運作之適用性及有效性。</a:t>
            </a:r>
            <a:endParaRPr lang="en-US" altLang="zh-TW" sz="1200" b="1" kern="1200" dirty="0" smtClean="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21</a:t>
            </a:fld>
            <a:endParaRPr lang="zh-TW" altLang="en-US"/>
          </a:p>
        </p:txBody>
      </p:sp>
    </p:spTree>
    <p:extLst>
      <p:ext uri="{BB962C8B-B14F-4D97-AF65-F5344CB8AC3E}">
        <p14:creationId xmlns:p14="http://schemas.microsoft.com/office/powerpoint/2010/main" val="1384557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3224066-8E7F-4E59-AC94-FA63FA7F706E}" type="slidenum">
              <a:rPr lang="en-US" altLang="zh-TW" smtClean="0">
                <a:solidFill>
                  <a:srgbClr val="000000"/>
                </a:solidFill>
              </a:rPr>
              <a:pPr/>
              <a:t>4</a:t>
            </a:fld>
            <a:endParaRPr lang="en-US" altLang="zh-TW" dirty="0" smtClean="0">
              <a:solidFill>
                <a:srgbClr val="000000"/>
              </a:solidFill>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altLang="zh-TW" dirty="0" smtClean="0"/>
              <a:t>20160215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a:t>
            </a:r>
            <a:r>
              <a:rPr lang="zh-TW" altLang="en-US" dirty="0" smtClean="0"/>
              <a:t>通過培訓營認證教師使用此教材授課之教學說明：</a:t>
            </a:r>
            <a:r>
              <a:rPr lang="zh-TW" altLang="en-US" b="1" u="sng" dirty="0" smtClean="0"/>
              <a:t>本    版適用於未具有勞動部指定適用職業安全衛生法之實驗場所之公私立大專校院、高中職校、國中小學。</a:t>
            </a:r>
          </a:p>
          <a:p>
            <a:pPr eaLnBrk="1" hangingPunct="1"/>
            <a:endParaRPr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trike="sngStrike" dirty="0" smtClean="0"/>
              <a:t>初階</a:t>
            </a:r>
            <a:r>
              <a:rPr lang="en-US" altLang="zh-TW" strike="sngStrike" dirty="0" smtClean="0"/>
              <a:t>(</a:t>
            </a:r>
            <a:r>
              <a:rPr lang="zh-TW" altLang="en-US" strike="sngStrike" dirty="0" smtClean="0"/>
              <a:t>國民中小學</a:t>
            </a:r>
            <a:r>
              <a:rPr lang="en-US" altLang="zh-TW" strike="sngStrike" dirty="0" smtClean="0"/>
              <a:t>)~p3-12, p19-39, p42-44, p46, p49-53, p58</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trike="sngStrike" dirty="0" smtClean="0"/>
              <a:t>中階</a:t>
            </a:r>
            <a:r>
              <a:rPr lang="en-US" altLang="zh-TW" strike="sngStrike" dirty="0" smtClean="0"/>
              <a:t>(</a:t>
            </a:r>
            <a:r>
              <a:rPr lang="zh-TW" altLang="en-US" strike="sngStrike" dirty="0" smtClean="0"/>
              <a:t>高中</a:t>
            </a:r>
            <a:r>
              <a:rPr lang="en-US" altLang="zh-TW" strike="sngStrike" dirty="0" smtClean="0"/>
              <a:t>/</a:t>
            </a:r>
            <a:r>
              <a:rPr lang="zh-TW" altLang="en-US" strike="sngStrike" dirty="0" smtClean="0"/>
              <a:t>工</a:t>
            </a:r>
            <a:r>
              <a:rPr lang="en-US" altLang="zh-TW" strike="sngStrike" dirty="0" smtClean="0"/>
              <a:t>/</a:t>
            </a:r>
            <a:r>
              <a:rPr lang="zh-TW" altLang="en-US" strike="sngStrike" dirty="0" smtClean="0"/>
              <a:t>職</a:t>
            </a:r>
            <a:r>
              <a:rPr lang="en-US" altLang="zh-TW" strike="sngStrike" dirty="0" smtClean="0"/>
              <a:t>)~p3-12, p16-53, , p58</a:t>
            </a:r>
          </a:p>
          <a:p>
            <a:pPr eaLnBrk="1" hangingPunct="1"/>
            <a:r>
              <a:rPr lang="en-US" altLang="zh-TW" strike="sngStrike" dirty="0" smtClean="0"/>
              <a:t> </a:t>
            </a:r>
            <a:r>
              <a:rPr lang="zh-TW" altLang="en-US" strike="sngStrike" dirty="0" smtClean="0"/>
              <a:t>進階</a:t>
            </a:r>
            <a:r>
              <a:rPr lang="en-US" altLang="zh-TW" strike="sngStrike" dirty="0" smtClean="0"/>
              <a:t>(</a:t>
            </a:r>
            <a:r>
              <a:rPr lang="zh-TW" altLang="en-US" strike="sngStrike" dirty="0" smtClean="0"/>
              <a:t>大專校院</a:t>
            </a:r>
            <a:r>
              <a:rPr lang="en-US" altLang="zh-TW" strike="sngStrike" dirty="0" smtClean="0"/>
              <a:t>)~p3-58</a:t>
            </a:r>
          </a:p>
        </p:txBody>
      </p:sp>
    </p:spTree>
    <p:extLst>
      <p:ext uri="{BB962C8B-B14F-4D97-AF65-F5344CB8AC3E}">
        <p14:creationId xmlns:p14="http://schemas.microsoft.com/office/powerpoint/2010/main" val="32594155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u="sng" dirty="0" smtClean="0"/>
              <a:t>學校得依據各中央主管機關事項中與職業安全衛生業務有關者亦訂入學校職安衛管理系統與職業安全衛生自主管理相關文件</a:t>
            </a:r>
            <a:r>
              <a:rPr lang="en-US" altLang="zh-TW" b="1" u="sng" dirty="0" smtClean="0"/>
              <a:t>(</a:t>
            </a:r>
            <a:r>
              <a:rPr lang="zh-TW" altLang="en-US" b="1" u="sng" dirty="0" smtClean="0"/>
              <a:t>程序或標準或表單</a:t>
            </a:r>
            <a:r>
              <a:rPr lang="en-US" altLang="zh-TW" b="1" u="sng" dirty="0" smtClean="0"/>
              <a:t>)</a:t>
            </a:r>
            <a:r>
              <a:rPr lang="zh-TW" altLang="en-US" b="1" u="sng" dirty="0" smtClean="0"/>
              <a:t>自主管理及查</a:t>
            </a:r>
            <a:r>
              <a:rPr lang="en-US" altLang="zh-TW" b="1" u="sng" dirty="0" smtClean="0"/>
              <a:t>(</a:t>
            </a:r>
            <a:r>
              <a:rPr lang="zh-TW" altLang="en-US" b="1" u="sng" dirty="0" smtClean="0"/>
              <a:t>稽</a:t>
            </a:r>
            <a:r>
              <a:rPr lang="en-US" altLang="zh-TW" b="1" u="sng" dirty="0" smtClean="0"/>
              <a:t>)</a:t>
            </a:r>
            <a:r>
              <a:rPr lang="zh-TW" altLang="en-US" b="1" u="sng" dirty="0" smtClean="0"/>
              <a:t>核</a:t>
            </a:r>
            <a:endParaRPr lang="zh-TW" altLang="en-US" b="1" u="sng"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22</a:t>
            </a:fld>
            <a:endParaRPr lang="zh-TW" altLang="en-US"/>
          </a:p>
        </p:txBody>
      </p:sp>
    </p:spTree>
    <p:extLst>
      <p:ext uri="{BB962C8B-B14F-4D97-AF65-F5344CB8AC3E}">
        <p14:creationId xmlns:p14="http://schemas.microsoft.com/office/powerpoint/2010/main" val="3289739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sz="1200" kern="1200" dirty="0" smtClean="0">
                <a:solidFill>
                  <a:schemeClr val="tx1"/>
                </a:solidFill>
                <a:effectLst/>
                <a:latin typeface="+mn-lt"/>
                <a:ea typeface="+mn-ea"/>
                <a:cs typeface="+mn-cs"/>
              </a:rPr>
              <a:t>查核</a:t>
            </a:r>
            <a:r>
              <a:rPr lang="zh-TW" altLang="zh-TW" sz="1200" kern="1200" dirty="0" smtClean="0">
                <a:solidFill>
                  <a:schemeClr val="tx1"/>
                </a:solidFill>
                <a:effectLst/>
                <a:latin typeface="+mn-lt"/>
                <a:ea typeface="+mn-ea"/>
                <a:cs typeface="+mn-cs"/>
              </a:rPr>
              <a:t>學校</a:t>
            </a:r>
            <a:r>
              <a:rPr lang="zh-TW" altLang="en-US" sz="1200" kern="1200" dirty="0" smtClean="0">
                <a:solidFill>
                  <a:schemeClr val="tx1"/>
                </a:solidFill>
                <a:effectLst/>
                <a:latin typeface="+mn-lt"/>
                <a:ea typeface="+mn-ea"/>
                <a:cs typeface="+mn-cs"/>
              </a:rPr>
              <a:t>安全衛生</a:t>
            </a:r>
            <a:r>
              <a:rPr lang="zh-TW" altLang="zh-TW" sz="1200" kern="1200" dirty="0" smtClean="0">
                <a:solidFill>
                  <a:schemeClr val="tx1"/>
                </a:solidFill>
                <a:effectLst/>
                <a:latin typeface="+mn-lt"/>
                <a:ea typeface="+mn-ea"/>
                <a:cs typeface="+mn-cs"/>
              </a:rPr>
              <a:t>活動是否與原安衛系統內之規劃相符，從而決定安衛系統之有效性</a:t>
            </a:r>
            <a:endParaRPr lang="en-US" altLang="zh-TW" sz="1200" kern="1200" dirty="0" smtClean="0">
              <a:solidFill>
                <a:schemeClr val="tx1"/>
              </a:solidFill>
              <a:effectLst/>
              <a:latin typeface="+mn-lt"/>
              <a:ea typeface="+mn-ea"/>
              <a:cs typeface="+mn-cs"/>
            </a:endParaRPr>
          </a:p>
          <a:p>
            <a:r>
              <a:rPr lang="zh-TW" altLang="en-US" dirty="0" smtClean="0"/>
              <a:t>環安衛管理系統之稽核均屬之。環安衛管理系統稽核依「稽核管理程序」實施。</a:t>
            </a:r>
            <a:endParaRPr lang="en-US" altLang="zh-TW" dirty="0" smtClean="0"/>
          </a:p>
          <a:p>
            <a:r>
              <a:rPr lang="zh-TW" altLang="en-US" dirty="0" smtClean="0"/>
              <a:t>稽核前所排定之稽核計劃應將環安衛管理系統所涵蓋之各相關單位及其機能均列入稽核範圍。</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23</a:t>
            </a:fld>
            <a:endParaRPr lang="zh-TW" altLang="en-US"/>
          </a:p>
        </p:txBody>
      </p:sp>
    </p:spTree>
    <p:extLst>
      <p:ext uri="{BB962C8B-B14F-4D97-AF65-F5344CB8AC3E}">
        <p14:creationId xmlns:p14="http://schemas.microsoft.com/office/powerpoint/2010/main" val="392843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作業場所現場有關所訂定之作業程序、環境、設施、機械儀器、設備及原物料及人員之安全查核，據以改善，以降低不安全行為及不安全環境之危害。</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24</a:t>
            </a:fld>
            <a:endParaRPr lang="zh-TW" altLang="en-US"/>
          </a:p>
        </p:txBody>
      </p:sp>
    </p:spTree>
    <p:extLst>
      <p:ext uri="{BB962C8B-B14F-4D97-AF65-F5344CB8AC3E}">
        <p14:creationId xmlns:p14="http://schemas.microsoft.com/office/powerpoint/2010/main" val="2007663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zh-TW" sz="1200" kern="1200" dirty="0" smtClean="0">
                <a:solidFill>
                  <a:schemeClr val="tx1"/>
                </a:solidFill>
                <a:effectLst/>
                <a:latin typeface="+mn-lt"/>
                <a:ea typeface="+mn-ea"/>
                <a:cs typeface="+mn-cs"/>
              </a:rPr>
              <a:t>在安衛管理規劃與推動中，為鑑別並取得與安全衛生相關之法令規章及其他相關的安衛要求事項，以利安全衛生管理之</a:t>
            </a:r>
            <a:r>
              <a:rPr lang="zh-TW" altLang="en-US" sz="1200" kern="1200" dirty="0" smtClean="0">
                <a:solidFill>
                  <a:schemeClr val="tx1"/>
                </a:solidFill>
                <a:effectLst/>
                <a:latin typeface="+mn-lt"/>
                <a:ea typeface="+mn-ea"/>
                <a:cs typeface="+mn-cs"/>
              </a:rPr>
              <a:t>有效</a:t>
            </a:r>
            <a:r>
              <a:rPr lang="zh-TW" altLang="zh-TW" sz="1200" kern="1200" dirty="0" smtClean="0">
                <a:solidFill>
                  <a:schemeClr val="tx1"/>
                </a:solidFill>
                <a:effectLst/>
                <a:latin typeface="+mn-lt"/>
                <a:ea typeface="+mn-ea"/>
                <a:cs typeface="+mn-cs"/>
              </a:rPr>
              <a:t>實施，進而</a:t>
            </a:r>
            <a:r>
              <a:rPr lang="zh-TW" altLang="en-US" sz="1200" kern="1200" dirty="0" smtClean="0">
                <a:solidFill>
                  <a:schemeClr val="tx1"/>
                </a:solidFill>
                <a:effectLst/>
                <a:latin typeface="+mn-lt"/>
                <a:ea typeface="+mn-ea"/>
                <a:cs typeface="+mn-cs"/>
              </a:rPr>
              <a:t>保障師生</a:t>
            </a:r>
            <a:r>
              <a:rPr lang="zh-TW" altLang="zh-TW" sz="1200" kern="1200" dirty="0" smtClean="0">
                <a:solidFill>
                  <a:schemeClr val="tx1"/>
                </a:solidFill>
                <a:effectLst/>
                <a:latin typeface="+mn-lt"/>
                <a:ea typeface="+mn-ea"/>
                <a:cs typeface="+mn-cs"/>
              </a:rPr>
              <a:t>安全</a:t>
            </a:r>
            <a:r>
              <a:rPr lang="zh-TW" altLang="en-US" sz="1200" kern="1200" dirty="0" smtClean="0">
                <a:solidFill>
                  <a:schemeClr val="tx1"/>
                </a:solidFill>
                <a:effectLst/>
                <a:latin typeface="+mn-lt"/>
                <a:ea typeface="+mn-ea"/>
                <a:cs typeface="+mn-cs"/>
              </a:rPr>
              <a:t>及</a:t>
            </a:r>
            <a:r>
              <a:rPr lang="zh-TW" altLang="zh-TW" sz="1200" kern="1200" dirty="0" smtClean="0">
                <a:solidFill>
                  <a:schemeClr val="tx1"/>
                </a:solidFill>
                <a:effectLst/>
                <a:latin typeface="+mn-lt"/>
                <a:ea typeface="+mn-ea"/>
                <a:cs typeface="+mn-cs"/>
              </a:rPr>
              <a:t>健康</a:t>
            </a:r>
            <a:endParaRPr lang="en-US"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25</a:t>
            </a:fld>
            <a:endParaRPr lang="zh-TW" altLang="en-US"/>
          </a:p>
        </p:txBody>
      </p:sp>
    </p:spTree>
    <p:extLst>
      <p:ext uri="{BB962C8B-B14F-4D97-AF65-F5344CB8AC3E}">
        <p14:creationId xmlns:p14="http://schemas.microsoft.com/office/powerpoint/2010/main" val="1778952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教學目標</a:t>
            </a:r>
          </a:p>
          <a:p>
            <a:r>
              <a:rPr lang="zh-TW" altLang="en-US" dirty="0" smtClean="0"/>
              <a:t>        在安衛管理規劃與推動中，為有效實施安全衛生管理，透過執行職安法安全衛生計畫，以保障師生安全及健康並符合法令規定</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26</a:t>
            </a:fld>
            <a:endParaRPr lang="zh-TW" altLang="en-US"/>
          </a:p>
        </p:txBody>
      </p:sp>
    </p:spTree>
    <p:extLst>
      <p:ext uri="{BB962C8B-B14F-4D97-AF65-F5344CB8AC3E}">
        <p14:creationId xmlns:p14="http://schemas.microsoft.com/office/powerpoint/2010/main" val="1163823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教學目標</a:t>
            </a:r>
          </a:p>
          <a:p>
            <a:r>
              <a:rPr lang="zh-TW" altLang="en-US" dirty="0" smtClean="0"/>
              <a:t>        在安衛管理規劃與推動中，為有效實施安全衛生管理，透過執行職安法及其附屬法規應執行之工作進行規劃，以保障師生安全及健康並符合法令規定</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27</a:t>
            </a:fld>
            <a:endParaRPr lang="zh-TW" altLang="en-US"/>
          </a:p>
        </p:txBody>
      </p:sp>
    </p:spTree>
    <p:extLst>
      <p:ext uri="{BB962C8B-B14F-4D97-AF65-F5344CB8AC3E}">
        <p14:creationId xmlns:p14="http://schemas.microsoft.com/office/powerpoint/2010/main" val="709970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教學目標</a:t>
            </a:r>
          </a:p>
          <a:p>
            <a:r>
              <a:rPr lang="zh-TW" altLang="en-US" dirty="0" smtClean="0"/>
              <a:t>         為確保查核的有效性，應依查核注意事項執行查核</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28</a:t>
            </a:fld>
            <a:endParaRPr lang="zh-TW" altLang="en-US"/>
          </a:p>
        </p:txBody>
      </p:sp>
    </p:spTree>
    <p:extLst>
      <p:ext uri="{BB962C8B-B14F-4D97-AF65-F5344CB8AC3E}">
        <p14:creationId xmlns:p14="http://schemas.microsoft.com/office/powerpoint/2010/main" val="238048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教學目標</a:t>
            </a:r>
          </a:p>
          <a:p>
            <a:r>
              <a:rPr lang="zh-TW" altLang="en-US" dirty="0" smtClean="0"/>
              <a:t>        為確保查核的有效性，應依查核注意事項執行查核</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29</a:t>
            </a:fld>
            <a:endParaRPr lang="zh-TW" altLang="en-US"/>
          </a:p>
        </p:txBody>
      </p:sp>
    </p:spTree>
    <p:extLst>
      <p:ext uri="{BB962C8B-B14F-4D97-AF65-F5344CB8AC3E}">
        <p14:creationId xmlns:p14="http://schemas.microsoft.com/office/powerpoint/2010/main" val="1530786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教學目標</a:t>
            </a:r>
          </a:p>
          <a:p>
            <a:r>
              <a:rPr lang="zh-TW" altLang="en-US" dirty="0" smtClean="0"/>
              <a:t>頻率與時機： 定期稽核，每年須查核一次，且一年內必須涵蓋範圍內之所有項目。不定期稽核；接受外部查核前之預先稽核</a:t>
            </a:r>
            <a:r>
              <a:rPr lang="en-US" altLang="zh-TW" dirty="0" smtClean="0"/>
              <a:t>(</a:t>
            </a:r>
            <a:r>
              <a:rPr lang="zh-TW" altLang="en-US" dirty="0" smtClean="0"/>
              <a:t>前次稽核時間已超過三個月</a:t>
            </a:r>
            <a:r>
              <a:rPr lang="en-US" altLang="zh-TW" dirty="0" smtClean="0"/>
              <a:t>)</a:t>
            </a:r>
            <a:r>
              <a:rPr lang="zh-TW" altLang="en-US" dirty="0" smtClean="0"/>
              <a:t>；重大組織變動時；環境安全衛生變異或外界大抱怨時之特定強化稽核</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30</a:t>
            </a:fld>
            <a:endParaRPr lang="zh-TW" altLang="en-US"/>
          </a:p>
        </p:txBody>
      </p:sp>
    </p:spTree>
    <p:extLst>
      <p:ext uri="{BB962C8B-B14F-4D97-AF65-F5344CB8AC3E}">
        <p14:creationId xmlns:p14="http://schemas.microsoft.com/office/powerpoint/2010/main" val="2407509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31</a:t>
            </a:fld>
            <a:endParaRPr lang="zh-TW" altLang="en-US"/>
          </a:p>
        </p:txBody>
      </p:sp>
    </p:spTree>
    <p:extLst>
      <p:ext uri="{BB962C8B-B14F-4D97-AF65-F5344CB8AC3E}">
        <p14:creationId xmlns:p14="http://schemas.microsoft.com/office/powerpoint/2010/main" val="299048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b="1" u="sng" dirty="0" smtClean="0"/>
              <a:t>增加教育部文件供參加研習者參考，其目的為使研習者有教育部學校安全衛生管理系統相關文件參考，作為查核學校文件之基準</a:t>
            </a:r>
            <a:r>
              <a:rPr lang="en-US" altLang="zh-TW" b="1" u="sng" dirty="0" smtClean="0"/>
              <a:t>:</a:t>
            </a:r>
          </a:p>
          <a:p>
            <a:r>
              <a:rPr lang="zh-TW" altLang="en-US" sz="1200" b="1" u="sng" kern="1200" dirty="0" smtClean="0">
                <a:solidFill>
                  <a:schemeClr val="tx1"/>
                </a:solidFill>
                <a:latin typeface="+mn-lt"/>
                <a:ea typeface="+mn-ea"/>
                <a:cs typeface="+mn-cs"/>
              </a:rPr>
              <a:t>一、學校安全衛生管理系統建立準則</a:t>
            </a:r>
            <a:br>
              <a:rPr lang="zh-TW" altLang="en-US" sz="1200" b="1" u="sng" kern="1200" dirty="0" smtClean="0">
                <a:solidFill>
                  <a:schemeClr val="tx1"/>
                </a:solidFill>
                <a:latin typeface="+mn-lt"/>
                <a:ea typeface="+mn-ea"/>
                <a:cs typeface="+mn-cs"/>
              </a:rPr>
            </a:br>
            <a:r>
              <a:rPr lang="zh-TW" altLang="en-US" sz="1200" b="1" u="sng" kern="1200" dirty="0" smtClean="0">
                <a:solidFill>
                  <a:schemeClr val="tx1"/>
                </a:solidFill>
                <a:latin typeface="+mn-lt"/>
                <a:ea typeface="+mn-ea"/>
                <a:cs typeface="+mn-cs"/>
              </a:rPr>
              <a:t>二、學校得參考之安全衛生管理系統手冊與安全</a:t>
            </a:r>
            <a:r>
              <a:rPr lang="en-US" altLang="zh-TW" sz="1200" b="1" u="sng" kern="1200" dirty="0" smtClean="0">
                <a:solidFill>
                  <a:schemeClr val="tx1"/>
                </a:solidFill>
                <a:latin typeface="+mn-lt"/>
                <a:ea typeface="+mn-ea"/>
                <a:cs typeface="+mn-cs"/>
              </a:rPr>
              <a:t/>
            </a:r>
            <a:br>
              <a:rPr lang="en-US" altLang="zh-TW" sz="1200" b="1" u="sng" kern="1200" dirty="0" smtClean="0">
                <a:solidFill>
                  <a:schemeClr val="tx1"/>
                </a:solidFill>
                <a:latin typeface="+mn-lt"/>
                <a:ea typeface="+mn-ea"/>
                <a:cs typeface="+mn-cs"/>
              </a:rPr>
            </a:br>
            <a:r>
              <a:rPr lang="zh-TW" altLang="en-US" sz="1200" b="1" u="sng" kern="1200" dirty="0" smtClean="0">
                <a:solidFill>
                  <a:schemeClr val="tx1"/>
                </a:solidFill>
                <a:latin typeface="+mn-lt"/>
                <a:ea typeface="+mn-ea"/>
                <a:cs typeface="+mn-cs"/>
              </a:rPr>
              <a:t> 三、 衛生管理系統稽</a:t>
            </a:r>
            <a:r>
              <a:rPr lang="en-US" altLang="zh-TW" sz="1200" b="1" u="sng" kern="1200" dirty="0" smtClean="0">
                <a:solidFill>
                  <a:schemeClr val="tx1"/>
                </a:solidFill>
                <a:latin typeface="+mn-lt"/>
                <a:ea typeface="+mn-ea"/>
                <a:cs typeface="+mn-cs"/>
              </a:rPr>
              <a:t>(</a:t>
            </a:r>
            <a:r>
              <a:rPr lang="zh-TW" altLang="en-US" sz="1200" b="1" u="sng" kern="1200" dirty="0" smtClean="0">
                <a:solidFill>
                  <a:schemeClr val="tx1"/>
                </a:solidFill>
                <a:latin typeface="+mn-lt"/>
                <a:ea typeface="+mn-ea"/>
                <a:cs typeface="+mn-cs"/>
              </a:rPr>
              <a:t>查核</a:t>
            </a:r>
            <a:r>
              <a:rPr lang="en-US" altLang="zh-TW" sz="1200" b="1" u="sng" kern="1200" dirty="0" smtClean="0">
                <a:solidFill>
                  <a:schemeClr val="tx1"/>
                </a:solidFill>
                <a:latin typeface="+mn-lt"/>
                <a:ea typeface="+mn-ea"/>
                <a:cs typeface="+mn-cs"/>
              </a:rPr>
              <a:t>)</a:t>
            </a:r>
            <a:r>
              <a:rPr lang="zh-TW" altLang="en-US" sz="1200" b="1" u="sng" kern="1200" dirty="0" smtClean="0">
                <a:solidFill>
                  <a:schemeClr val="tx1"/>
                </a:solidFill>
                <a:latin typeface="+mn-lt"/>
                <a:ea typeface="+mn-ea"/>
                <a:cs typeface="+mn-cs"/>
              </a:rPr>
              <a:t>表簡介</a:t>
            </a:r>
            <a:endParaRPr lang="en-US" altLang="zh-TW" sz="1200" b="1" u="sng" kern="1200" dirty="0" smtClean="0">
              <a:solidFill>
                <a:schemeClr val="tx1"/>
              </a:solidFill>
              <a:latin typeface="+mn-lt"/>
              <a:ea typeface="+mn-ea"/>
              <a:cs typeface="+mn-cs"/>
            </a:endParaRPr>
          </a:p>
          <a:p>
            <a:r>
              <a:rPr lang="zh-TW" altLang="en-US" sz="1200" b="1" u="sng" kern="1200" dirty="0" smtClean="0">
                <a:solidFill>
                  <a:schemeClr val="tx1"/>
                </a:solidFill>
                <a:latin typeface="+mn-lt"/>
                <a:ea typeface="+mn-ea"/>
                <a:cs typeface="+mn-cs"/>
              </a:rPr>
              <a:t>四、對於未設置實驗場所學校得就其他目的事業主管機關法規有關職業安全衛生事項亦納入學校安全衛生管理系統自主管理與查核</a:t>
            </a:r>
            <a:endParaRPr lang="zh-TW" altLang="en-US" sz="1200" b="1" u="sng"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5</a:t>
            </a:fld>
            <a:endParaRPr lang="zh-TW" altLang="en-US"/>
          </a:p>
        </p:txBody>
      </p:sp>
    </p:spTree>
    <p:extLst>
      <p:ext uri="{BB962C8B-B14F-4D97-AF65-F5344CB8AC3E}">
        <p14:creationId xmlns:p14="http://schemas.microsoft.com/office/powerpoint/2010/main" val="523686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32</a:t>
            </a:fld>
            <a:endParaRPr lang="zh-TW" altLang="en-US"/>
          </a:p>
        </p:txBody>
      </p:sp>
    </p:spTree>
    <p:extLst>
      <p:ext uri="{BB962C8B-B14F-4D97-AF65-F5344CB8AC3E}">
        <p14:creationId xmlns:p14="http://schemas.microsoft.com/office/powerpoint/2010/main" val="945441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教學目標</a:t>
            </a:r>
            <a:endParaRPr lang="en-US" altLang="zh-TW"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        查核小組由環境安全衛生相關專業人員組成，依查核小組權責執行查核作業事項</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33</a:t>
            </a:fld>
            <a:endParaRPr lang="zh-TW" altLang="en-US"/>
          </a:p>
        </p:txBody>
      </p:sp>
    </p:spTree>
    <p:extLst>
      <p:ext uri="{BB962C8B-B14F-4D97-AF65-F5344CB8AC3E}">
        <p14:creationId xmlns:p14="http://schemas.microsoft.com/office/powerpoint/2010/main" val="476648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34</a:t>
            </a:fld>
            <a:endParaRPr lang="zh-TW" altLang="en-US"/>
          </a:p>
        </p:txBody>
      </p:sp>
    </p:spTree>
    <p:extLst>
      <p:ext uri="{BB962C8B-B14F-4D97-AF65-F5344CB8AC3E}">
        <p14:creationId xmlns:p14="http://schemas.microsoft.com/office/powerpoint/2010/main" val="2583385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教學目標</a:t>
            </a:r>
          </a:p>
          <a:p>
            <a:r>
              <a:rPr lang="zh-TW" altLang="en-US" dirty="0" smtClean="0"/>
              <a:t>審查學校活動是否與原安衛系統內之規劃相符，從而決定安衛系統之有效性。學校安衛所涵蓋之各個項目。</a:t>
            </a:r>
          </a:p>
          <a:p>
            <a:r>
              <a:rPr lang="zh-TW" altLang="en-US" dirty="0" smtClean="0"/>
              <a:t>組織：稽核小組由環安衛管理代表召集，成員包含環保專業教授、安全衛生專業教授及工業工程專業教授各乙名與事務組組長、營繕組組長擔任之，環管中心秘書列席，執行秘書由環安衛管理代表指派。</a:t>
            </a:r>
          </a:p>
          <a:p>
            <a:r>
              <a:rPr lang="zh-TW" altLang="en-US" dirty="0" smtClean="0"/>
              <a:t>執行秘書</a:t>
            </a:r>
          </a:p>
          <a:p>
            <a:r>
              <a:rPr lang="en-US" altLang="zh-TW" dirty="0" smtClean="0"/>
              <a:t>1. </a:t>
            </a:r>
            <a:r>
              <a:rPr lang="zh-TW" altLang="en-US" dirty="0" smtClean="0"/>
              <a:t>擬定環安衛管理系統年度稽核計畫表</a:t>
            </a:r>
          </a:p>
          <a:p>
            <a:r>
              <a:rPr lang="en-US" altLang="zh-TW" dirty="0" smtClean="0"/>
              <a:t>2. </a:t>
            </a:r>
            <a:r>
              <a:rPr lang="zh-TW" altLang="en-US" dirty="0" smtClean="0"/>
              <a:t>擬定稽核計畫書執行行程表</a:t>
            </a:r>
          </a:p>
          <a:p>
            <a:r>
              <a:rPr lang="en-US" altLang="zh-TW" dirty="0" smtClean="0"/>
              <a:t>3. </a:t>
            </a:r>
            <a:r>
              <a:rPr lang="zh-TW" altLang="en-US" dirty="0" smtClean="0"/>
              <a:t>改善對策及成果彙整</a:t>
            </a:r>
          </a:p>
          <a:p>
            <a:r>
              <a:rPr lang="en-US" altLang="zh-TW" dirty="0" smtClean="0"/>
              <a:t>4. </a:t>
            </a:r>
            <a:r>
              <a:rPr lang="zh-TW" altLang="en-US" dirty="0" smtClean="0"/>
              <a:t>陳報稽核結果</a:t>
            </a:r>
          </a:p>
          <a:p>
            <a:r>
              <a:rPr lang="zh-TW" altLang="en-US" dirty="0" smtClean="0"/>
              <a:t>稽核小組</a:t>
            </a:r>
          </a:p>
          <a:p>
            <a:r>
              <a:rPr lang="en-US" altLang="zh-TW" dirty="0" smtClean="0"/>
              <a:t>1. </a:t>
            </a:r>
            <a:r>
              <a:rPr lang="zh-TW" altLang="en-US" dirty="0" smtClean="0"/>
              <a:t>執行稽核事宜</a:t>
            </a:r>
          </a:p>
          <a:p>
            <a:r>
              <a:rPr lang="en-US" altLang="zh-TW" dirty="0" smtClean="0"/>
              <a:t>2. </a:t>
            </a:r>
            <a:r>
              <a:rPr lang="zh-TW" altLang="en-US" dirty="0" smtClean="0"/>
              <a:t>填寫缺點改善對策跟催表</a:t>
            </a:r>
          </a:p>
          <a:p>
            <a:r>
              <a:rPr lang="en-US" altLang="zh-TW" dirty="0" smtClean="0"/>
              <a:t>3. </a:t>
            </a:r>
            <a:r>
              <a:rPr lang="zh-TW" altLang="en-US" dirty="0" smtClean="0"/>
              <a:t>改善對策效果確認追蹤</a:t>
            </a:r>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35</a:t>
            </a:fld>
            <a:endParaRPr lang="zh-TW" altLang="en-US"/>
          </a:p>
        </p:txBody>
      </p:sp>
    </p:spTree>
    <p:extLst>
      <p:ext uri="{BB962C8B-B14F-4D97-AF65-F5344CB8AC3E}">
        <p14:creationId xmlns:p14="http://schemas.microsoft.com/office/powerpoint/2010/main" val="3621967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教學目標</a:t>
            </a:r>
          </a:p>
          <a:p>
            <a:r>
              <a:rPr lang="zh-TW" altLang="en-US" dirty="0" smtClean="0"/>
              <a:t>作業要求</a:t>
            </a:r>
          </a:p>
          <a:p>
            <a:r>
              <a:rPr lang="en-US" altLang="zh-TW" dirty="0" smtClean="0"/>
              <a:t>1. </a:t>
            </a:r>
            <a:r>
              <a:rPr lang="zh-TW" altLang="en-US" dirty="0" smtClean="0"/>
              <a:t>一般事項：</a:t>
            </a:r>
            <a:r>
              <a:rPr lang="en-US" altLang="zh-TW" dirty="0" smtClean="0"/>
              <a:t>1 </a:t>
            </a:r>
            <a:r>
              <a:rPr lang="zh-TW" altLang="en-US" dirty="0" smtClean="0"/>
              <a:t>稽核人員資格條件：必須受過外部或內部所舉辦之稽核訓練課程，經核定合格者。</a:t>
            </a:r>
          </a:p>
          <a:p>
            <a:r>
              <a:rPr lang="en-US" altLang="zh-TW" dirty="0" smtClean="0"/>
              <a:t>2. </a:t>
            </a:r>
            <a:r>
              <a:rPr lang="zh-TW" altLang="en-US" dirty="0" smtClean="0"/>
              <a:t>頻率與時機：</a:t>
            </a:r>
            <a:r>
              <a:rPr lang="en-US" altLang="zh-TW" dirty="0" smtClean="0"/>
              <a:t> </a:t>
            </a:r>
            <a:r>
              <a:rPr lang="zh-TW" altLang="en-US" dirty="0" smtClean="0"/>
              <a:t>定期稽核，不定期稽核。</a:t>
            </a:r>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36</a:t>
            </a:fld>
            <a:endParaRPr lang="zh-TW" altLang="en-US"/>
          </a:p>
        </p:txBody>
      </p:sp>
    </p:spTree>
    <p:extLst>
      <p:ext uri="{BB962C8B-B14F-4D97-AF65-F5344CB8AC3E}">
        <p14:creationId xmlns:p14="http://schemas.microsoft.com/office/powerpoint/2010/main" val="1582587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微軟正黑體" panose="020B0604030504040204" pitchFamily="34" charset="-120"/>
                <a:ea typeface="微軟正黑體" panose="020B0604030504040204" pitchFamily="34" charset="-120"/>
              </a:rPr>
              <a:t>教學目標</a:t>
            </a:r>
          </a:p>
          <a:p>
            <a:r>
              <a:rPr lang="zh-TW" altLang="en-US" dirty="0" smtClean="0"/>
              <a:t>計畫製作每年依學校安衛目標，或當年度安衛作業執行績效，擬定下年度</a:t>
            </a:r>
            <a:r>
              <a:rPr lang="en-US" altLang="zh-TW" dirty="0" smtClean="0"/>
              <a:t>&lt;</a:t>
            </a:r>
            <a:r>
              <a:rPr lang="zh-TW" altLang="en-US" dirty="0" smtClean="0"/>
              <a:t>稽核計畫書</a:t>
            </a:r>
            <a:r>
              <a:rPr lang="en-US" altLang="zh-TW" dirty="0" smtClean="0"/>
              <a:t>&gt;</a:t>
            </a:r>
            <a:r>
              <a:rPr lang="zh-TW" altLang="en-US" dirty="0" smtClean="0"/>
              <a:t>，並上陳校長核准。</a:t>
            </a:r>
          </a:p>
          <a:p>
            <a:r>
              <a:rPr lang="zh-TW" altLang="en-US" dirty="0" smtClean="0"/>
              <a:t>依年度稽核計畫書，於每次稽核前一週，擬定</a:t>
            </a:r>
            <a:r>
              <a:rPr lang="en-US" altLang="zh-TW" dirty="0" smtClean="0"/>
              <a:t>&lt;</a:t>
            </a:r>
            <a:r>
              <a:rPr lang="zh-TW" altLang="en-US" dirty="0" smtClean="0"/>
              <a:t>稽核計畫執行行程表</a:t>
            </a:r>
            <a:r>
              <a:rPr lang="en-US" altLang="zh-TW" dirty="0" smtClean="0"/>
              <a:t>&gt;</a:t>
            </a:r>
            <a:r>
              <a:rPr lang="zh-TW" altLang="en-US" dirty="0" smtClean="0"/>
              <a:t>，並通知稽核成員及受稽核部門。</a:t>
            </a:r>
          </a:p>
          <a:p>
            <a:r>
              <a:rPr lang="zh-TW" altLang="en-US" dirty="0" smtClean="0"/>
              <a:t>稽核前準備及會議</a:t>
            </a:r>
          </a:p>
          <a:p>
            <a:r>
              <a:rPr lang="zh-TW" altLang="en-US" dirty="0" smtClean="0"/>
              <a:t>準備稽核所需之文件，表單等相關資料。</a:t>
            </a:r>
          </a:p>
          <a:p>
            <a:r>
              <a:rPr lang="zh-TW" altLang="en-US" dirty="0" smtClean="0"/>
              <a:t>各受稽核部門之陪同稽核人員及稽核成員出席會議。</a:t>
            </a:r>
          </a:p>
          <a:p>
            <a:r>
              <a:rPr lang="zh-TW" altLang="en-US" dirty="0" smtClean="0"/>
              <a:t>解說稽核計畫執行行程表。</a:t>
            </a:r>
          </a:p>
          <a:p>
            <a:r>
              <a:rPr lang="zh-TW" altLang="en-US" dirty="0" smtClean="0"/>
              <a:t>檢討稽核之範圍及目標。</a:t>
            </a:r>
          </a:p>
          <a:p>
            <a:r>
              <a:rPr lang="zh-TW" altLang="en-US" dirty="0" smtClean="0"/>
              <a:t>扼要說明稽核時擬使用之方法與步驟。</a:t>
            </a:r>
          </a:p>
          <a:p>
            <a:r>
              <a:rPr lang="zh-TW" altLang="en-US" dirty="0" smtClean="0"/>
              <a:t>澄清稽核計畫中未明細節。</a:t>
            </a:r>
          </a:p>
          <a:p>
            <a:r>
              <a:rPr lang="zh-TW" altLang="en-US" dirty="0" smtClean="0"/>
              <a:t>出席人員須簽到並製作會議紀錄。</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37</a:t>
            </a:fld>
            <a:endParaRPr lang="zh-TW" altLang="en-US"/>
          </a:p>
        </p:txBody>
      </p:sp>
    </p:spTree>
    <p:extLst>
      <p:ext uri="{BB962C8B-B14F-4D97-AF65-F5344CB8AC3E}">
        <p14:creationId xmlns:p14="http://schemas.microsoft.com/office/powerpoint/2010/main" val="2512805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依稽核計畫執行行程表會同受查單位人員執行稽核。</a:t>
            </a:r>
          </a:p>
          <a:p>
            <a:r>
              <a:rPr lang="zh-TW" altLang="en-US" dirty="0" smtClean="0"/>
              <a:t>安衛內部查核查檢表各項內容逐項稽核，並將所發現之問題點記錄於</a:t>
            </a:r>
            <a:r>
              <a:rPr lang="en-US" altLang="zh-TW" dirty="0" smtClean="0"/>
              <a:t>&lt;</a:t>
            </a:r>
            <a:r>
              <a:rPr lang="zh-TW" altLang="en-US" dirty="0" smtClean="0"/>
              <a:t>改善對策報告單</a:t>
            </a:r>
            <a:r>
              <a:rPr lang="en-US" altLang="zh-TW" dirty="0" smtClean="0"/>
              <a:t>&gt;</a:t>
            </a:r>
            <a:r>
              <a:rPr lang="zh-TW" altLang="en-US" dirty="0" smtClean="0"/>
              <a:t>。</a:t>
            </a:r>
          </a:p>
          <a:p>
            <a:r>
              <a:rPr lang="zh-TW" altLang="en-US" dirty="0" smtClean="0"/>
              <a:t>結束會議</a:t>
            </a:r>
          </a:p>
          <a:p>
            <a:r>
              <a:rPr lang="zh-TW" altLang="en-US" dirty="0" smtClean="0"/>
              <a:t>各受稽核部門之陪同稽核人員及主管及稽核成員出席會議。</a:t>
            </a:r>
          </a:p>
          <a:p>
            <a:r>
              <a:rPr lang="zh-TW" altLang="en-US" dirty="0" smtClean="0"/>
              <a:t>稽核小組報告稽核所見狀況及缺點。</a:t>
            </a:r>
          </a:p>
          <a:p>
            <a:r>
              <a:rPr lang="zh-TW" altLang="en-US" dirty="0" smtClean="0"/>
              <a:t>檢討稽核所見之缺點，並提出適度之建議。</a:t>
            </a:r>
          </a:p>
          <a:p>
            <a:r>
              <a:rPr lang="en-US" altLang="zh-TW" dirty="0" smtClean="0"/>
              <a:t>&lt;</a:t>
            </a:r>
            <a:r>
              <a:rPr lang="zh-TW" altLang="en-US" dirty="0" smtClean="0"/>
              <a:t>改善對策報告單</a:t>
            </a:r>
            <a:r>
              <a:rPr lang="en-US" altLang="zh-TW" dirty="0" smtClean="0"/>
              <a:t>&gt;</a:t>
            </a:r>
            <a:r>
              <a:rPr lang="zh-TW" altLang="en-US" dirty="0" smtClean="0"/>
              <a:t>須由受查部門確認</a:t>
            </a:r>
            <a:r>
              <a:rPr lang="en-US" altLang="zh-TW" dirty="0" smtClean="0"/>
              <a:t>, </a:t>
            </a:r>
            <a:r>
              <a:rPr lang="zh-TW" altLang="en-US" dirty="0" smtClean="0"/>
              <a:t>留存以執行改善對策。</a:t>
            </a:r>
          </a:p>
          <a:p>
            <a:r>
              <a:rPr lang="zh-TW" altLang="en-US" dirty="0" smtClean="0"/>
              <a:t>出席人員須簽到並製作會議紀錄。</a:t>
            </a:r>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38</a:t>
            </a:fld>
            <a:endParaRPr lang="zh-TW" altLang="en-US"/>
          </a:p>
        </p:txBody>
      </p:sp>
    </p:spTree>
    <p:extLst>
      <p:ext uri="{BB962C8B-B14F-4D97-AF65-F5344CB8AC3E}">
        <p14:creationId xmlns:p14="http://schemas.microsoft.com/office/powerpoint/2010/main" val="2376803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提出改善對策</a:t>
            </a:r>
          </a:p>
          <a:p>
            <a:r>
              <a:rPr lang="en-US" altLang="zh-TW" dirty="0" smtClean="0"/>
              <a:t> </a:t>
            </a:r>
            <a:r>
              <a:rPr lang="zh-TW" altLang="en-US" dirty="0" smtClean="0"/>
              <a:t>受查部門於稽核後一定期間內將問題原因，改善對策及計劃填入</a:t>
            </a:r>
            <a:r>
              <a:rPr lang="en-US" altLang="zh-TW" dirty="0" smtClean="0"/>
              <a:t>&lt;</a:t>
            </a:r>
            <a:r>
              <a:rPr lang="zh-TW" altLang="en-US" dirty="0" smtClean="0"/>
              <a:t>改善對策報告單</a:t>
            </a:r>
            <a:r>
              <a:rPr lang="en-US" altLang="zh-TW" dirty="0" smtClean="0"/>
              <a:t>&gt;</a:t>
            </a:r>
            <a:r>
              <a:rPr lang="zh-TW" altLang="en-US" dirty="0" smtClean="0"/>
              <a:t>。</a:t>
            </a:r>
          </a:p>
          <a:p>
            <a:r>
              <a:rPr lang="zh-TW" altLang="en-US" dirty="0" smtClean="0"/>
              <a:t>改善對策預定完成日期</a:t>
            </a:r>
            <a:r>
              <a:rPr lang="en-US" altLang="zh-TW" dirty="0" smtClean="0"/>
              <a:t>, </a:t>
            </a:r>
            <a:r>
              <a:rPr lang="zh-TW" altLang="en-US" dirty="0" smtClean="0"/>
              <a:t>安排原查核小組進行對策有效性確認，足以矯正不良者，在審核欄內簽認，予以結案。</a:t>
            </a:r>
            <a:endParaRPr lang="en-US" altLang="zh-TW" dirty="0" smtClean="0"/>
          </a:p>
          <a:p>
            <a:r>
              <a:rPr lang="zh-TW" altLang="en-US" dirty="0" smtClean="0"/>
              <a:t>安衛管理審查為促使安衛管理的推行，並確認其持續之適用性、適切性及有效性。</a:t>
            </a:r>
          </a:p>
          <a:p>
            <a:r>
              <a:rPr lang="zh-TW" altLang="en-US" dirty="0" smtClean="0"/>
              <a:t>安衛管理的適切性及有效性，管理審查每年定期召開一次會議，另外，可視績效的實施成效，得不定期召開會議。</a:t>
            </a:r>
          </a:p>
          <a:p>
            <a:r>
              <a:rPr lang="zh-TW" altLang="en-US" dirty="0" smtClean="0"/>
              <a:t>管理審查的過程，應針對管理階層須獲得之必要的資訊進行評估。管理審查項目應包括下列各項：</a:t>
            </a:r>
          </a:p>
          <a:p>
            <a:r>
              <a:rPr lang="zh-TW" altLang="en-US" dirty="0" smtClean="0"/>
              <a:t>環安衛目標及方案執行的結果及合適性。環安衛管理內部及外部稽核結果法規查核的守規性及資訊與利害相關者溝通及抱怨之檢討</a:t>
            </a:r>
          </a:p>
          <a:p>
            <a:r>
              <a:rPr lang="zh-TW" altLang="en-US" dirty="0" smtClean="0"/>
              <a:t>組織的績效</a:t>
            </a:r>
            <a:r>
              <a:rPr lang="en-US" altLang="zh-TW" dirty="0" smtClean="0"/>
              <a:t>6</a:t>
            </a:r>
            <a:r>
              <a:rPr lang="zh-TW" altLang="en-US" dirty="0" smtClean="0"/>
              <a:t>矯正預防措施的狀況效性的評估運作的改變、法令之增修及利害相關者的期望改變</a:t>
            </a:r>
            <a:r>
              <a:rPr lang="en-US" altLang="zh-TW" dirty="0" smtClean="0"/>
              <a:t>……</a:t>
            </a:r>
            <a:r>
              <a:rPr lang="zh-TW" altLang="en-US" dirty="0" smtClean="0"/>
              <a:t>等因素。</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39</a:t>
            </a:fld>
            <a:endParaRPr lang="zh-TW" altLang="en-US"/>
          </a:p>
        </p:txBody>
      </p:sp>
    </p:spTree>
    <p:extLst>
      <p:ext uri="{BB962C8B-B14F-4D97-AF65-F5344CB8AC3E}">
        <p14:creationId xmlns:p14="http://schemas.microsoft.com/office/powerpoint/2010/main" val="25946136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endParaRPr lang="en-US" altLang="zh-TW" sz="1200" b="0"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確認對策有效須填入缺點改善對策跟催表，以便追蹤，否則須退回提出部門重新提對策。</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召開檢討會議及改善對策確認</a:t>
            </a:r>
            <a:r>
              <a:rPr lang="en-US" altLang="zh-TW" sz="1200" b="0" dirty="0" smtClean="0">
                <a:latin typeface="微軟正黑體" panose="020B0604030504040204" pitchFamily="34" charset="-120"/>
                <a:ea typeface="微軟正黑體" panose="020B0604030504040204" pitchFamily="34" charset="-120"/>
              </a:rPr>
              <a:t>. </a:t>
            </a:r>
            <a:r>
              <a:rPr lang="zh-TW" altLang="en-US" sz="1200" b="0" dirty="0" smtClean="0">
                <a:latin typeface="微軟正黑體" panose="020B0604030504040204" pitchFamily="34" charset="-120"/>
                <a:ea typeface="微軟正黑體" panose="020B0604030504040204" pitchFamily="34" charset="-120"/>
              </a:rPr>
              <a:t>各改善對策報告單回覆一定期間內召開檢討會議。</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需跨單位實施之改善對策進行溝通協調，並取得共識以利對策實施。改善對策計畫超出安衛查核總結報告提出時間者，須得到管理代表同意，並由管理業務單位列入追蹤。</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追蹤</a:t>
            </a:r>
          </a:p>
          <a:p>
            <a:r>
              <a:rPr lang="zh-TW" altLang="en-US" dirty="0" smtClean="0"/>
              <a:t>所有改善對策報告單之結果，列入下次稽核之必要項目，以確認系統運作有效維持。</a:t>
            </a:r>
          </a:p>
          <a:p>
            <a:r>
              <a:rPr lang="zh-TW" altLang="en-US" dirty="0" smtClean="0"/>
              <a:t>所有查核紀錄須保存三年</a:t>
            </a:r>
            <a:r>
              <a:rPr lang="en-US" altLang="zh-TW" dirty="0" smtClean="0"/>
              <a:t>, </a:t>
            </a:r>
            <a:r>
              <a:rPr lang="zh-TW" altLang="en-US" dirty="0" smtClean="0"/>
              <a:t>內部稽查之結果及成效於安衛管理審查會議討論。</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40</a:t>
            </a:fld>
            <a:endParaRPr lang="zh-TW" altLang="en-US"/>
          </a:p>
        </p:txBody>
      </p:sp>
    </p:spTree>
    <p:extLst>
      <p:ext uri="{BB962C8B-B14F-4D97-AF65-F5344CB8AC3E}">
        <p14:creationId xmlns:p14="http://schemas.microsoft.com/office/powerpoint/2010/main" val="32546371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查核計畫執行行程表查核計畫表查核計畫</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41</a:t>
            </a:fld>
            <a:endParaRPr lang="zh-TW" altLang="en-US"/>
          </a:p>
        </p:txBody>
      </p:sp>
    </p:spTree>
    <p:extLst>
      <p:ext uri="{BB962C8B-B14F-4D97-AF65-F5344CB8AC3E}">
        <p14:creationId xmlns:p14="http://schemas.microsoft.com/office/powerpoint/2010/main" val="362793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1" u="sng" dirty="0" smtClean="0"/>
              <a:t>增加說明教育部對於</a:t>
            </a:r>
            <a:r>
              <a:rPr lang="zh-TW" altLang="en-US" sz="1200" b="1" u="sng"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學校安全衛生管理系統建立準則之歷程</a:t>
            </a:r>
            <a:endParaRPr lang="zh-TW" altLang="en-US" b="1" u="sng"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6</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en-US" altLang="zh-TW" dirty="0" smtClean="0"/>
              <a:t>        </a:t>
            </a:r>
            <a:r>
              <a:rPr lang="zh-TW" altLang="en-US" dirty="0" smtClean="0"/>
              <a:t>查核紀錄表，查核委員將現場所見缺點，經受稽單位單位確認該項缺失後，連同查核結果建議及評語紀錄於缺失紀錄表中，如有推行系統者應將違反系統條款一併填寫</a:t>
            </a:r>
            <a:endParaRPr lang="en-US" altLang="zh-TW" dirty="0" smtClean="0"/>
          </a:p>
          <a:p>
            <a:r>
              <a:rPr lang="zh-TW" altLang="en-US" dirty="0" smtClean="0"/>
              <a:t>將所有查核結果填入查核總結報告書，彙整全部查核及改善資料做成查核總結報告，提報管理審查，作為後續改善依據。</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42</a:t>
            </a:fld>
            <a:endParaRPr lang="zh-TW" altLang="en-US"/>
          </a:p>
        </p:txBody>
      </p:sp>
    </p:spTree>
    <p:extLst>
      <p:ext uri="{BB962C8B-B14F-4D97-AF65-F5344CB8AC3E}">
        <p14:creationId xmlns:p14="http://schemas.microsoft.com/office/powerpoint/2010/main" val="2629296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        透過查核委員實際查核各項安全衛生實際案例，說明如何現場查核</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43</a:t>
            </a:fld>
            <a:endParaRPr lang="zh-TW" altLang="en-US"/>
          </a:p>
        </p:txBody>
      </p:sp>
    </p:spTree>
    <p:extLst>
      <p:ext uri="{BB962C8B-B14F-4D97-AF65-F5344CB8AC3E}">
        <p14:creationId xmlns:p14="http://schemas.microsoft.com/office/powerpoint/2010/main" val="1888661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sz="1200" kern="1200" dirty="0" smtClean="0">
                <a:solidFill>
                  <a:schemeClr val="tx1"/>
                </a:solidFill>
                <a:effectLst/>
                <a:latin typeface="+mn-lt"/>
                <a:ea typeface="+mn-ea"/>
                <a:cs typeface="+mn-cs"/>
              </a:rPr>
              <a:t>        政策為</a:t>
            </a:r>
            <a:r>
              <a:rPr lang="zh-TW" altLang="zh-TW" sz="1200" kern="1200" dirty="0" smtClean="0">
                <a:solidFill>
                  <a:schemeClr val="tx1"/>
                </a:solidFill>
                <a:effectLst/>
                <a:latin typeface="+mn-lt"/>
                <a:ea typeface="+mn-ea"/>
                <a:cs typeface="+mn-cs"/>
              </a:rPr>
              <a:t>最高管理階層對於</a:t>
            </a:r>
            <a:r>
              <a:rPr lang="zh-TW" altLang="en-US" sz="1200" kern="1200" dirty="0" smtClean="0">
                <a:solidFill>
                  <a:schemeClr val="tx1"/>
                </a:solidFill>
                <a:effectLst/>
                <a:latin typeface="+mn-lt"/>
                <a:ea typeface="+mn-ea"/>
                <a:cs typeface="+mn-cs"/>
              </a:rPr>
              <a:t>學</a:t>
            </a:r>
            <a:r>
              <a:rPr lang="zh-TW" altLang="zh-TW" sz="1200" kern="1200" dirty="0" smtClean="0">
                <a:solidFill>
                  <a:schemeClr val="tx1"/>
                </a:solidFill>
                <a:effectLst/>
                <a:latin typeface="+mn-lt"/>
                <a:ea typeface="+mn-ea"/>
                <a:cs typeface="+mn-cs"/>
              </a:rPr>
              <a:t>校相關安全衛生績效的整體期許與方向之正式陳述，並據此提供行動架構以及設定安</a:t>
            </a:r>
            <a:r>
              <a:rPr lang="zh-TW" altLang="en-US" sz="1200" kern="1200" dirty="0" smtClean="0">
                <a:solidFill>
                  <a:schemeClr val="tx1"/>
                </a:solidFill>
                <a:effectLst/>
                <a:latin typeface="+mn-lt"/>
                <a:ea typeface="+mn-ea"/>
                <a:cs typeface="+mn-cs"/>
              </a:rPr>
              <a:t>全</a:t>
            </a:r>
            <a:r>
              <a:rPr lang="zh-TW" altLang="zh-TW" sz="1200" kern="1200" dirty="0" smtClean="0">
                <a:solidFill>
                  <a:schemeClr val="tx1"/>
                </a:solidFill>
                <a:effectLst/>
                <a:latin typeface="+mn-lt"/>
                <a:ea typeface="+mn-ea"/>
                <a:cs typeface="+mn-cs"/>
              </a:rPr>
              <a:t>衛</a:t>
            </a:r>
            <a:r>
              <a:rPr lang="zh-TW" altLang="en-US" sz="1200" kern="1200" dirty="0" smtClean="0">
                <a:solidFill>
                  <a:schemeClr val="tx1"/>
                </a:solidFill>
                <a:effectLst/>
                <a:latin typeface="+mn-lt"/>
                <a:ea typeface="+mn-ea"/>
                <a:cs typeface="+mn-cs"/>
              </a:rPr>
              <a:t>生</a:t>
            </a:r>
            <a:r>
              <a:rPr lang="zh-TW" altLang="zh-TW" sz="1200" kern="1200" dirty="0" smtClean="0">
                <a:solidFill>
                  <a:schemeClr val="tx1"/>
                </a:solidFill>
                <a:effectLst/>
                <a:latin typeface="+mn-lt"/>
                <a:ea typeface="+mn-ea"/>
                <a:cs typeface="+mn-cs"/>
              </a:rPr>
              <a:t>目標</a:t>
            </a:r>
            <a:r>
              <a:rPr lang="zh-TW" altLang="en-US" sz="1200" kern="1200" dirty="0" smtClean="0">
                <a:solidFill>
                  <a:schemeClr val="tx1"/>
                </a:solidFill>
                <a:effectLst/>
                <a:latin typeface="+mn-lt"/>
                <a:ea typeface="+mn-ea"/>
                <a:cs typeface="+mn-cs"/>
              </a:rPr>
              <a:t>，藉著制訂安衛政策，使安全衛生管理系統得以順利運作。在界定安衛政策時，應確認符合下列之要求</a:t>
            </a:r>
            <a:r>
              <a:rPr lang="en-US" altLang="zh-TW" sz="1200" kern="1200" dirty="0" smtClean="0">
                <a:solidFill>
                  <a:schemeClr val="tx1"/>
                </a:solidFill>
                <a:effectLst/>
                <a:latin typeface="+mn-lt"/>
                <a:ea typeface="+mn-ea"/>
                <a:cs typeface="+mn-cs"/>
              </a:rPr>
              <a:t>;</a:t>
            </a:r>
          </a:p>
          <a:p>
            <a:r>
              <a:rPr lang="en-US" altLang="zh-TW" sz="1200" kern="1200" dirty="0" smtClean="0">
                <a:solidFill>
                  <a:schemeClr val="tx1"/>
                </a:solidFill>
                <a:effectLst/>
                <a:latin typeface="+mn-lt"/>
                <a:ea typeface="+mn-ea"/>
                <a:cs typeface="+mn-cs"/>
              </a:rPr>
              <a:t>A. </a:t>
            </a:r>
            <a:r>
              <a:rPr lang="zh-TW" altLang="en-US" sz="1200" kern="1200" dirty="0" smtClean="0">
                <a:solidFill>
                  <a:schemeClr val="tx1"/>
                </a:solidFill>
                <a:effectLst/>
                <a:latin typeface="+mn-lt"/>
                <a:ea typeface="+mn-ea"/>
                <a:cs typeface="+mn-cs"/>
              </a:rPr>
              <a:t>對學校運作性質、規模及職業安全衛生風險的性質及規模是合宜的。</a:t>
            </a:r>
          </a:p>
          <a:p>
            <a:r>
              <a:rPr lang="en-US" altLang="zh-TW" sz="1200" kern="1200" dirty="0" smtClean="0">
                <a:solidFill>
                  <a:schemeClr val="tx1"/>
                </a:solidFill>
                <a:effectLst/>
                <a:latin typeface="+mn-lt"/>
                <a:ea typeface="+mn-ea"/>
                <a:cs typeface="+mn-cs"/>
              </a:rPr>
              <a:t>B. </a:t>
            </a:r>
            <a:r>
              <a:rPr lang="zh-TW" altLang="en-US" sz="1200" kern="1200" dirty="0" smtClean="0">
                <a:solidFill>
                  <a:schemeClr val="tx1"/>
                </a:solidFill>
                <a:effectLst/>
                <a:latin typeface="+mn-lt"/>
                <a:ea typeface="+mn-ea"/>
                <a:cs typeface="+mn-cs"/>
              </a:rPr>
              <a:t>對持續改善之承諾</a:t>
            </a:r>
            <a:r>
              <a:rPr lang="en-US" altLang="zh-TW" sz="1200" kern="1200" dirty="0" smtClean="0">
                <a:solidFill>
                  <a:schemeClr val="tx1"/>
                </a:solidFill>
                <a:effectLst/>
                <a:latin typeface="+mn-lt"/>
                <a:ea typeface="+mn-ea"/>
                <a:cs typeface="+mn-cs"/>
              </a:rPr>
              <a:t>, </a:t>
            </a:r>
            <a:r>
              <a:rPr lang="zh-TW" altLang="en-US" sz="1200" kern="1200" dirty="0" smtClean="0">
                <a:solidFill>
                  <a:schemeClr val="tx1"/>
                </a:solidFill>
                <a:effectLst/>
                <a:latin typeface="+mn-lt"/>
                <a:ea typeface="+mn-ea"/>
                <a:cs typeface="+mn-cs"/>
              </a:rPr>
              <a:t>以及對傷害與疾病預防，及持續改進職業安全衛生管理與績效之承諾。</a:t>
            </a:r>
          </a:p>
          <a:p>
            <a:r>
              <a:rPr lang="en-US" altLang="zh-TW" sz="1200" kern="1200" dirty="0" smtClean="0">
                <a:solidFill>
                  <a:schemeClr val="tx1"/>
                </a:solidFill>
                <a:effectLst/>
                <a:latin typeface="+mn-lt"/>
                <a:ea typeface="+mn-ea"/>
                <a:cs typeface="+mn-cs"/>
              </a:rPr>
              <a:t>C. </a:t>
            </a:r>
            <a:r>
              <a:rPr lang="zh-TW" altLang="en-US" sz="1200" kern="1200" dirty="0" smtClean="0">
                <a:solidFill>
                  <a:schemeClr val="tx1"/>
                </a:solidFill>
                <a:effectLst/>
                <a:latin typeface="+mn-lt"/>
                <a:ea typeface="+mn-ea"/>
                <a:cs typeface="+mn-cs"/>
              </a:rPr>
              <a:t>對符合相關的安全衛生法令規章以及校須遵守的其它要求事項之承諾。</a:t>
            </a:r>
          </a:p>
          <a:p>
            <a:r>
              <a:rPr lang="en-US" altLang="zh-TW" sz="1200" kern="1200" dirty="0" smtClean="0">
                <a:solidFill>
                  <a:schemeClr val="tx1"/>
                </a:solidFill>
                <a:effectLst/>
                <a:latin typeface="+mn-lt"/>
                <a:ea typeface="+mn-ea"/>
                <a:cs typeface="+mn-cs"/>
              </a:rPr>
              <a:t>D. </a:t>
            </a:r>
            <a:r>
              <a:rPr lang="zh-TW" altLang="en-US" sz="1200" kern="1200" dirty="0" smtClean="0">
                <a:solidFill>
                  <a:schemeClr val="tx1"/>
                </a:solidFill>
                <a:effectLst/>
                <a:latin typeface="+mn-lt"/>
                <a:ea typeface="+mn-ea"/>
                <a:cs typeface="+mn-cs"/>
              </a:rPr>
              <a:t>提供架構以設定及審查職業安全衛生目標。</a:t>
            </a:r>
          </a:p>
          <a:p>
            <a:r>
              <a:rPr lang="en-US" altLang="zh-TW" sz="1200" kern="1200" dirty="0" smtClean="0">
                <a:solidFill>
                  <a:schemeClr val="tx1"/>
                </a:solidFill>
                <a:effectLst/>
                <a:latin typeface="+mn-lt"/>
                <a:ea typeface="+mn-ea"/>
                <a:cs typeface="+mn-cs"/>
              </a:rPr>
              <a:t>E. </a:t>
            </a:r>
            <a:r>
              <a:rPr lang="zh-TW" altLang="en-US" sz="1200" kern="1200" dirty="0" smtClean="0">
                <a:solidFill>
                  <a:schemeClr val="tx1"/>
                </a:solidFill>
                <a:effectLst/>
                <a:latin typeface="+mn-lt"/>
                <a:ea typeface="+mn-ea"/>
                <a:cs typeface="+mn-cs"/>
              </a:rPr>
              <a:t>需文件化，並實施、維持及傳給所有教職員工生。</a:t>
            </a:r>
          </a:p>
          <a:p>
            <a:r>
              <a:rPr lang="en-US" altLang="zh-TW" sz="1200" kern="1200" dirty="0" smtClean="0">
                <a:solidFill>
                  <a:schemeClr val="tx1"/>
                </a:solidFill>
                <a:effectLst/>
                <a:latin typeface="+mn-lt"/>
                <a:ea typeface="+mn-ea"/>
                <a:cs typeface="+mn-cs"/>
              </a:rPr>
              <a:t>F. </a:t>
            </a:r>
            <a:r>
              <a:rPr lang="zh-TW" altLang="en-US" sz="1200" kern="1200" dirty="0" smtClean="0">
                <a:solidFill>
                  <a:schemeClr val="tx1"/>
                </a:solidFill>
                <a:effectLst/>
                <a:latin typeface="+mn-lt"/>
                <a:ea typeface="+mn-ea"/>
                <a:cs typeface="+mn-cs"/>
              </a:rPr>
              <a:t>向社會大眾及利害相關者公開。</a:t>
            </a:r>
          </a:p>
          <a:p>
            <a:r>
              <a:rPr lang="en-US" altLang="zh-TW" sz="1200" kern="1200" dirty="0" smtClean="0">
                <a:solidFill>
                  <a:schemeClr val="tx1"/>
                </a:solidFill>
                <a:effectLst/>
                <a:latin typeface="+mn-lt"/>
                <a:ea typeface="+mn-ea"/>
                <a:cs typeface="+mn-cs"/>
              </a:rPr>
              <a:t>G. </a:t>
            </a:r>
            <a:r>
              <a:rPr lang="zh-TW" altLang="en-US" sz="1200" kern="1200" dirty="0" smtClean="0">
                <a:solidFill>
                  <a:schemeClr val="tx1"/>
                </a:solidFill>
                <a:effectLst/>
                <a:latin typeface="+mn-lt"/>
                <a:ea typeface="+mn-ea"/>
                <a:cs typeface="+mn-cs"/>
              </a:rPr>
              <a:t>定期審查政策，以確保對學校的相關性及合宜性。</a:t>
            </a:r>
          </a:p>
          <a:p>
            <a:r>
              <a:rPr lang="en-US" altLang="zh-TW" sz="1200" kern="1200" dirty="0" smtClean="0">
                <a:solidFill>
                  <a:schemeClr val="tx1"/>
                </a:solidFill>
                <a:effectLst/>
                <a:latin typeface="+mn-lt"/>
                <a:ea typeface="+mn-ea"/>
                <a:cs typeface="+mn-cs"/>
              </a:rPr>
              <a:t>H. </a:t>
            </a:r>
            <a:r>
              <a:rPr lang="zh-TW" altLang="en-US" sz="1200" kern="1200" dirty="0" smtClean="0">
                <a:solidFill>
                  <a:schemeClr val="tx1"/>
                </a:solidFill>
                <a:effectLst/>
                <a:latin typeface="+mn-lt"/>
                <a:ea typeface="+mn-ea"/>
                <a:cs typeface="+mn-cs"/>
              </a:rPr>
              <a:t>傳達給在組織下之所有員工，並使其認知個人的職業安全及衛生義務。 </a:t>
            </a:r>
          </a:p>
          <a:p>
            <a:r>
              <a:rPr lang="zh-TW" altLang="en-US" sz="1200" kern="1200" dirty="0" smtClean="0">
                <a:solidFill>
                  <a:schemeClr val="tx1"/>
                </a:solidFill>
                <a:effectLst/>
                <a:latin typeface="+mn-lt"/>
                <a:ea typeface="+mn-ea"/>
                <a:cs typeface="+mn-cs"/>
              </a:rPr>
              <a:t>環安衛政策為環安衛管理系統之最高指導原則。由安全衛生業務單位依危害鑑別所呈現之及安全衛生之風險擬安衛政策，經由安全衛生委員會審查後，陳校長簽署核准發佈。當安衛政策因安全衛生之風險變更、國際趨勢要求或學校運作之需求不適用時，亦須依前述方法修訂之。</a:t>
            </a:r>
          </a:p>
          <a:p>
            <a:endParaRPr lang="en-US"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44</a:t>
            </a:fld>
            <a:endParaRPr lang="zh-TW" altLang="en-US"/>
          </a:p>
        </p:txBody>
      </p:sp>
    </p:spTree>
    <p:extLst>
      <p:ext uri="{BB962C8B-B14F-4D97-AF65-F5344CB8AC3E}">
        <p14:creationId xmlns:p14="http://schemas.microsoft.com/office/powerpoint/2010/main" val="22133954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為使安全衛生管理得以整體性改善與追蹤管制，以達成有效安全衛生管理之需求，查核目標及方案是否有效</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45</a:t>
            </a:fld>
            <a:endParaRPr lang="zh-TW" altLang="en-US"/>
          </a:p>
        </p:txBody>
      </p:sp>
    </p:spTree>
    <p:extLst>
      <p:ext uri="{BB962C8B-B14F-4D97-AF65-F5344CB8AC3E}">
        <p14:creationId xmlns:p14="http://schemas.microsoft.com/office/powerpoint/2010/main" val="32996257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endParaRPr lang="en-US" altLang="zh-TW" sz="1200" b="0" dirty="0" smtClean="0">
              <a:latin typeface="微軟正黑體" panose="020B0604030504040204" pitchFamily="34" charset="-120"/>
              <a:ea typeface="微軟正黑體" panose="020B0604030504040204" pitchFamily="34" charset="-120"/>
            </a:endParaRPr>
          </a:p>
          <a:p>
            <a:r>
              <a:rPr lang="zh-TW" altLang="en-US" dirty="0" smtClean="0"/>
              <a:t>了解政策、目標及方案如何執行及相互關係</a:t>
            </a:r>
            <a:endParaRPr lang="en-US" altLang="zh-TW" dirty="0" smtClean="0"/>
          </a:p>
          <a:p>
            <a:r>
              <a:rPr lang="zh-TW" altLang="en-US" dirty="0" smtClean="0"/>
              <a:t>安衛管理目標</a:t>
            </a:r>
            <a:r>
              <a:rPr lang="en-US" altLang="zh-TW" dirty="0" smtClean="0"/>
              <a:t>.</a:t>
            </a:r>
            <a:r>
              <a:rPr lang="zh-TW" altLang="en-US" dirty="0" smtClean="0"/>
              <a:t>秉安全衛生政策之精神，於建立安衛管理目標時充份考量法令、安全衛生風險評估結果，降低安全衛生風險之必要性及優先順序、其他要求、技術、財務和利害團體的需求。後安全衛生管理業務單位負責規劃及草擬安衛管理目標，經安衛委員會審查及討論決定後，陳校長核准發佈。</a:t>
            </a:r>
          </a:p>
          <a:p>
            <a:r>
              <a:rPr lang="zh-TW" altLang="en-US" dirty="0" smtClean="0"/>
              <a:t>各目標需明確表示達成之衡量指標。安衛管理目標之實施：</a:t>
            </a:r>
          </a:p>
          <a:p>
            <a:r>
              <a:rPr lang="zh-TW" altLang="en-US" dirty="0" smtClean="0"/>
              <a:t>核准後之「安衛管理政策</a:t>
            </a:r>
            <a:r>
              <a:rPr lang="en-US" altLang="zh-TW" dirty="0" smtClean="0"/>
              <a:t>/</a:t>
            </a:r>
            <a:r>
              <a:rPr lang="zh-TW" altLang="en-US" dirty="0" smtClean="0"/>
              <a:t>目標一覽表」，應分發各相關系所單位並使各相關人員瞭解。相關系所單位依據「安衛管理政策</a:t>
            </a:r>
            <a:r>
              <a:rPr lang="en-US" altLang="zh-TW" dirty="0" smtClean="0"/>
              <a:t>/</a:t>
            </a:r>
            <a:r>
              <a:rPr lang="zh-TW" altLang="en-US" dirty="0" smtClean="0"/>
              <a:t>目標一覽表」，依照「安全衛生方案管理程序」之內容，擬定管理方案。各相關單位負責方案的執行。各單位主管及安全衛生管理業務單位應不定期追蹤執行進度。發現執行狀況與目標差異極大或無法達成目標時，需再檢討分析修訂目標，或進行矯正及預防。目標修訂時機：法規規定修改、政策修改及安全衛生危害風險變更時。</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46</a:t>
            </a:fld>
            <a:endParaRPr lang="zh-TW" altLang="en-US"/>
          </a:p>
        </p:txBody>
      </p:sp>
    </p:spTree>
    <p:extLst>
      <p:ext uri="{BB962C8B-B14F-4D97-AF65-F5344CB8AC3E}">
        <p14:creationId xmlns:p14="http://schemas.microsoft.com/office/powerpoint/2010/main" val="2453429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solidFill>
                  <a:srgbClr val="FF0000"/>
                </a:solidFill>
                <a:latin typeface="微軟正黑體" panose="020B0604030504040204" pitchFamily="34" charset="-120"/>
                <a:ea typeface="微軟正黑體" panose="020B0604030504040204" pitchFamily="34" charset="-120"/>
              </a:rPr>
              <a:t>教學目標</a:t>
            </a:r>
          </a:p>
          <a:p>
            <a:r>
              <a:rPr lang="zh-TW" altLang="en-US" dirty="0" smtClean="0">
                <a:solidFill>
                  <a:srgbClr val="FF0000"/>
                </a:solidFill>
              </a:rPr>
              <a:t>        在安衛管理</a:t>
            </a:r>
            <a:r>
              <a:rPr lang="zh-TW" altLang="en-US" dirty="0" smtClean="0">
                <a:solidFill>
                  <a:srgbClr val="009900"/>
                </a:solidFill>
              </a:rPr>
              <a:t>規劃與推動中，為鑑別並取得與學校安全衛生相關之法令規章及其他要求，以利安全衛生管理之實施，進而保障人員安全及健康。</a:t>
            </a:r>
            <a:endParaRPr lang="en-US" altLang="zh-TW" dirty="0" smtClean="0">
              <a:solidFill>
                <a:srgbClr val="009900"/>
              </a:solidFill>
            </a:endParaRPr>
          </a:p>
          <a:p>
            <a:r>
              <a:rPr lang="zh-TW" altLang="en-US" dirty="0" smtClean="0">
                <a:solidFill>
                  <a:srgbClr val="009900"/>
                </a:solidFill>
              </a:rPr>
              <a:t>由各相關單位參考下列方式蒐集相關安全衛生法規及其它參考資料，以獲取正確安全衛生法規及其它相關要求資訊。</a:t>
            </a:r>
          </a:p>
          <a:p>
            <a:r>
              <a:rPr lang="zh-TW" altLang="en-US" dirty="0" smtClean="0">
                <a:solidFill>
                  <a:srgbClr val="009900"/>
                </a:solidFill>
              </a:rPr>
              <a:t>上網查詢政府機關相關公告；參加研討會及法規說明會； 安全衛生公報；</a:t>
            </a:r>
            <a:r>
              <a:rPr lang="zh-TW" altLang="en-US" dirty="0" smtClean="0"/>
              <a:t>教育部、勞動部等有關機關公文。</a:t>
            </a:r>
            <a:endParaRPr lang="en-US" altLang="zh-TW" dirty="0" smtClean="0"/>
          </a:p>
          <a:p>
            <a:r>
              <a:rPr lang="zh-TW" altLang="en-US" dirty="0" smtClean="0"/>
              <a:t>作法：將蒐集之資料需先判別是否與校內有關，並將與校內安衛有關之法規</a:t>
            </a:r>
            <a:r>
              <a:rPr lang="zh-TW" altLang="en-US" dirty="0" smtClean="0">
                <a:solidFill>
                  <a:srgbClr val="009900"/>
                </a:solidFill>
              </a:rPr>
              <a:t>登錄於「適用環</a:t>
            </a:r>
            <a:r>
              <a:rPr lang="zh-TW" altLang="en-US" dirty="0" smtClean="0"/>
              <a:t>安衛法規一覽表」，並鑑別其符合情形，其者登錄於「安衛法規查核表」中，並由管理代表審查及核准，並視需求上陳校長。</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47</a:t>
            </a:fld>
            <a:endParaRPr lang="zh-TW" altLang="en-US"/>
          </a:p>
        </p:txBody>
      </p:sp>
    </p:spTree>
    <p:extLst>
      <p:ext uri="{BB962C8B-B14F-4D97-AF65-F5344CB8AC3E}">
        <p14:creationId xmlns:p14="http://schemas.microsoft.com/office/powerpoint/2010/main" val="2342404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確立相關人員負責本校安全衛生管理之權利與責任。針對安全衛生管理系之相關角色、責任及權限之界定均屬之。</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48</a:t>
            </a:fld>
            <a:endParaRPr lang="zh-TW" altLang="en-US"/>
          </a:p>
        </p:txBody>
      </p:sp>
    </p:spTree>
    <p:extLst>
      <p:ext uri="{BB962C8B-B14F-4D97-AF65-F5344CB8AC3E}">
        <p14:creationId xmlns:p14="http://schemas.microsoft.com/office/powerpoint/2010/main" val="7048675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依學校適法情形，安全衛生業務單位及各種相關委員會及其他單位繪製學校安全衛生組織架構圖</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49</a:t>
            </a:fld>
            <a:endParaRPr lang="zh-TW" altLang="en-US"/>
          </a:p>
        </p:txBody>
      </p:sp>
    </p:spTree>
    <p:extLst>
      <p:ext uri="{BB962C8B-B14F-4D97-AF65-F5344CB8AC3E}">
        <p14:creationId xmlns:p14="http://schemas.microsoft.com/office/powerpoint/2010/main" val="40275558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安全衛生委員會為學校安全衛生最高諮詢組織，委員會設主任委員一人，委員會之組成：當然委員：遴聘委員：由主任委員推薦本校教職員工若干人，陳請校長聘任</a:t>
            </a:r>
          </a:p>
          <a:p>
            <a:r>
              <a:rPr lang="zh-TW" altLang="en-US" dirty="0" smtClean="0"/>
              <a:t>任期一年，得連任，並得擔任各督導小組召集人或顧問。委員會每三個月召開會議一次。</a:t>
            </a:r>
            <a:endParaRPr lang="en-US" altLang="zh-TW" dirty="0" smtClean="0"/>
          </a:p>
          <a:p>
            <a:r>
              <a:rPr lang="zh-TW" altLang="en-US" b="1" u="sng" dirty="0" smtClean="0"/>
              <a:t>增加</a:t>
            </a:r>
            <a:r>
              <a:rPr lang="en-US" altLang="zh-TW" b="1" u="sng" dirty="0" smtClean="0"/>
              <a:t>(</a:t>
            </a:r>
            <a:r>
              <a:rPr lang="zh-TW" altLang="en-US" b="1" u="sng" dirty="0" smtClean="0"/>
              <a:t>對於未設置指定適用職安法實驗場所或人數為大設置安全衛生管理單位、委員會者</a:t>
            </a:r>
            <a:r>
              <a:rPr lang="zh-TW" altLang="en-US" sz="1200" b="1" u="sng" dirty="0" smtClean="0"/>
              <a:t>，由校長透過校務行政會議及指定單位或人員辦</a:t>
            </a:r>
            <a:r>
              <a:rPr lang="zh-TW" altLang="en-US" sz="1200" kern="1200" dirty="0" smtClean="0">
                <a:solidFill>
                  <a:schemeClr val="tx1"/>
                </a:solidFill>
                <a:latin typeface="+mn-lt"/>
                <a:ea typeface="+mn-ea"/>
                <a:cs typeface="+mn-cs"/>
              </a:rPr>
              <a:t>理</a:t>
            </a:r>
            <a:r>
              <a:rPr lang="en-US" altLang="zh-TW"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kern="1200" dirty="0" smtClean="0">
                <a:solidFill>
                  <a:schemeClr val="tx1"/>
                </a:solidFill>
                <a:latin typeface="+mn-lt"/>
                <a:ea typeface="+mn-ea"/>
                <a:cs typeface="+mn-cs"/>
              </a:rPr>
              <a:t>刪去</a:t>
            </a:r>
            <a:r>
              <a:rPr lang="en-US" altLang="zh-TW" sz="1200" kern="1200" dirty="0" smtClean="0">
                <a:solidFill>
                  <a:schemeClr val="tx1"/>
                </a:solidFill>
                <a:latin typeface="+mn-lt"/>
                <a:ea typeface="+mn-ea"/>
                <a:cs typeface="+mn-cs"/>
              </a:rPr>
              <a:t>(</a:t>
            </a:r>
            <a:r>
              <a:rPr lang="zh-TW" altLang="zh-TW" sz="1200" kern="1200" dirty="0" smtClean="0">
                <a:solidFill>
                  <a:srgbClr val="3E3D2D"/>
                </a:solidFill>
                <a:latin typeface="+mj-ea"/>
                <a:ea typeface="+mn-ea"/>
                <a:cs typeface="+mn-cs"/>
              </a:rPr>
              <a:t>推動</a:t>
            </a:r>
            <a:r>
              <a:rPr lang="zh-TW" altLang="en-US" sz="1200" kern="1200" dirty="0" smtClean="0">
                <a:solidFill>
                  <a:srgbClr val="3E3D2D"/>
                </a:solidFill>
                <a:latin typeface="+mj-ea"/>
                <a:ea typeface="+mn-ea"/>
                <a:cs typeface="+mn-cs"/>
              </a:rPr>
              <a:t>安全衛生管理業務，建立學校安全衛生文化及提升</a:t>
            </a:r>
            <a:r>
              <a:rPr lang="zh-TW" altLang="zh-TW" sz="1200" b="1" kern="1200" dirty="0" smtClean="0">
                <a:solidFill>
                  <a:srgbClr val="FF0000"/>
                </a:solidFill>
                <a:latin typeface="+mj-ea"/>
                <a:ea typeface="+mn-ea"/>
                <a:cs typeface="+mn-cs"/>
              </a:rPr>
              <a:t>教職員工生</a:t>
            </a:r>
            <a:r>
              <a:rPr lang="zh-TW" altLang="zh-TW" sz="1200" kern="1200" dirty="0" smtClean="0">
                <a:solidFill>
                  <a:srgbClr val="3E3D2D"/>
                </a:solidFill>
                <a:latin typeface="+mj-ea"/>
                <a:ea typeface="+mn-ea"/>
                <a:cs typeface="+mn-cs"/>
              </a:rPr>
              <a:t>之</a:t>
            </a:r>
            <a:r>
              <a:rPr lang="zh-TW" altLang="en-US" sz="1200" kern="1200" dirty="0" smtClean="0">
                <a:solidFill>
                  <a:srgbClr val="3E3D2D"/>
                </a:solidFill>
                <a:latin typeface="+mj-ea"/>
                <a:ea typeface="+mn-ea"/>
                <a:cs typeface="+mn-cs"/>
              </a:rPr>
              <a:t>安全衛生</a:t>
            </a:r>
            <a:r>
              <a:rPr lang="zh-TW" altLang="zh-TW" sz="1200" kern="1200" dirty="0" smtClean="0">
                <a:solidFill>
                  <a:srgbClr val="3E3D2D"/>
                </a:solidFill>
                <a:latin typeface="+mj-ea"/>
                <a:ea typeface="+mn-ea"/>
                <a:cs typeface="+mn-cs"/>
              </a:rPr>
              <a:t>素養</a:t>
            </a:r>
            <a:r>
              <a:rPr lang="zh-TW" altLang="en-US" sz="1200" kern="1200" dirty="0" smtClean="0">
                <a:solidFill>
                  <a:srgbClr val="3E3D2D"/>
                </a:solidFill>
                <a:latin typeface="+mj-ea"/>
                <a:ea typeface="+mn-ea"/>
                <a:cs typeface="+mn-cs"/>
              </a:rPr>
              <a:t>，</a:t>
            </a:r>
            <a:r>
              <a:rPr lang="zh-TW" altLang="zh-TW" sz="1200" kern="1200" dirty="0" smtClean="0">
                <a:solidFill>
                  <a:srgbClr val="3E3D2D"/>
                </a:solidFill>
                <a:latin typeface="+mj-ea"/>
                <a:ea typeface="+mn-ea"/>
                <a:cs typeface="+mn-cs"/>
              </a:rPr>
              <a:t>落實</a:t>
            </a:r>
            <a:r>
              <a:rPr lang="zh-TW" altLang="en-US" sz="1200" kern="1200" dirty="0" smtClean="0">
                <a:solidFill>
                  <a:srgbClr val="3E3D2D"/>
                </a:solidFill>
                <a:latin typeface="+mj-ea"/>
                <a:ea typeface="+mn-ea"/>
                <a:cs typeface="+mn-cs"/>
              </a:rPr>
              <a:t>安全衛生</a:t>
            </a:r>
            <a:r>
              <a:rPr lang="zh-TW" altLang="zh-TW" sz="1200" kern="1200" dirty="0" smtClean="0">
                <a:solidFill>
                  <a:srgbClr val="3E3D2D"/>
                </a:solidFill>
                <a:latin typeface="+mj-ea"/>
                <a:ea typeface="+mn-ea"/>
                <a:cs typeface="+mn-cs"/>
              </a:rPr>
              <a:t>工作</a:t>
            </a:r>
            <a:r>
              <a:rPr lang="en-US" altLang="zh-TW" sz="1200" kern="1200" dirty="0" smtClean="0">
                <a:solidFill>
                  <a:schemeClr val="tx1"/>
                </a:solidFill>
                <a:latin typeface="+mn-lt"/>
                <a:ea typeface="+mn-ea"/>
                <a:cs typeface="+mn-cs"/>
              </a:rPr>
              <a:t>)</a:t>
            </a:r>
            <a:endParaRPr lang="zh-TW" altLang="en-US" sz="1200" kern="1200" dirty="0">
              <a:solidFill>
                <a:schemeClr val="tx1"/>
              </a:solidFill>
              <a:latin typeface="+mn-lt"/>
              <a:ea typeface="+mn-ea"/>
              <a:cs typeface="+mn-cs"/>
            </a:endParaRPr>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50</a:t>
            </a:fld>
            <a:endParaRPr lang="zh-TW" altLang="en-US"/>
          </a:p>
        </p:txBody>
      </p:sp>
    </p:spTree>
    <p:extLst>
      <p:ext uri="{BB962C8B-B14F-4D97-AF65-F5344CB8AC3E}">
        <p14:creationId xmlns:p14="http://schemas.microsoft.com/office/powerpoint/2010/main" val="25843617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訓練、認知及能力</a:t>
            </a:r>
          </a:p>
          <a:p>
            <a:r>
              <a:rPr lang="zh-TW" altLang="en-US" dirty="0" smtClean="0"/>
              <a:t>鑑於實務之需求，運作中，可能會對安全衛生產生風險的每個教職員工生施予適當訓練，使其有認知及能力。</a:t>
            </a:r>
          </a:p>
          <a:p>
            <a:r>
              <a:rPr lang="zh-TW" altLang="en-US" dirty="0" smtClean="0"/>
              <a:t>實施安衛管理訓練，俾利各相關單位與階層人員具有下列認知：符合安衛政策需求與安衛管理運作的重要場所之作業規定。每個人對其作業可能造成的實際或潛在的之風險，以及提昇個人績效所能帶來的安全效益。為達成符合安衛政策、目標及安衛管理之要求，個人須擔負的責任，特別是緊急應變需求。</a:t>
            </a:r>
            <a:r>
              <a:rPr lang="en-US" altLang="zh-TW" dirty="0" smtClean="0"/>
              <a:t>.	</a:t>
            </a:r>
            <a:r>
              <a:rPr lang="zh-TW" altLang="en-US" dirty="0" smtClean="0"/>
              <a:t>未依作業規定時可能造成的後果。</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51</a:t>
            </a:fld>
            <a:endParaRPr lang="zh-TW" altLang="en-US"/>
          </a:p>
        </p:txBody>
      </p:sp>
    </p:spTree>
    <p:extLst>
      <p:ext uri="{BB962C8B-B14F-4D97-AF65-F5344CB8AC3E}">
        <p14:creationId xmlns:p14="http://schemas.microsoft.com/office/powerpoint/2010/main" val="2841621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u="sng" dirty="0" smtClean="0"/>
              <a:t>增加說明教育部對於</a:t>
            </a:r>
            <a:r>
              <a:rPr lang="zh-TW" altLang="en-US" sz="1200" b="1" u="sng"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學校安全衛生管理系統建立準則之歷程</a:t>
            </a:r>
            <a:endParaRPr lang="zh-TW" altLang="en-US" b="1" u="sng" dirty="0" smtClean="0"/>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7</a:t>
            </a:fld>
            <a:endParaRPr lang="zh-TW"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資格認定</a:t>
            </a:r>
          </a:p>
          <a:p>
            <a:r>
              <a:rPr lang="zh-TW" altLang="en-US" dirty="0" smtClean="0"/>
              <a:t>需要特別技能或知識的工作場所，其應以曾接受特定訓練的員工來執行工作。安全衛生之工作，須由擁有足夠教育訓練與經驗之教職員工擔任；辦理訓練時，應考慮教職員工生之責任、能力、讀寫程度。執行安衛查核者應指派曾受過安全衛生相關及查核課程之人員擔任。應檢討受訓者之檢討訓練成效，並追蹤評估，作為改進之依據。</a:t>
            </a:r>
            <a:endParaRPr lang="en-US" altLang="zh-TW" dirty="0" smtClean="0"/>
          </a:p>
          <a:p>
            <a:r>
              <a:rPr lang="zh-TW" altLang="en-US" b="1" u="sng" dirty="0" smtClean="0">
                <a:solidFill>
                  <a:srgbClr val="FF0000"/>
                </a:solidFill>
              </a:rPr>
              <a:t>將「固定式」改為承攬商入校區施工時可能使用之「移動式」</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52</a:t>
            </a:fld>
            <a:endParaRPr lang="zh-TW" altLang="en-US"/>
          </a:p>
        </p:txBody>
      </p:sp>
    </p:spTree>
    <p:extLst>
      <p:ext uri="{BB962C8B-B14F-4D97-AF65-F5344CB8AC3E}">
        <p14:creationId xmlns:p14="http://schemas.microsoft.com/office/powerpoint/2010/main" val="4231166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         應定期辦理相關安全衛生教育訊聯及緊急應變演練，提升人員認知及應變能力</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53</a:t>
            </a:fld>
            <a:endParaRPr lang="zh-TW" altLang="en-US"/>
          </a:p>
        </p:txBody>
      </p:sp>
    </p:spTree>
    <p:extLst>
      <p:ext uri="{BB962C8B-B14F-4D97-AF65-F5344CB8AC3E}">
        <p14:creationId xmlns:p14="http://schemas.microsoft.com/office/powerpoint/2010/main" val="24818181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溝通與諮詢</a:t>
            </a:r>
          </a:p>
          <a:p>
            <a:r>
              <a:rPr lang="zh-TW" altLang="en-US" dirty="0" smtClean="0"/>
              <a:t>為發展管理階層對安全衛生的承諾及處理，適時向內部或外部之利害相關者，傳達安衛管理運作之情況，以做好良好之溝通。</a:t>
            </a:r>
          </a:p>
          <a:p>
            <a:r>
              <a:rPr lang="zh-TW" altLang="en-US" dirty="0" smtClean="0"/>
              <a:t>凡屬內部與外部的溝通與諮詢均屬之。</a:t>
            </a:r>
          </a:p>
          <a:p>
            <a:r>
              <a:rPr lang="zh-TW" altLang="en-US" dirty="0" smtClean="0"/>
              <a:t>為展現管理階層對安全衛生管理的承諾，對內與對外有需要溝通與諮詢時，依據「溝通諮詢管理程序」實施。</a:t>
            </a:r>
          </a:p>
          <a:p>
            <a:r>
              <a:rPr lang="zh-TW" altLang="en-US" dirty="0" smtClean="0"/>
              <a:t>安衛管理監督、稽核及管理審查之結果，可與組織中負責績效的單位作溝通。溝通與相關議題報告的考量，應考慮接受並回應利害相關者所關切的議題程序，依「溝通諮詢管理程序」實施。內部溝通可用辦公自動化系統、會議或其它方式作宣導。</a:t>
            </a:r>
          </a:p>
          <a:p>
            <a:r>
              <a:rPr lang="zh-TW" altLang="en-US" dirty="0" smtClean="0"/>
              <a:t>對於內部與外部的環安衛溝通與報告，須謹記之重點如下：雙向溝通、資訊須易於了解並正確解釋。資訊可為查証的。</a:t>
            </a:r>
            <a:r>
              <a:rPr lang="en-US" altLang="zh-TW" dirty="0" smtClean="0"/>
              <a:t>	</a:t>
            </a:r>
            <a:r>
              <a:rPr lang="zh-TW" altLang="en-US" dirty="0" smtClean="0"/>
              <a:t>須提出其績效的詳實資料。對外部溝通可使用簡介、看板或其它相關方式等資訊。透過各種可能之方式，應使教職員工生瞭解相關安全衛生事務。</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54</a:t>
            </a:fld>
            <a:endParaRPr lang="zh-TW" altLang="en-US"/>
          </a:p>
        </p:txBody>
      </p:sp>
    </p:spTree>
    <p:extLst>
      <p:ext uri="{BB962C8B-B14F-4D97-AF65-F5344CB8AC3E}">
        <p14:creationId xmlns:p14="http://schemas.microsoft.com/office/powerpoint/2010/main" val="3970204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為確保各項作業活動之執行過程係於既定安全衛生管理條件下完成，應建立與維護必要的書面程序，作為執行與活動之依據。</a:t>
            </a:r>
          </a:p>
          <a:p>
            <a:r>
              <a:rPr lang="zh-TW" altLang="en-US" dirty="0" smtClean="0"/>
              <a:t>應鑑別出有那些作業與活動係與已確認的之風險有關，且在安衛政策、目標的範疇內。</a:t>
            </a:r>
          </a:p>
          <a:p>
            <a:r>
              <a:rPr lang="zh-TW" altLang="en-US" dirty="0" smtClean="0"/>
              <a:t>有關之管理規定應規劃上述活動，並透過下列各項方式確認其在規定條件下實施：</a:t>
            </a:r>
          </a:p>
          <a:p>
            <a:r>
              <a:rPr lang="en-US" altLang="zh-TW" dirty="0" smtClean="0"/>
              <a:t>A.</a:t>
            </a:r>
            <a:r>
              <a:rPr lang="zh-TW" altLang="en-US" dirty="0" smtClean="0"/>
              <a:t>建立及維持書面程序，以掌握如缺乏這此規定時可能造成之偏離安衛政策、目標的情況。</a:t>
            </a:r>
          </a:p>
          <a:p>
            <a:r>
              <a:rPr lang="en-US" altLang="zh-TW" dirty="0" smtClean="0"/>
              <a:t>B.</a:t>
            </a:r>
            <a:r>
              <a:rPr lang="zh-TW" altLang="en-US" dirty="0" smtClean="0"/>
              <a:t>供做相關文件與資料之指南。在規定中明訂作業管理辦法。</a:t>
            </a:r>
          </a:p>
          <a:p>
            <a:r>
              <a:rPr lang="en-US" altLang="zh-TW" dirty="0" smtClean="0"/>
              <a:t>C.</a:t>
            </a:r>
            <a:r>
              <a:rPr lang="zh-TW" altLang="en-US" dirty="0" smtClean="0"/>
              <a:t>建立及維持運作之之風險相關處理規定，同時將相關處理規定及要求傳達給供應商及外包商。</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55</a:t>
            </a:fld>
            <a:endParaRPr lang="zh-TW" altLang="en-US"/>
          </a:p>
        </p:txBody>
      </p:sp>
    </p:spTree>
    <p:extLst>
      <p:ext uri="{BB962C8B-B14F-4D97-AF65-F5344CB8AC3E}">
        <p14:creationId xmlns:p14="http://schemas.microsoft.com/office/powerpoint/2010/main" val="2940476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用以確保適當的確認、遴選、督導及評估承攬廠商及外包廠商</a:t>
            </a:r>
            <a:r>
              <a:rPr lang="en-US" altLang="zh-TW" dirty="0" smtClean="0"/>
              <a:t>, </a:t>
            </a:r>
            <a:r>
              <a:rPr lang="zh-TW" altLang="en-US" dirty="0" smtClean="0"/>
              <a:t>同時確保他們都能遵守學校規定及要求，避免災害發生，造成生命財產之損失。</a:t>
            </a:r>
          </a:p>
          <a:p>
            <a:r>
              <a:rPr lang="zh-TW" altLang="en-US" dirty="0" smtClean="0"/>
              <a:t>相關工程承攬商作業</a:t>
            </a:r>
            <a:r>
              <a:rPr lang="en-US" altLang="zh-TW" dirty="0" smtClean="0"/>
              <a:t>, </a:t>
            </a:r>
            <a:r>
              <a:rPr lang="zh-TW" altLang="en-US" dirty="0" smtClean="0"/>
              <a:t>外包作業均適用之。</a:t>
            </a:r>
          </a:p>
          <a:p>
            <a:r>
              <a:rPr lang="zh-TW" altLang="en-US" dirty="0" smtClean="0"/>
              <a:t>作業要求：</a:t>
            </a:r>
          </a:p>
          <a:p>
            <a:r>
              <a:rPr lang="zh-TW" altLang="en-US" dirty="0" smtClean="0"/>
              <a:t>外包工程進行相關採購作業時，得標廠商應遵守安全政策及承攬商安全衛生承諾規定。</a:t>
            </a:r>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56</a:t>
            </a:fld>
            <a:endParaRPr lang="zh-TW" altLang="en-US"/>
          </a:p>
        </p:txBody>
      </p:sp>
    </p:spTree>
    <p:extLst>
      <p:ext uri="{BB962C8B-B14F-4D97-AF65-F5344CB8AC3E}">
        <p14:creationId xmlns:p14="http://schemas.microsoft.com/office/powerpoint/2010/main" val="25222081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         健康管理實施健康檢查及體格檢查，了解師生健康情形，據以辦理相關健康促進活動</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57</a:t>
            </a:fld>
            <a:endParaRPr lang="zh-TW" altLang="en-US"/>
          </a:p>
        </p:txBody>
      </p:sp>
    </p:spTree>
    <p:extLst>
      <p:ext uri="{BB962C8B-B14F-4D97-AF65-F5344CB8AC3E}">
        <p14:creationId xmlns:p14="http://schemas.microsoft.com/office/powerpoint/2010/main" val="10446782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為預防意外與緊急情況的發生，並於萬一發生後能有適當之應變處置，應建立相關程序，以確保作業活動於既定環安衛管理條件下完成。</a:t>
            </a:r>
          </a:p>
          <a:p>
            <a:r>
              <a:rPr lang="zh-TW" altLang="en-US" dirty="0" smtClean="0"/>
              <a:t>建立並維持處理程序，以供本校意外與緊急狀況發生時相關應變之處理程序，並預防與減輕此類事件對環境保護及安全衛生造成的影響，此項作業依</a:t>
            </a:r>
            <a:r>
              <a:rPr lang="en-US" altLang="zh-TW" dirty="0" smtClean="0"/>
              <a:t>『</a:t>
            </a:r>
            <a:r>
              <a:rPr lang="zh-TW" altLang="en-US" dirty="0" smtClean="0"/>
              <a:t>緊急應變管理程序</a:t>
            </a:r>
            <a:r>
              <a:rPr lang="en-US" altLang="zh-TW" dirty="0" smtClean="0"/>
              <a:t>』</a:t>
            </a:r>
            <a:r>
              <a:rPr lang="zh-TW" altLang="en-US" dirty="0" smtClean="0"/>
              <a:t>辦理實施。在意外或緊急事件發生之後，必要時應審查並修訂緊急事件準備應變的相關程序，以作檢討改善。在實際可行下，應定期測試相關的應變程序。</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58</a:t>
            </a:fld>
            <a:endParaRPr lang="zh-TW" altLang="en-US"/>
          </a:p>
        </p:txBody>
      </p:sp>
    </p:spTree>
    <p:extLst>
      <p:ext uri="{BB962C8B-B14F-4D97-AF65-F5344CB8AC3E}">
        <p14:creationId xmlns:p14="http://schemas.microsoft.com/office/powerpoint/2010/main" val="15313263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制定各作業活動範圍內</a:t>
            </a:r>
            <a:r>
              <a:rPr lang="zh-TW" altLang="en-US" sz="1200" kern="1200" dirty="0" smtClean="0">
                <a:solidFill>
                  <a:schemeClr val="tx1"/>
                </a:solidFill>
                <a:effectLst/>
                <a:latin typeface="+mn-lt"/>
                <a:ea typeface="+mn-ea"/>
                <a:cs typeface="+mn-cs"/>
              </a:rPr>
              <a:t>，</a:t>
            </a:r>
            <a:r>
              <a:rPr lang="zh-TW" altLang="zh-TW" sz="1200" kern="1200" dirty="0" smtClean="0">
                <a:solidFill>
                  <a:schemeClr val="tx1"/>
                </a:solidFill>
                <a:effectLst/>
                <a:latin typeface="+mn-lt"/>
                <a:ea typeface="+mn-ea"/>
                <a:cs typeface="+mn-cs"/>
              </a:rPr>
              <a:t>預防各種緊急狀況管制</a:t>
            </a:r>
            <a:r>
              <a:rPr lang="zh-TW" altLang="en-US" sz="1200" kern="1200" dirty="0" smtClean="0">
                <a:solidFill>
                  <a:schemeClr val="tx1"/>
                </a:solidFill>
                <a:effectLst/>
                <a:latin typeface="+mn-lt"/>
                <a:ea typeface="+mn-ea"/>
                <a:cs typeface="+mn-cs"/>
              </a:rPr>
              <a:t>事項</a:t>
            </a:r>
            <a:endParaRPr lang="zh-TW"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59</a:t>
            </a:fld>
            <a:endParaRPr lang="zh-TW" altLang="en-US"/>
          </a:p>
        </p:txBody>
      </p:sp>
    </p:spTree>
    <p:extLst>
      <p:ext uri="{BB962C8B-B14F-4D97-AF65-F5344CB8AC3E}">
        <p14:creationId xmlns:p14="http://schemas.microsoft.com/office/powerpoint/2010/main" val="10915481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投影片圖像版面配置區 1"/>
          <p:cNvSpPr>
            <a:spLocks noGrp="1" noRot="1" noChangeAspect="1" noTextEdit="1"/>
          </p:cNvSpPr>
          <p:nvPr>
            <p:ph type="sldImg"/>
          </p:nvPr>
        </p:nvSpPr>
        <p:spPr>
          <a:ln/>
        </p:spPr>
      </p:sp>
      <p:sp>
        <p:nvSpPr>
          <p:cNvPr id="153603" name="備忘稿版面配置區 2"/>
          <p:cNvSpPr>
            <a:spLocks noGrp="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endParaRPr lang="en-US" altLang="zh-TW" sz="1200" b="0"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smtClean="0">
                <a:solidFill>
                  <a:schemeClr val="tx1"/>
                </a:solidFill>
                <a:effectLst/>
                <a:latin typeface="+mn-lt"/>
                <a:ea typeface="+mn-ea"/>
                <a:cs typeface="+mn-cs"/>
              </a:rPr>
              <a:t>為確保校園內避免因教學、研究活動中發生任何安全衛生意外後對員工的傷害及財物之損失。</a:t>
            </a:r>
            <a:endParaRPr lang="zh-TW" altLang="en-US" dirty="0" smtClean="0"/>
          </a:p>
        </p:txBody>
      </p:sp>
      <p:sp>
        <p:nvSpPr>
          <p:cNvPr id="153604" name="投影片編號版面配置區 3"/>
          <p:cNvSpPr>
            <a:spLocks noGrp="1"/>
          </p:cNvSpPr>
          <p:nvPr>
            <p:ph type="sldNum" sz="quarter" idx="5"/>
          </p:nvPr>
        </p:nvSpPr>
        <p:spPr>
          <a:noFill/>
          <a:ln>
            <a:miter lim="800000"/>
            <a:headEnd/>
            <a:tailEnd/>
          </a:ln>
        </p:spPr>
        <p:txBody>
          <a:bodyPr/>
          <a:lstStyle/>
          <a:p>
            <a:pPr defTabSz="952673"/>
            <a:fld id="{AC8B4561-1E84-4B85-92C2-086E25580F60}" type="slidenum">
              <a:rPr lang="en-US" altLang="zh-TW" smtClean="0"/>
              <a:pPr defTabSz="952673"/>
              <a:t>60</a:t>
            </a:fld>
            <a:endParaRPr lang="en-US" altLang="zh-TW" dirty="0" smtClean="0"/>
          </a:p>
        </p:txBody>
      </p:sp>
      <p:sp>
        <p:nvSpPr>
          <p:cNvPr id="153605" name="頁首版面配置區 4"/>
          <p:cNvSpPr>
            <a:spLocks noGrp="1"/>
          </p:cNvSpPr>
          <p:nvPr>
            <p:ph type="hdr" sz="quarter"/>
          </p:nvPr>
        </p:nvSpPr>
        <p:spPr>
          <a:noFill/>
          <a:ln>
            <a:miter lim="800000"/>
            <a:headEnd/>
            <a:tailEnd/>
          </a:ln>
        </p:spPr>
        <p:txBody>
          <a:bodyPr/>
          <a:lstStyle/>
          <a:p>
            <a:pPr defTabSz="952673"/>
            <a:r>
              <a:rPr lang="zh-TW" altLang="en-US" dirty="0" smtClean="0"/>
              <a:t>校園複合型災害實驗室安全避難疏散演練</a:t>
            </a:r>
            <a:endParaRPr lang="en-US" altLang="zh-TW" dirty="0" smtClean="0"/>
          </a:p>
        </p:txBody>
      </p:sp>
      <p:sp>
        <p:nvSpPr>
          <p:cNvPr id="153606" name="日期版面配置區 5"/>
          <p:cNvSpPr>
            <a:spLocks noGrp="1"/>
          </p:cNvSpPr>
          <p:nvPr>
            <p:ph type="dt" sz="quarter" idx="1"/>
          </p:nvPr>
        </p:nvSpPr>
        <p:spPr>
          <a:noFill/>
          <a:ln>
            <a:miter lim="800000"/>
            <a:headEnd/>
            <a:tailEnd/>
          </a:ln>
        </p:spPr>
        <p:txBody>
          <a:bodyPr/>
          <a:lstStyle/>
          <a:p>
            <a:pPr defTabSz="952673"/>
            <a:r>
              <a:rPr lang="en-US" altLang="zh-TW" dirty="0" smtClean="0"/>
              <a:t>103/04/28</a:t>
            </a:r>
          </a:p>
        </p:txBody>
      </p:sp>
    </p:spTree>
    <p:extLst>
      <p:ext uri="{BB962C8B-B14F-4D97-AF65-F5344CB8AC3E}">
        <p14:creationId xmlns:p14="http://schemas.microsoft.com/office/powerpoint/2010/main" val="10321214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endParaRPr lang="en-US" altLang="zh-TW" sz="1200" b="0"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透過績效評核，建立共同、客觀且可量化之衡量標準，以實現政策，達成安全衛生管理目標</a:t>
            </a:r>
            <a:endParaRPr lang="en-US" altLang="zh-TW" sz="1200" b="0"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61</a:t>
            </a:fld>
            <a:endParaRPr lang="zh-TW" altLang="en-US"/>
          </a:p>
        </p:txBody>
      </p:sp>
    </p:spTree>
    <p:extLst>
      <p:ext uri="{BB962C8B-B14F-4D97-AF65-F5344CB8AC3E}">
        <p14:creationId xmlns:p14="http://schemas.microsoft.com/office/powerpoint/2010/main" val="51151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1" u="sng" dirty="0" smtClean="0"/>
              <a:t>增加說明教育部對於</a:t>
            </a:r>
            <a:r>
              <a:rPr lang="zh-TW" altLang="en-US" sz="1200" b="1" u="sng"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學校安全衛生管理系統委託中國勞工安全管理學會編訂之「管理手冊」與委託成功大學編訂之「</a:t>
            </a:r>
            <a:r>
              <a:rPr lang="zh-TW" altLang="en-US" sz="1200" b="1" u="sng" kern="1200"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管理系統稽</a:t>
            </a:r>
            <a:r>
              <a:rPr lang="en-US" altLang="zh-TW" sz="1200" b="1" u="sng" kern="1200"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r>
              <a:rPr lang="zh-TW" altLang="en-US" sz="1200" b="1" u="sng" kern="1200"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查核</a:t>
            </a:r>
            <a:r>
              <a:rPr lang="en-US" altLang="zh-TW" sz="1200" b="1" u="sng" kern="1200"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a:t>
            </a:r>
            <a:r>
              <a:rPr lang="zh-TW" altLang="en-US" sz="1200" b="1" u="sng" kern="1200"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cs typeface="+mn-cs"/>
              </a:rPr>
              <a:t>表</a:t>
            </a:r>
            <a:r>
              <a:rPr lang="zh-TW" altLang="en-US" sz="1200" b="1" u="sng"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」之簡介</a:t>
            </a:r>
            <a:r>
              <a:rPr lang="en-US" altLang="zh-TW" sz="1200" b="1" u="sng"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1200" b="1" u="sng"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並列為研習教材附件</a:t>
            </a:r>
            <a:r>
              <a:rPr lang="en-US" altLang="zh-TW" sz="1200" b="1" u="sng" dirty="0" smtClean="0">
                <a:solidFill>
                  <a:srgbClr val="3333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endParaRPr lang="zh-TW" altLang="en-US" b="1" u="sng"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8</a:t>
            </a:fld>
            <a:endParaRPr lang="zh-TW"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endParaRPr lang="en-US" altLang="zh-TW" sz="1200" b="0" dirty="0" smtClean="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0" dirty="0" smtClean="0">
              <a:latin typeface="微軟正黑體" panose="020B0604030504040204" pitchFamily="34" charset="-120"/>
              <a:ea typeface="微軟正黑體" panose="020B0604030504040204" pitchFamily="34" charset="-120"/>
            </a:endParaRP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62</a:t>
            </a:fld>
            <a:endParaRPr lang="zh-TW" altLang="en-US"/>
          </a:p>
        </p:txBody>
      </p:sp>
    </p:spTree>
    <p:extLst>
      <p:ext uri="{BB962C8B-B14F-4D97-AF65-F5344CB8AC3E}">
        <p14:creationId xmlns:p14="http://schemas.microsoft.com/office/powerpoint/2010/main" val="28085892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         可量化的主動安全衛生管理計算，建立</a:t>
            </a:r>
            <a:r>
              <a:rPr lang="en-US" altLang="zh-TW" dirty="0" smtClean="0"/>
              <a:t>KPI</a:t>
            </a:r>
            <a:r>
              <a:rPr lang="zh-TW" altLang="en-US" dirty="0" smtClean="0"/>
              <a:t>值，以了解安全衛生管理績效</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63</a:t>
            </a:fld>
            <a:endParaRPr lang="zh-TW" altLang="en-US"/>
          </a:p>
        </p:txBody>
      </p:sp>
    </p:spTree>
    <p:extLst>
      <p:ext uri="{BB962C8B-B14F-4D97-AF65-F5344CB8AC3E}">
        <p14:creationId xmlns:p14="http://schemas.microsoft.com/office/powerpoint/2010/main" val="26238066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        安全衛生管理績效量測，被動式績效之量化量測計算方式</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64</a:t>
            </a:fld>
            <a:endParaRPr lang="zh-TW" altLang="en-US"/>
          </a:p>
        </p:txBody>
      </p:sp>
    </p:spTree>
    <p:extLst>
      <p:ext uri="{BB962C8B-B14F-4D97-AF65-F5344CB8AC3E}">
        <p14:creationId xmlns:p14="http://schemas.microsoft.com/office/powerpoint/2010/main" val="42038713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0" dirty="0" smtClean="0">
                <a:latin typeface="微軟正黑體" panose="020B0604030504040204" pitchFamily="34" charset="-120"/>
                <a:ea typeface="微軟正黑體" panose="020B0604030504040204" pitchFamily="34" charset="-120"/>
              </a:rPr>
              <a:t>教學目標</a:t>
            </a:r>
          </a:p>
          <a:p>
            <a:r>
              <a:rPr lang="zh-TW" altLang="en-US" dirty="0" smtClean="0"/>
              <a:t>       透過查核可發現安全衛生管理是否有效，進而依據查核結果，修正調整及確保師生安全及健康  </a:t>
            </a:r>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66</a:t>
            </a:fld>
            <a:endParaRPr lang="zh-TW" altLang="en-US"/>
          </a:p>
        </p:txBody>
      </p:sp>
    </p:spTree>
    <p:extLst>
      <p:ext uri="{BB962C8B-B14F-4D97-AF65-F5344CB8AC3E}">
        <p14:creationId xmlns:p14="http://schemas.microsoft.com/office/powerpoint/2010/main" val="191905384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68</a:t>
            </a:fld>
            <a:endParaRPr lang="zh-TW" altLang="en-US"/>
          </a:p>
        </p:txBody>
      </p:sp>
    </p:spTree>
    <p:extLst>
      <p:ext uri="{BB962C8B-B14F-4D97-AF65-F5344CB8AC3E}">
        <p14:creationId xmlns:p14="http://schemas.microsoft.com/office/powerpoint/2010/main" val="248835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1" u="sng" dirty="0" smtClean="0"/>
              <a:t>增加提供「</a:t>
            </a:r>
            <a:r>
              <a:rPr lang="zh-TW" altLang="en-US" sz="1200" b="1" u="sng" dirty="0" smtClean="0">
                <a:solidFill>
                  <a:srgbClr val="333300"/>
                </a:solidFill>
              </a:rPr>
              <a:t>學校安全衛生管理系統驗證規範內容與要求事項</a:t>
            </a:r>
            <a:r>
              <a:rPr lang="zh-TW" altLang="en-US" b="1" u="sng" dirty="0" smtClean="0"/>
              <a:t>」文件</a:t>
            </a:r>
            <a:endParaRPr lang="zh-TW" altLang="en-US" b="1" u="sng"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u="sng" dirty="0" smtClean="0"/>
              <a:t>增加提供教育部委託中國勞工安全管理學會訂定有關學校應依規定設置學校「</a:t>
            </a:r>
            <a:r>
              <a:rPr lang="zh-TW" altLang="en-US" sz="1200" b="1" u="sng" dirty="0" smtClean="0">
                <a:solidFill>
                  <a:srgbClr val="333300"/>
                </a:solidFill>
              </a:rPr>
              <a:t>安全衛生管理組織與人員</a:t>
            </a:r>
            <a:r>
              <a:rPr lang="zh-TW" altLang="en-US" b="1" u="sng" dirty="0" smtClean="0"/>
              <a:t>」之勞工人數計算文件。</a:t>
            </a:r>
          </a:p>
          <a:p>
            <a:endParaRPr lang="zh-TW" altLang="en-US" dirty="0"/>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10</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b="1" u="sng" dirty="0" smtClean="0"/>
              <a:t>增加提供教育部委託中國勞工安全管理學會訂定有關學校應依規定設置學校「</a:t>
            </a:r>
            <a:r>
              <a:rPr lang="zh-TW" altLang="en-US" sz="1200" b="1" u="sng" dirty="0" smtClean="0">
                <a:solidFill>
                  <a:srgbClr val="333300"/>
                </a:solidFill>
              </a:rPr>
              <a:t>安全衛生管理組織與人員</a:t>
            </a:r>
            <a:r>
              <a:rPr lang="zh-TW" altLang="en-US" b="1" u="sng" dirty="0" smtClean="0"/>
              <a:t>」之風險性分類文件。</a:t>
            </a:r>
          </a:p>
        </p:txBody>
      </p:sp>
      <p:sp>
        <p:nvSpPr>
          <p:cNvPr id="4" name="投影片編號版面配置區 3"/>
          <p:cNvSpPr>
            <a:spLocks noGrp="1"/>
          </p:cNvSpPr>
          <p:nvPr>
            <p:ph type="sldNum" sz="quarter" idx="10"/>
          </p:nvPr>
        </p:nvSpPr>
        <p:spPr/>
        <p:txBody>
          <a:bodyPr/>
          <a:lstStyle/>
          <a:p>
            <a:fld id="{4C6699EB-5FA1-4F96-85CB-E86457CD771D}" type="slidenum">
              <a:rPr lang="zh-TW" altLang="en-US" smtClean="0"/>
              <a:pPr/>
              <a:t>11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hasCustomPrompt="1"/>
          </p:nvPr>
        </p:nvSpPr>
        <p:spPr>
          <a:xfrm>
            <a:off x="685800" y="2130425"/>
            <a:ext cx="7772400" cy="1470025"/>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教育部校園職業安全衛生知能提升暨教育訓練推動計畫</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88C1B476-462F-4534-9252-10E30AF056E4}"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8" name="圖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0" y="6309320"/>
            <a:ext cx="9144000" cy="1463912"/>
          </a:xfrm>
          <a:prstGeom prst="rect">
            <a:avLst/>
          </a:prstGeom>
        </p:spPr>
      </p:pic>
      <p:pic>
        <p:nvPicPr>
          <p:cNvPr id="2050" name="Picture 2" descr="\\192.168.0.1\volume9\蘇佳瑩\套用公版教材\圖片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pic>
        <p:nvPicPr>
          <p:cNvPr id="9" name="圖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041" y="247095"/>
            <a:ext cx="852567" cy="861518"/>
          </a:xfrm>
          <a:prstGeom prst="rect">
            <a:avLst/>
          </a:prstGeom>
        </p:spPr>
      </p:pic>
    </p:spTree>
    <p:extLst>
      <p:ext uri="{BB962C8B-B14F-4D97-AF65-F5344CB8AC3E}">
        <p14:creationId xmlns:p14="http://schemas.microsoft.com/office/powerpoint/2010/main" val="12021130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A73F09D6-09C0-4994-8122-AF9E1AE2D602}"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758880"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2577601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7E650620-A269-45F5-B6AA-DC8CB9538E73}"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902896"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4383158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標題及圖表或組織圖">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0"/>
            <a:ext cx="8001000" cy="1216025"/>
          </a:xfrm>
        </p:spPr>
        <p:txBody>
          <a:bodyPr/>
          <a:lstStyle/>
          <a:p>
            <a:r>
              <a:rPr lang="zh-TW" altLang="en-US" smtClean="0"/>
              <a:t>按一下以編輯母片標題樣式</a:t>
            </a:r>
            <a:endParaRPr lang="zh-TW" altLang="en-US"/>
          </a:p>
        </p:txBody>
      </p:sp>
      <p:sp>
        <p:nvSpPr>
          <p:cNvPr id="3" name="SmartArt 版面配置區 2"/>
          <p:cNvSpPr>
            <a:spLocks noGrp="1"/>
          </p:cNvSpPr>
          <p:nvPr>
            <p:ph type="dgm" idx="1"/>
          </p:nvPr>
        </p:nvSpPr>
        <p:spPr>
          <a:xfrm>
            <a:off x="566738" y="1752600"/>
            <a:ext cx="8001000" cy="4267200"/>
          </a:xfrm>
        </p:spPr>
        <p:txBody>
          <a:bodyPr/>
          <a:lstStyle/>
          <a:p>
            <a:pPr lvl="0"/>
            <a:endParaRPr lang="zh-TW" alt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fld id="{3A4767C2-68A2-4855-B17D-358F5DA96503}" type="datetime1">
              <a:rPr lang="zh-TW" altLang="en-US" smtClean="0"/>
              <a:pPr>
                <a:defRPr/>
              </a:pPr>
              <a:t>2018/7/11</a:t>
            </a:fld>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fld id="{FAC29E01-1ADD-4909-8D08-D684D4B4C1D2}" type="slidenum">
              <a:rPr lang="en-US" altLang="zh-TW"/>
              <a:pPr/>
              <a:t>‹#›</a:t>
            </a:fld>
            <a:endParaRPr lang="en-US" altLang="zh-TW"/>
          </a:p>
        </p:txBody>
      </p:sp>
    </p:spTree>
    <p:extLst>
      <p:ext uri="{BB962C8B-B14F-4D97-AF65-F5344CB8AC3E}">
        <p14:creationId xmlns:p14="http://schemas.microsoft.com/office/powerpoint/2010/main" val="1846749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標題及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微軟正黑體" pitchFamily="34" charset="-120"/>
                <a:ea typeface="微軟正黑體" pitchFamily="34" charset="-120"/>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p:txBody>
          <a:bodyPr/>
          <a:lstStyle>
            <a:lvl1pPr>
              <a:defRPr>
                <a:latin typeface="微軟正黑體" pitchFamily="34" charset="-120"/>
                <a:ea typeface="微軟正黑體" pitchFamily="34" charset="-120"/>
              </a:defRPr>
            </a:lvl1pPr>
            <a:lvl2pPr>
              <a:defRPr>
                <a:latin typeface="微軟正黑體" pitchFamily="34" charset="-120"/>
                <a:ea typeface="微軟正黑體" pitchFamily="34" charset="-120"/>
              </a:defRPr>
            </a:lvl2pPr>
            <a:lvl3pPr>
              <a:defRPr>
                <a:latin typeface="微軟正黑體" pitchFamily="34" charset="-120"/>
                <a:ea typeface="微軟正黑體" pitchFamily="34" charset="-120"/>
              </a:defRPr>
            </a:lvl3pPr>
            <a:lvl4pPr>
              <a:defRPr>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atin typeface="微軟正黑體" pitchFamily="34" charset="-120"/>
                <a:ea typeface="微軟正黑體" pitchFamily="34" charset="-120"/>
              </a:defRPr>
            </a:lvl1pPr>
          </a:lstStyle>
          <a:p>
            <a:fld id="{2430A1D3-E665-4CCD-A171-B0D683E7D7C2}" type="datetime1">
              <a:rPr lang="zh-TW" altLang="en-US" smtClean="0"/>
              <a:pPr/>
              <a:t>2018/7/11</a:t>
            </a:fld>
            <a:endParaRPr lang="zh-TW" altLang="en-US"/>
          </a:p>
        </p:txBody>
      </p:sp>
      <p:sp>
        <p:nvSpPr>
          <p:cNvPr id="5"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endParaRPr lang="zh-TW" altLang="en-US"/>
          </a:p>
        </p:txBody>
      </p:sp>
      <p:sp>
        <p:nvSpPr>
          <p:cNvPr id="6"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fld id="{5120085A-5DBB-4432-81C6-0F66A6FEB2A5}" type="slidenum">
              <a:rPr lang="zh-TW" altLang="en-US" smtClean="0"/>
              <a:pPr/>
              <a:t>‹#›</a:t>
            </a:fld>
            <a:endParaRPr lang="zh-TW" altLang="en-US"/>
          </a:p>
        </p:txBody>
      </p:sp>
    </p:spTree>
    <p:extLst>
      <p:ext uri="{BB962C8B-B14F-4D97-AF65-F5344CB8AC3E}">
        <p14:creationId xmlns:p14="http://schemas.microsoft.com/office/powerpoint/2010/main" val="321345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971600" y="78507"/>
            <a:ext cx="7715200" cy="1143000"/>
          </a:xfrm>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67544" y="1412776"/>
            <a:ext cx="8229600" cy="4525963"/>
          </a:xfrm>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a:xfrm>
            <a:off x="457200" y="6160219"/>
            <a:ext cx="2133600" cy="365125"/>
          </a:xfrm>
        </p:spPr>
        <p:txBody>
          <a:bodyPr/>
          <a:lstStyle>
            <a:lvl1pPr>
              <a:defRPr>
                <a:ea typeface="標楷體" panose="03000509000000000000" pitchFamily="65" charset="-120"/>
              </a:defRPr>
            </a:lvl1pPr>
          </a:lstStyle>
          <a:p>
            <a:fld id="{4F82E5B8-85D6-4EA8-B26D-4336800F89F2}" type="datetime1">
              <a:rPr lang="zh-TW" altLang="en-US" smtClean="0"/>
              <a:t>2018/7/11</a:t>
            </a:fld>
            <a:endParaRPr lang="zh-TW" altLang="en-US" dirty="0"/>
          </a:p>
        </p:txBody>
      </p:sp>
      <p:sp>
        <p:nvSpPr>
          <p:cNvPr id="5" name="頁尾版面配置區 4"/>
          <p:cNvSpPr>
            <a:spLocks noGrp="1"/>
          </p:cNvSpPr>
          <p:nvPr>
            <p:ph type="ftr" sz="quarter" idx="11"/>
          </p:nvPr>
        </p:nvSpPr>
        <p:spPr>
          <a:xfrm>
            <a:off x="6012160" y="6165304"/>
            <a:ext cx="2895600" cy="365125"/>
          </a:xfrm>
        </p:spPr>
        <p:txBody>
          <a:bodyPr/>
          <a:lstStyle>
            <a:lvl1pPr algn="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3491880"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472898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ea typeface="標楷體" panose="03000509000000000000" pitchFamily="65" charset="-120"/>
              </a:defRPr>
            </a:lvl1pPr>
          </a:lstStyle>
          <a:p>
            <a:fld id="{0CE4DC1C-B073-4B98-9DD5-D2C01D79FE5C}" type="datetime1">
              <a:rPr lang="zh-TW" altLang="en-US" smtClean="0"/>
              <a:t>2018/7/11</a:t>
            </a:fld>
            <a:endParaRPr lang="zh-TW" altLang="en-US" dirty="0"/>
          </a:p>
        </p:txBody>
      </p:sp>
      <p:sp>
        <p:nvSpPr>
          <p:cNvPr id="5" name="頁尾版面配置區 4"/>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12"/>
          </p:nvPr>
        </p:nvSpPr>
        <p:spPr>
          <a:xfrm>
            <a:off x="6902896" y="6093296"/>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57196539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CD7F8F4F-F89F-437E-A7B6-C64CE577D284}"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a:xfrm>
            <a:off x="6830888"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6088788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ea typeface="標楷體" panose="03000509000000000000" pitchFamily="65" charset="-120"/>
              </a:defRPr>
            </a:lvl1pPr>
          </a:lstStyle>
          <a:p>
            <a:fld id="{A53053F9-4381-4198-BAA7-52EC65AB3F92}" type="datetime1">
              <a:rPr lang="zh-TW" altLang="en-US" smtClean="0"/>
              <a:t>2018/7/11</a:t>
            </a:fld>
            <a:endParaRPr lang="zh-TW" altLang="en-US" dirty="0"/>
          </a:p>
        </p:txBody>
      </p:sp>
      <p:sp>
        <p:nvSpPr>
          <p:cNvPr id="8" name="頁尾版面配置區 7"/>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9" name="投影片編號版面配置區 8"/>
          <p:cNvSpPr>
            <a:spLocks noGrp="1"/>
          </p:cNvSpPr>
          <p:nvPr>
            <p:ph type="sldNum" sz="quarter" idx="12"/>
          </p:nvPr>
        </p:nvSpPr>
        <p:spPr>
          <a:xfrm>
            <a:off x="6902896"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74886154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日期版面配置區 2"/>
          <p:cNvSpPr>
            <a:spLocks noGrp="1"/>
          </p:cNvSpPr>
          <p:nvPr>
            <p:ph type="dt" sz="half" idx="10"/>
          </p:nvPr>
        </p:nvSpPr>
        <p:spPr/>
        <p:txBody>
          <a:bodyPr/>
          <a:lstStyle>
            <a:lvl1pPr>
              <a:defRPr>
                <a:ea typeface="標楷體" panose="03000509000000000000" pitchFamily="65" charset="-120"/>
              </a:defRPr>
            </a:lvl1pPr>
          </a:lstStyle>
          <a:p>
            <a:fld id="{5B0DD287-3065-4F1C-AB10-775D6575B99F}" type="datetime1">
              <a:rPr lang="zh-TW" altLang="en-US" smtClean="0"/>
              <a:t>2018/7/11</a:t>
            </a:fld>
            <a:endParaRPr lang="zh-TW" altLang="en-US" dirty="0"/>
          </a:p>
        </p:txBody>
      </p:sp>
      <p:sp>
        <p:nvSpPr>
          <p:cNvPr id="4" name="頁尾版面配置區 3"/>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5" name="投影片編號版面配置區 4"/>
          <p:cNvSpPr>
            <a:spLocks noGrp="1"/>
          </p:cNvSpPr>
          <p:nvPr>
            <p:ph type="sldNum" sz="quarter" idx="12"/>
          </p:nvPr>
        </p:nvSpPr>
        <p:spPr>
          <a:xfrm>
            <a:off x="6830888" y="6093296"/>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14860131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ea typeface="標楷體" panose="03000509000000000000" pitchFamily="65" charset="-120"/>
              </a:defRPr>
            </a:lvl1pPr>
          </a:lstStyle>
          <a:p>
            <a:fld id="{20EA032E-B739-4278-A189-13588E0B8102}" type="datetime1">
              <a:rPr lang="zh-TW" altLang="en-US" smtClean="0"/>
              <a:t>2018/7/11</a:t>
            </a:fld>
            <a:endParaRPr lang="zh-TW" altLang="en-US" dirty="0"/>
          </a:p>
        </p:txBody>
      </p:sp>
      <p:sp>
        <p:nvSpPr>
          <p:cNvPr id="3" name="頁尾版面配置區 2"/>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4" name="投影片編號版面配置區 3"/>
          <p:cNvSpPr>
            <a:spLocks noGrp="1"/>
          </p:cNvSpPr>
          <p:nvPr>
            <p:ph type="sldNum" sz="quarter" idx="12"/>
          </p:nvPr>
        </p:nvSpPr>
        <p:spPr>
          <a:xfrm>
            <a:off x="6830888" y="6093296"/>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2633686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701F8118-5904-469E-86FB-6DEEE9A297C6}"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a:xfrm>
            <a:off x="6902896" y="6165304"/>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7747657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atin typeface="標楷體" panose="03000509000000000000" pitchFamily="65" charset="-120"/>
                <a:ea typeface="標楷體" panose="03000509000000000000" pitchFamily="65" charset="-120"/>
              </a:defRPr>
            </a:lvl1pPr>
          </a:lstStyle>
          <a:p>
            <a:r>
              <a:rPr lang="zh-TW" altLang="en-US" dirty="0" smtClean="0"/>
              <a:t>按一下以編輯母片標題樣式</a:t>
            </a:r>
            <a:endParaRPr lang="zh-TW" altLang="en-US" dirty="0"/>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ea typeface="標楷體" panose="03000509000000000000" pitchFamily="65" charset="-120"/>
              </a:defRPr>
            </a:lvl1pPr>
          </a:lstStyle>
          <a:p>
            <a:fld id="{EDAB5C28-2AA2-4BF5-B538-4DA7AC21CF26}" type="datetime1">
              <a:rPr lang="zh-TW" altLang="en-US" smtClean="0"/>
              <a:t>2018/7/11</a:t>
            </a:fld>
            <a:endParaRPr lang="zh-TW" altLang="en-US" dirty="0"/>
          </a:p>
        </p:txBody>
      </p:sp>
      <p:sp>
        <p:nvSpPr>
          <p:cNvPr id="6" name="頁尾版面配置區 5"/>
          <p:cNvSpPr>
            <a:spLocks noGrp="1"/>
          </p:cNvSpPr>
          <p:nvPr>
            <p:ph type="ftr" sz="quarter" idx="11"/>
          </p:nvPr>
        </p:nvSpPr>
        <p:spPr/>
        <p:txBody>
          <a:bodyPr/>
          <a:lstStyle>
            <a:lvl1pPr>
              <a:defRPr>
                <a:ea typeface="標楷體" panose="03000509000000000000" pitchFamily="65" charset="-120"/>
              </a:defRPr>
            </a:lvl1pPr>
          </a:lstStyle>
          <a:p>
            <a:endParaRPr lang="zh-TW" altLang="en-US" dirty="0"/>
          </a:p>
        </p:txBody>
      </p:sp>
      <p:sp>
        <p:nvSpPr>
          <p:cNvPr id="7" name="投影片編號版面配置區 6"/>
          <p:cNvSpPr>
            <a:spLocks noGrp="1"/>
          </p:cNvSpPr>
          <p:nvPr>
            <p:ph type="sldNum" sz="quarter" idx="12"/>
          </p:nvPr>
        </p:nvSpPr>
        <p:spPr>
          <a:xfrm>
            <a:off x="6830888" y="6093296"/>
            <a:ext cx="2133600" cy="365125"/>
          </a:xfrm>
        </p:spPr>
        <p:txBody>
          <a:bodyPr/>
          <a:lstStyle>
            <a:lvl1pPr>
              <a:defRPr>
                <a:ea typeface="標楷體" panose="03000509000000000000" pitchFamily="65" charset="-120"/>
              </a:defRPr>
            </a:lvl1pPr>
          </a:lstStyle>
          <a:p>
            <a:fld id="{A36E6B7E-3405-4ABC-8F0A-11CAAA034E4E}" type="slidenum">
              <a:rPr lang="zh-TW" altLang="en-US" smtClean="0"/>
              <a:pPr/>
              <a:t>‹#›</a:t>
            </a:fld>
            <a:endParaRPr lang="zh-TW" altLang="en-US" dirty="0"/>
          </a:p>
        </p:txBody>
      </p:sp>
    </p:spTree>
    <p:extLst>
      <p:ext uri="{BB962C8B-B14F-4D97-AF65-F5344CB8AC3E}">
        <p14:creationId xmlns:p14="http://schemas.microsoft.com/office/powerpoint/2010/main" val="38167160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2" descr="\\192.168.0.1\volume9\蘇佳瑩\套用公版教材\圖片2.jp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31440"/>
            <a:ext cx="9137650" cy="127476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p:cNvSpPr>
            <a:spLocks noGrp="1"/>
          </p:cNvSpPr>
          <p:nvPr>
            <p:ph type="title"/>
          </p:nvPr>
        </p:nvSpPr>
        <p:spPr>
          <a:xfrm>
            <a:off x="1187624" y="274638"/>
            <a:ext cx="7499176" cy="1143000"/>
          </a:xfrm>
          <a:prstGeom prst="rect">
            <a:avLst/>
          </a:prstGeom>
        </p:spPr>
        <p:txBody>
          <a:bodyPr vert="horz" lIns="91440" tIns="45720" rIns="91440" bIns="45720" rtlCol="0" anchor="ctr">
            <a:noAutofit/>
          </a:bodyPr>
          <a:lstStyle/>
          <a:p>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標楷體" panose="03000509000000000000" pitchFamily="65" charset="-120"/>
              </a:defRPr>
            </a:lvl1pPr>
          </a:lstStyle>
          <a:p>
            <a:fld id="{751CF6AC-579C-44D7-8485-2D47EFA29820}" type="datetime1">
              <a:rPr lang="zh-TW" altLang="en-US" smtClean="0"/>
              <a:t>2018/7/11</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標楷體" panose="03000509000000000000" pitchFamily="65" charset="-120"/>
              </a:defRPr>
            </a:lvl1pPr>
          </a:lstStyle>
          <a:p>
            <a:endParaRPr lang="zh-TW"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標楷體" panose="03000509000000000000" pitchFamily="65" charset="-120"/>
              </a:defRPr>
            </a:lvl1pPr>
          </a:lstStyle>
          <a:p>
            <a:fld id="{A36E6B7E-3405-4ABC-8F0A-11CAAA034E4E}" type="slidenum">
              <a:rPr lang="zh-TW" altLang="en-US" smtClean="0"/>
              <a:pPr/>
              <a:t>‹#›</a:t>
            </a:fld>
            <a:endParaRPr lang="zh-TW" altLang="en-US" dirty="0"/>
          </a:p>
        </p:txBody>
      </p:sp>
      <p:pic>
        <p:nvPicPr>
          <p:cNvPr id="9" name="圖片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117336"/>
            <a:ext cx="9144000" cy="1481328"/>
          </a:xfrm>
          <a:prstGeom prst="rect">
            <a:avLst/>
          </a:prstGeom>
        </p:spPr>
      </p:pic>
      <p:pic>
        <p:nvPicPr>
          <p:cNvPr id="8" name="圖片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3800" y="233320"/>
            <a:ext cx="864096" cy="873169"/>
          </a:xfrm>
          <a:prstGeom prst="rect">
            <a:avLst/>
          </a:prstGeom>
        </p:spPr>
      </p:pic>
    </p:spTree>
    <p:extLst>
      <p:ext uri="{BB962C8B-B14F-4D97-AF65-F5344CB8AC3E}">
        <p14:creationId xmlns:p14="http://schemas.microsoft.com/office/powerpoint/2010/main" val="1444896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標楷體" panose="03000509000000000000" pitchFamily="65" charset="-120"/>
          <a:ea typeface="標楷體" panose="03000509000000000000" pitchFamily="65"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標楷體" panose="03000509000000000000" pitchFamily="65"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7.jpeg"/></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2.emf"/><Relationship Id="rId7" Type="http://schemas.openxmlformats.org/officeDocument/2006/relationships/image" Target="../media/image46.emf"/><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emf"/><Relationship Id="rId4" Type="http://schemas.openxmlformats.org/officeDocument/2006/relationships/image" Target="../media/image4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47.wmf"/><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9.png"/><Relationship Id="rId5" Type="http://schemas.openxmlformats.org/officeDocument/2006/relationships/image" Target="../media/image48.wmf"/><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62.xml"/><Relationship Id="rId7" Type="http://schemas.openxmlformats.org/officeDocument/2006/relationships/image" Target="../media/image5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0.wmf"/><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endParaRPr lang="zh-TW" altLang="en-US" dirty="0"/>
          </a:p>
        </p:txBody>
      </p:sp>
      <p:sp>
        <p:nvSpPr>
          <p:cNvPr id="3" name="副標題 2"/>
          <p:cNvSpPr>
            <a:spLocks noGrp="1"/>
          </p:cNvSpPr>
          <p:nvPr>
            <p:ph type="subTitle" idx="1"/>
          </p:nvPr>
        </p:nvSpPr>
        <p:spPr>
          <a:xfrm>
            <a:off x="1259632" y="3861048"/>
            <a:ext cx="6400800" cy="1752600"/>
          </a:xfrm>
        </p:spPr>
        <p:txBody>
          <a:bodyPr/>
          <a:lstStyle/>
          <a:p>
            <a:r>
              <a:rPr lang="zh-TW" altLang="en-US" dirty="0">
                <a:solidFill>
                  <a:srgbClr val="C00000"/>
                </a:solidFill>
                <a:latin typeface="標楷體" panose="03000509000000000000" pitchFamily="65" charset="-120"/>
              </a:rPr>
              <a:t>實驗場所安全衛生管理</a:t>
            </a:r>
            <a:endParaRPr lang="en-US" altLang="zh-TW" dirty="0">
              <a:solidFill>
                <a:schemeClr val="tx1"/>
              </a:solidFill>
              <a:latin typeface="標楷體" panose="03000509000000000000" pitchFamily="65" charset="-120"/>
            </a:endParaRPr>
          </a:p>
          <a:p>
            <a:r>
              <a:rPr lang="en-US" altLang="zh-TW" dirty="0" smtClean="0">
                <a:solidFill>
                  <a:schemeClr val="tx1"/>
                </a:solidFill>
                <a:latin typeface="標楷體" panose="03000509000000000000" pitchFamily="65" charset="-120"/>
              </a:rPr>
              <a:t>H1</a:t>
            </a:r>
            <a:r>
              <a:rPr lang="zh-TW" altLang="en-US" dirty="0" smtClean="0">
                <a:solidFill>
                  <a:schemeClr val="tx1"/>
                </a:solidFill>
                <a:latin typeface="標楷體" panose="03000509000000000000" pitchFamily="65" charset="-120"/>
              </a:rPr>
              <a:t>查核</a:t>
            </a:r>
            <a:endParaRPr lang="en-US" altLang="zh-TW" dirty="0">
              <a:solidFill>
                <a:schemeClr val="tx1"/>
              </a:solidFill>
              <a:latin typeface="標楷體" panose="03000509000000000000" pitchFamily="65" charset="-120"/>
            </a:endParaRPr>
          </a:p>
          <a:p>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1</a:t>
            </a:fld>
            <a:endParaRPr lang="zh-TW" altLang="en-US" dirty="0"/>
          </a:p>
        </p:txBody>
      </p:sp>
    </p:spTree>
    <p:extLst>
      <p:ext uri="{BB962C8B-B14F-4D97-AF65-F5344CB8AC3E}">
        <p14:creationId xmlns:p14="http://schemas.microsoft.com/office/powerpoint/2010/main" val="3401282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78507"/>
            <a:ext cx="7992888" cy="1143000"/>
          </a:xfrm>
        </p:spPr>
        <p:txBody>
          <a:bodyPr/>
          <a:lstStyle/>
          <a:p>
            <a:r>
              <a:rPr lang="zh-TW" altLang="en-US" sz="3600"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學校適用職業安全衛生法勞工人數計算</a:t>
            </a:r>
          </a:p>
        </p:txBody>
      </p:sp>
      <p:pic>
        <p:nvPicPr>
          <p:cNvPr id="5" name="內容版面配置區 4"/>
          <p:cNvPicPr>
            <a:picLocks noGrp="1" noChangeAspect="1"/>
          </p:cNvPicPr>
          <p:nvPr>
            <p:ph idx="1"/>
          </p:nvPr>
        </p:nvPicPr>
        <p:blipFill>
          <a:blip r:embed="rId3" cstate="print"/>
          <a:stretch>
            <a:fillRect/>
          </a:stretch>
        </p:blipFill>
        <p:spPr>
          <a:xfrm>
            <a:off x="251520" y="1124743"/>
            <a:ext cx="8640960" cy="5300869"/>
          </a:xfrm>
          <a:prstGeom prst="rect">
            <a:avLst/>
          </a:prstGeom>
        </p:spPr>
      </p:pic>
      <p:sp>
        <p:nvSpPr>
          <p:cNvPr id="4" name="投影片編號版面配置區 3"/>
          <p:cNvSpPr>
            <a:spLocks noGrp="1"/>
          </p:cNvSpPr>
          <p:nvPr>
            <p:ph type="sldNum" sz="quarter" idx="12"/>
          </p:nvPr>
        </p:nvSpPr>
        <p:spPr>
          <a:xfrm>
            <a:off x="6660232" y="6308209"/>
            <a:ext cx="2133600" cy="365125"/>
          </a:xfrm>
        </p:spPr>
        <p:txBody>
          <a:bodyPr/>
          <a:lstStyle/>
          <a:p>
            <a:pPr>
              <a:defRPr/>
            </a:pPr>
            <a:fld id="{2C463222-3884-42D2-8A9D-F71189E9DF7D}" type="slidenum">
              <a:rPr lang="en-US" altLang="zh-TW" smtClean="0">
                <a:solidFill>
                  <a:schemeClr val="tx1"/>
                </a:solidFill>
              </a:rPr>
              <a:pPr>
                <a:defRPr/>
              </a:pPr>
              <a:t>10</a:t>
            </a:fld>
            <a:endParaRPr lang="en-US" altLang="zh-TW" dirty="0">
              <a:solidFill>
                <a:schemeClr val="tx1"/>
              </a:solidFill>
            </a:endParaRPr>
          </a:p>
        </p:txBody>
      </p:sp>
      <p:sp>
        <p:nvSpPr>
          <p:cNvPr id="6" name="文字方塊 5"/>
          <p:cNvSpPr txBox="1"/>
          <p:nvPr/>
        </p:nvSpPr>
        <p:spPr>
          <a:xfrm>
            <a:off x="323528" y="6304002"/>
            <a:ext cx="3203848" cy="369332"/>
          </a:xfrm>
          <a:prstGeom prst="rect">
            <a:avLst/>
          </a:prstGeom>
          <a:solidFill>
            <a:schemeClr val="bg1"/>
          </a:solid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來源</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中國勞工安全管理學會</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52147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274638"/>
            <a:ext cx="7560840" cy="850106"/>
          </a:xfrm>
        </p:spPr>
        <p:txBody>
          <a:bodyPr/>
          <a:lstStyle/>
          <a:p>
            <a:r>
              <a:rPr lang="zh-TW" altLang="en-US" sz="3200" dirty="0">
                <a:solidFill>
                  <a:srgbClr val="33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職業安全衛生管理辦法依學校</a:t>
            </a:r>
            <a:r>
              <a:rPr lang="zh-TW" altLang="en-US" sz="3200" dirty="0" smtClean="0">
                <a:solidFill>
                  <a:srgbClr val="33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場所風險</a:t>
            </a:r>
            <a:r>
              <a:rPr lang="zh-TW" altLang="en-US" sz="3200" dirty="0">
                <a:solidFill>
                  <a:srgbClr val="33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性之分類</a:t>
            </a:r>
          </a:p>
        </p:txBody>
      </p:sp>
      <p:sp>
        <p:nvSpPr>
          <p:cNvPr id="3" name="內容版面配置區 2"/>
          <p:cNvSpPr>
            <a:spLocks noGrp="1"/>
          </p:cNvSpPr>
          <p:nvPr>
            <p:ph idx="1"/>
          </p:nvPr>
        </p:nvSpPr>
        <p:spPr>
          <a:xfrm>
            <a:off x="457200" y="1196752"/>
            <a:ext cx="8363272" cy="5256584"/>
          </a:xfrm>
        </p:spPr>
        <p:txBody>
          <a:bodyPr/>
          <a:lstStyle/>
          <a:p>
            <a:pPr marL="0" indent="0">
              <a:buNone/>
            </a:pP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職業安全衛生管理</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辦法規定 </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第二類事業</a:t>
            </a:r>
          </a:p>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大專校院、高級中等學校之實驗室、試驗室、實習工場或試驗工場</a:t>
            </a:r>
          </a:p>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教育訓練服務業之大專校院有從事工程施工、品質管 制、進度管控及竣工驗收等之工作場所</a:t>
            </a:r>
          </a:p>
          <a:p>
            <a:pPr marL="0" indent="0">
              <a:buNone/>
            </a:pPr>
            <a:r>
              <a:rPr lang="zh-TW" altLang="en-US" sz="3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第三</a:t>
            </a:r>
            <a:r>
              <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類事業</a:t>
            </a:r>
          </a:p>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未在該規範指定範圍內之學校</a:t>
            </a: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11</a:t>
            </a:fld>
            <a:endParaRPr lang="en-US" altLang="zh-TW" dirty="0">
              <a:solidFill>
                <a:prstClr val="black">
                  <a:tint val="75000"/>
                </a:prstClr>
              </a:solidFill>
            </a:endParaRPr>
          </a:p>
        </p:txBody>
      </p:sp>
    </p:spTree>
    <p:extLst>
      <p:ext uri="{BB962C8B-B14F-4D97-AF65-F5344CB8AC3E}">
        <p14:creationId xmlns:p14="http://schemas.microsoft.com/office/powerpoint/2010/main" val="1077426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116632"/>
            <a:ext cx="7715200" cy="1008112"/>
          </a:xfrm>
        </p:spPr>
        <p:txBody>
          <a:bodyPr/>
          <a:lstStyle/>
          <a:p>
            <a:r>
              <a:rPr lang="zh-TW" altLang="en-US" sz="3200" dirty="0">
                <a:solidFill>
                  <a:srgbClr val="33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職業安全衛生管理辦法依</a:t>
            </a:r>
            <a:r>
              <a:rPr lang="zh-TW" altLang="en-US" sz="3200" dirty="0" smtClean="0">
                <a:solidFill>
                  <a:srgbClr val="33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學校勞工人數規模應設置之安全衛生組織及管理人員</a:t>
            </a:r>
            <a:endParaRPr lang="zh-TW" altLang="en-US" sz="3200" dirty="0">
              <a:solidFill>
                <a:srgbClr val="33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內容版面配置區 4"/>
          <p:cNvPicPr>
            <a:picLocks noGrp="1" noChangeAspect="1"/>
          </p:cNvPicPr>
          <p:nvPr>
            <p:ph idx="1"/>
          </p:nvPr>
        </p:nvPicPr>
        <p:blipFill>
          <a:blip r:embed="rId3" cstate="print"/>
          <a:stretch>
            <a:fillRect/>
          </a:stretch>
        </p:blipFill>
        <p:spPr>
          <a:xfrm>
            <a:off x="251520" y="1315362"/>
            <a:ext cx="8640960" cy="4922126"/>
          </a:xfrm>
          <a:prstGeom prst="rect">
            <a:avLst/>
          </a:prstGeom>
        </p:spPr>
      </p:pic>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12</a:t>
            </a:fld>
            <a:endParaRPr lang="en-US" altLang="zh-TW" dirty="0">
              <a:solidFill>
                <a:prstClr val="black">
                  <a:tint val="75000"/>
                </a:prstClr>
              </a:solidFill>
            </a:endParaRPr>
          </a:p>
        </p:txBody>
      </p:sp>
      <p:sp>
        <p:nvSpPr>
          <p:cNvPr id="6" name="文字方塊 5"/>
          <p:cNvSpPr txBox="1"/>
          <p:nvPr/>
        </p:nvSpPr>
        <p:spPr>
          <a:xfrm>
            <a:off x="251520" y="6317032"/>
            <a:ext cx="3203848" cy="369332"/>
          </a:xfrm>
          <a:prstGeom prst="rect">
            <a:avLst/>
          </a:prstGeom>
          <a:solidFill>
            <a:schemeClr val="bg1"/>
          </a:solid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來源</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中國勞工安全管理學會</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7910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en-US" altLang="zh-TW" dirty="0" smtClean="0">
                <a:latin typeface="Times New Roman" panose="02020603050405020304" pitchFamily="18" charset="0"/>
              </a:rPr>
              <a:t>PDCA</a:t>
            </a:r>
            <a:r>
              <a:rPr lang="zh-TW" altLang="en-US" dirty="0" smtClean="0">
                <a:latin typeface="Times New Roman" panose="02020603050405020304" pitchFamily="18" charset="0"/>
              </a:rPr>
              <a:t>之管理程序</a:t>
            </a:r>
            <a:endParaRPr lang="zh-TW" altLang="en-US" dirty="0">
              <a:latin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latin typeface="Times New Roman" panose="02020603050405020304" pitchFamily="18" charset="0"/>
                <a:cs typeface="Times New Roman" panose="02020603050405020304" pitchFamily="18" charset="0"/>
              </a:rPr>
              <a:pPr>
                <a:defRPr/>
              </a:pPr>
              <a:t>13</a:t>
            </a:fld>
            <a:endParaRPr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pic>
        <p:nvPicPr>
          <p:cNvPr id="5" name="Picture 2" descr="https://www.safelab.edu.tw/FileStorage/images/%E9%AB%98%E4%B8%AD%E8%81%B7%E6%A0%A1%E3%80%81%E5%A4%A7%E5%B0%88%E6%A0%A1%E9%99%A2%E3%80%8C%E8%81%B7%E6%A5%AD%E5%AE%89%E5%85%A8%E8%A1%9B%E7%94%9F%E7%AE%A1%E7%90%86%E7%A4%BA%E7%AF%84%E6%89%8B%E5%86%8A%E4%BD%BF%E7%94%A8%E8%AA%AA%E6%98%8E%E3%80%8D/pdca.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450" y="3186539"/>
            <a:ext cx="4462094" cy="355482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251520" y="1312398"/>
            <a:ext cx="4312024" cy="1754326"/>
          </a:xfrm>
          <a:prstGeom prst="rect">
            <a:avLst/>
          </a:prstGeom>
          <a:solidFill>
            <a:srgbClr val="FFFF00"/>
          </a:solidFill>
          <a:ln w="9525">
            <a:solidFill>
              <a:schemeClr val="tx1"/>
            </a:solidFill>
          </a:ln>
        </p:spPr>
        <p:txBody>
          <a:bodyPr wrap="square" rtlCol="0">
            <a:spAutoFit/>
          </a:bodyPr>
          <a:lstStyle/>
          <a:p>
            <a:pPr>
              <a:lnSpc>
                <a:spcPct val="150000"/>
              </a:lnSpc>
            </a:pPr>
            <a:r>
              <a:rPr lang="zh-TW" altLang="en-US" sz="2400" b="1"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尚未建置管理系統之學校</a:t>
            </a:r>
            <a:endParaRPr lang="en-US" altLang="zh-TW" sz="2400" b="1"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zh-TW" altLang="en-US" sz="2400"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依據「職業安全衛生管理</a:t>
            </a:r>
            <a:r>
              <a:rPr lang="zh-TW" altLang="en-US" sz="2400"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計畫」建立管理程序</a:t>
            </a:r>
            <a:endParaRPr lang="zh-TW" altLang="en-US" sz="2400"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4769556" y="1312398"/>
            <a:ext cx="3931806" cy="1200329"/>
          </a:xfrm>
          <a:prstGeom prst="rect">
            <a:avLst/>
          </a:prstGeom>
          <a:solidFill>
            <a:srgbClr val="FFC000"/>
          </a:solidFill>
          <a:ln w="9525">
            <a:solidFill>
              <a:schemeClr val="tx1"/>
            </a:solidFill>
          </a:ln>
        </p:spPr>
        <p:txBody>
          <a:bodyPr wrap="square" rtlCol="0">
            <a:spAutoFit/>
          </a:bodyPr>
          <a:lstStyle/>
          <a:p>
            <a:pPr>
              <a:lnSpc>
                <a:spcPct val="150000"/>
              </a:lnSpc>
            </a:pPr>
            <a:r>
              <a:rPr lang="zh-TW" altLang="en-US" sz="2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已建置管理系統之學校</a:t>
            </a:r>
            <a:endParaRPr lang="en-US" altLang="zh-TW" sz="2400" b="1" dirty="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zh-TW" altLang="en-US" sz="2400" dirty="0" smtClean="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依據管理系統建置管理程序</a:t>
            </a:r>
            <a:endParaRPr lang="zh-TW" altLang="en-US" sz="2400" dirty="0">
              <a:solidFill>
                <a:schemeClr val="accent1">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 name="圖片 8"/>
          <p:cNvPicPr>
            <a:picLocks noChangeAspect="1"/>
          </p:cNvPicPr>
          <p:nvPr/>
        </p:nvPicPr>
        <p:blipFill>
          <a:blip r:embed="rId4" cstate="print"/>
          <a:stretch>
            <a:fillRect/>
          </a:stretch>
        </p:blipFill>
        <p:spPr>
          <a:xfrm>
            <a:off x="4748755" y="2444888"/>
            <a:ext cx="3940046" cy="4271650"/>
          </a:xfrm>
          <a:prstGeom prst="rect">
            <a:avLst/>
          </a:prstGeom>
          <a:ln w="12700">
            <a:solidFill>
              <a:schemeClr val="tx1"/>
            </a:solidFill>
          </a:ln>
        </p:spPr>
      </p:pic>
      <p:sp>
        <p:nvSpPr>
          <p:cNvPr id="11" name="文字方塊 10"/>
          <p:cNvSpPr txBox="1"/>
          <p:nvPr/>
        </p:nvSpPr>
        <p:spPr>
          <a:xfrm>
            <a:off x="4748755" y="2446612"/>
            <a:ext cx="3919478" cy="646331"/>
          </a:xfrm>
          <a:prstGeom prst="rect">
            <a:avLst/>
          </a:prstGeom>
          <a:solidFill>
            <a:schemeClr val="bg1"/>
          </a:solidFill>
          <a:ln w="19050">
            <a:solidFill>
              <a:schemeClr val="tx1"/>
            </a:solidFill>
          </a:ln>
        </p:spPr>
        <p:txBody>
          <a:bodyPr wrap="square" rtlCol="0">
            <a:spAutoFit/>
          </a:bodyPr>
          <a:lstStyle/>
          <a:p>
            <a:pPr algn="ctr">
              <a:lnSpc>
                <a:spcPct val="150000"/>
              </a:lnSpc>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安全</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衛生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管理系統程序</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字方塊 9"/>
          <p:cNvSpPr txBox="1"/>
          <p:nvPr/>
        </p:nvSpPr>
        <p:spPr>
          <a:xfrm>
            <a:off x="0" y="6309320"/>
            <a:ext cx="2987824" cy="307777"/>
          </a:xfrm>
          <a:prstGeom prst="rect">
            <a:avLst/>
          </a:prstGeom>
          <a:solidFill>
            <a:schemeClr val="bg1"/>
          </a:solidFill>
        </p:spPr>
        <p:txBody>
          <a:bodyPr wrap="square" rtlCol="0">
            <a:spAutoFi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17866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8507"/>
            <a:ext cx="8229600" cy="850106"/>
          </a:xfrm>
        </p:spPr>
        <p:txBody>
          <a:bodyPr vert="horz" lIns="0" rIns="0" bIns="0" anchor="b">
            <a:normAutofit/>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規劃</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Plan)</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版面配置區 2"/>
          <p:cNvSpPr>
            <a:spLocks noGrp="1"/>
          </p:cNvSpPr>
          <p:nvPr>
            <p:ph idx="1"/>
          </p:nvPr>
        </p:nvSpPr>
        <p:spPr>
          <a:xfrm>
            <a:off x="457200" y="928613"/>
            <a:ext cx="8286146" cy="5524723"/>
          </a:xfrm>
        </p:spPr>
        <p:txBody>
          <a:bodyPr>
            <a:normAutofit/>
          </a:bodyPr>
          <a:lstStyle/>
          <a:p>
            <a:pPr>
              <a:lnSpc>
                <a:spcPct val="150000"/>
              </a:lnSpc>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職業安全衛生管理計畫</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依職安法第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條、職業</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安全衛生施行細則第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條、職業</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安全衛生管理辦法第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12-1</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條</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勞工人數≧</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人即</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需訂</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定執行職業安全衛生管理</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計畫</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勞工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人數未達</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人可以致行文件紀錄留存備查核</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p>
            <a:pPr lvl="1"/>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功能</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透過規劃</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(Plan)</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、實施</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(Do)</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、查核</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(Check)</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、與改進</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(Action)</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的循環過程進行職業安全衛生管理工作</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管理工作「標準化、文件化、程序化」</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lnSpc>
                <a:spcPct val="150000"/>
              </a:lnSpc>
            </a:pPr>
            <a:fld id="{5120085A-5DBB-4432-81C6-0F66A6FEB2A5}" type="slidenum">
              <a:rPr lang="zh-TW" altLang="en-US" smtClean="0"/>
              <a:pPr>
                <a:lnSpc>
                  <a:spcPct val="150000"/>
                </a:lnSpc>
              </a:pPr>
              <a:t>14</a:t>
            </a:fld>
            <a:endParaRPr lang="zh-TW" altLang="en-US" dirty="0"/>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4455" y="4509120"/>
            <a:ext cx="2659178" cy="1939131"/>
          </a:xfrm>
          <a:prstGeom prst="rect">
            <a:avLst/>
          </a:prstGeom>
        </p:spPr>
      </p:pic>
      <p:sp>
        <p:nvSpPr>
          <p:cNvPr id="7" name="文字方塊 6"/>
          <p:cNvSpPr txBox="1"/>
          <p:nvPr/>
        </p:nvSpPr>
        <p:spPr>
          <a:xfrm>
            <a:off x="5924455" y="6423645"/>
            <a:ext cx="2339752" cy="369332"/>
          </a:xfrm>
          <a:prstGeom prst="rect">
            <a:avLst/>
          </a:prstGeom>
          <a:solidFill>
            <a:schemeClr val="bg1"/>
          </a:solid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照片來源</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劉榮昌攝</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404586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規劃</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(Plan)</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新</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251520" y="1062133"/>
            <a:ext cx="8712968" cy="5524723"/>
          </a:xfrm>
        </p:spPr>
        <p:txBody>
          <a:bodyPr>
            <a:normAutofit fontScale="92500" lnSpcReduction="20000"/>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危害鑑別、風險評估及控制措施</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建立實施</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維持危害</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鑑別、風險評估及控制</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措施之程序</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spcBef>
                <a:spcPts val="0"/>
              </a:spcBef>
              <a:buNone/>
            </a:pPr>
            <a:r>
              <a:rPr lang="zh-TW" altLang="en-US" sz="2000" u="sng"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得採例行性及於設施</a:t>
            </a:r>
            <a:r>
              <a:rPr lang="en-US" altLang="zh-TW" sz="2000" u="sng"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u="sng"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或人員或作業情況</a:t>
            </a:r>
            <a:r>
              <a:rPr lang="en-US" altLang="zh-TW" sz="2000" u="sng"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u="sng"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變更且具不可接受風險時非例行性</a:t>
            </a:r>
            <a:endParaRPr lang="en-US" altLang="zh-TW" sz="2000" u="sng"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spcBef>
                <a:spcPts val="0"/>
              </a:spcBef>
              <a:buNone/>
            </a:pP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包括所有人進入工作場所之活動</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教職員生承攬商訪客</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indent="0">
              <a:lnSpc>
                <a:spcPct val="150000"/>
              </a:lnSpc>
              <a:spcBef>
                <a:spcPts val="0"/>
              </a:spcBef>
              <a:buNone/>
            </a:pP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工作場所提供之基礎設施設備原物料</a:t>
            </a:r>
            <a:endPar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lnSpc>
                <a:spcPct val="150000"/>
              </a:lnSpc>
              <a:spcBef>
                <a:spcPts val="0"/>
              </a:spcBef>
              <a:buNone/>
            </a:pP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活動及設施原物料變更及人員能力</a:t>
            </a:r>
            <a:endPar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控制</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措施</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消除</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elimination)</a:t>
            </a:r>
          </a:p>
          <a:p>
            <a:pPr marL="0" indent="0">
              <a:buNone/>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取代</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000" dirty="0" err="1" smtClean="0">
                <a:latin typeface="Times New Roman" panose="02020603050405020304" pitchFamily="18" charset="0"/>
                <a:ea typeface="標楷體" panose="03000509000000000000" pitchFamily="65" charset="-120"/>
                <a:cs typeface="Times New Roman" panose="02020603050405020304" pitchFamily="18" charset="0"/>
              </a:rPr>
              <a:t>substition</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工程控制</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(engineering</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controls)</a:t>
            </a:r>
          </a:p>
          <a:p>
            <a:pPr marL="0" indent="0">
              <a:buNone/>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標誌、警告、管理控制</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(signage/warning/administration controls)</a:t>
            </a:r>
          </a:p>
          <a:p>
            <a:pPr marL="0" indent="0">
              <a:buNone/>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個人防護具</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(personal protection equipment)</a:t>
            </a:r>
          </a:p>
          <a:p>
            <a:pPr marL="0" indent="0">
              <a:buNone/>
            </a:pPr>
            <a:r>
              <a:rPr lang="zh-TW" altLang="en-US" sz="2000" u="sng" dirty="0" smtClean="0">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行政管理</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與採取</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之控制</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措施並應考量：安全衛生主管機關</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含</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服務機構</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、勞動檢查機構及其他機構之資訊或報告</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en-US" altLang="zh-TW" sz="18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sz="1800" b="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6804248" y="6165304"/>
            <a:ext cx="2133600" cy="365125"/>
          </a:xfrm>
        </p:spPr>
        <p:txBody>
          <a:bodyPr/>
          <a:lstStyle/>
          <a:p>
            <a:pPr>
              <a:defRPr/>
            </a:pPr>
            <a:fld id="{2C463222-3884-42D2-8A9D-F71189E9DF7D}" type="slidenum">
              <a:rPr lang="en-US" altLang="zh-TW" smtClean="0">
                <a:solidFill>
                  <a:prstClr val="black">
                    <a:tint val="75000"/>
                  </a:prstClr>
                </a:solidFill>
              </a:rPr>
              <a:pPr>
                <a:defRPr/>
              </a:pPr>
              <a:t>15</a:t>
            </a:fld>
            <a:endParaRPr lang="en-US" altLang="zh-TW" dirty="0">
              <a:solidFill>
                <a:prstClr val="black">
                  <a:tint val="75000"/>
                </a:prstClr>
              </a:solidFill>
            </a:endParaRPr>
          </a:p>
        </p:txBody>
      </p:sp>
    </p:spTree>
    <p:extLst>
      <p:ext uri="{BB962C8B-B14F-4D97-AF65-F5344CB8AC3E}">
        <p14:creationId xmlns:p14="http://schemas.microsoft.com/office/powerpoint/2010/main" val="1465588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規劃</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(Plan)</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新</a:t>
            </a:r>
          </a:p>
        </p:txBody>
      </p:sp>
      <p:sp>
        <p:nvSpPr>
          <p:cNvPr id="3" name="內容版面配置區 2"/>
          <p:cNvSpPr>
            <a:spLocks noGrp="1"/>
          </p:cNvSpPr>
          <p:nvPr>
            <p:ph idx="1"/>
          </p:nvPr>
        </p:nvSpPr>
        <p:spPr/>
        <p:txBody>
          <a:bodyPr>
            <a:normAutofit lnSpcReduction="10000"/>
          </a:bodyPr>
          <a:lstStyle/>
          <a:p>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目標與方案</a:t>
            </a: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a:latin typeface="Times New Roman" panose="02020603050405020304" pitchFamily="18" charset="0"/>
                <a:ea typeface="標楷體" panose="03000509000000000000" pitchFamily="65" charset="-120"/>
                <a:cs typeface="Times New Roman" panose="02020603050405020304" pitchFamily="18" charset="0"/>
              </a:rPr>
              <a:t>目標應具具體可量測與政策一致</a:t>
            </a:r>
            <a:endParaRPr lang="en-US" altLang="zh-TW" sz="2000" b="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a:latin typeface="Times New Roman" panose="02020603050405020304" pitchFamily="18" charset="0"/>
                <a:ea typeface="標楷體" panose="03000509000000000000" pitchFamily="65" charset="-120"/>
                <a:cs typeface="Times New Roman" panose="02020603050405020304" pitchFamily="18" charset="0"/>
              </a:rPr>
              <a:t>健康管理</a:t>
            </a:r>
            <a:r>
              <a:rPr lang="en-US" altLang="zh-TW" sz="20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a:latin typeface="Times New Roman" panose="02020603050405020304" pitchFamily="18" charset="0"/>
                <a:ea typeface="標楷體" panose="03000509000000000000" pitchFamily="65" charset="-120"/>
                <a:cs typeface="Times New Roman" panose="02020603050405020304" pitchFamily="18" charset="0"/>
              </a:rPr>
              <a:t>職業災害意外事故及職業疾病預防</a:t>
            </a:r>
            <a:r>
              <a:rPr lang="en-US" altLang="zh-TW" sz="20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a:latin typeface="Times New Roman" panose="02020603050405020304" pitchFamily="18" charset="0"/>
                <a:ea typeface="標楷體" panose="03000509000000000000" pitchFamily="65" charset="-120"/>
                <a:cs typeface="Times New Roman" panose="02020603050405020304" pitchFamily="18" charset="0"/>
              </a:rPr>
              <a:t>、符合法令規章</a:t>
            </a:r>
            <a:endParaRPr lang="en-US" altLang="zh-TW" sz="2000" b="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a:latin typeface="Times New Roman" panose="02020603050405020304" pitchFamily="18" charset="0"/>
                <a:ea typeface="標楷體" panose="03000509000000000000" pitchFamily="65" charset="-120"/>
                <a:cs typeface="Times New Roman" panose="02020603050405020304" pitchFamily="18" charset="0"/>
              </a:rPr>
              <a:t>建立實施及維持多個方案，以達成目標</a:t>
            </a:r>
            <a:endParaRPr lang="en-US" altLang="zh-TW" sz="2000" b="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000" b="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a:latin typeface="Times New Roman" panose="02020603050405020304" pitchFamily="18" charset="0"/>
                <a:ea typeface="標楷體" panose="03000509000000000000" pitchFamily="65" charset="-120"/>
                <a:cs typeface="Times New Roman" panose="02020603050405020304" pitchFamily="18" charset="0"/>
              </a:rPr>
              <a:t>方案應定期審查以確保目標之</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達成</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法規及其他要求事項</a:t>
            </a:r>
          </a:p>
          <a:p>
            <a:pPr marL="0" indent="0">
              <a:buNone/>
            </a:pP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建立實施及維持確認適用法規及其他要求已列入考量</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法規符合度</a:t>
            </a:r>
            <a:r>
              <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保持此資訊之更新</a:t>
            </a:r>
            <a:endPar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其他如消防、環保、輻射、醫藥、農政等目的事業主管機關規定事項與職業安全</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衛生相關之設備、措施、作業</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需確認已列入考量</a:t>
            </a:r>
          </a:p>
          <a:p>
            <a:pPr marL="0" indent="0">
              <a:buNone/>
            </a:pPr>
            <a:endPar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6804248" y="6093296"/>
            <a:ext cx="2133600" cy="365125"/>
          </a:xfrm>
        </p:spPr>
        <p:txBody>
          <a:bodyPr/>
          <a:lstStyle/>
          <a:p>
            <a:pPr>
              <a:defRPr/>
            </a:pPr>
            <a:fld id="{2C463222-3884-42D2-8A9D-F71189E9DF7D}" type="slidenum">
              <a:rPr lang="en-US" altLang="zh-TW" smtClean="0">
                <a:solidFill>
                  <a:prstClr val="black">
                    <a:tint val="75000"/>
                  </a:prstClr>
                </a:solidFill>
              </a:rPr>
              <a:pPr>
                <a:defRPr/>
              </a:pPr>
              <a:t>16</a:t>
            </a:fld>
            <a:endParaRPr lang="en-US" altLang="zh-TW">
              <a:solidFill>
                <a:prstClr val="black">
                  <a:tint val="75000"/>
                </a:prstClr>
              </a:solidFill>
            </a:endParaRPr>
          </a:p>
        </p:txBody>
      </p:sp>
    </p:spTree>
    <p:extLst>
      <p:ext uri="{BB962C8B-B14F-4D97-AF65-F5344CB8AC3E}">
        <p14:creationId xmlns:p14="http://schemas.microsoft.com/office/powerpoint/2010/main" val="1442196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636680"/>
          </a:xfrm>
        </p:spPr>
        <p:txBody>
          <a:bodyPr vert="horz" lIns="0" rIns="0" bIns="0" anchor="b">
            <a:noAutofit/>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職業安全衛生管理計畫</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計畫項目</a:t>
            </a:r>
          </a:p>
        </p:txBody>
      </p:sp>
      <p:sp>
        <p:nvSpPr>
          <p:cNvPr id="4" name="內容版面配置區 3"/>
          <p:cNvSpPr>
            <a:spLocks noGrp="1"/>
          </p:cNvSpPr>
          <p:nvPr>
            <p:ph sz="half" idx="1"/>
          </p:nvPr>
        </p:nvSpPr>
        <p:spPr>
          <a:xfrm>
            <a:off x="179512" y="1484784"/>
            <a:ext cx="4608512" cy="3960440"/>
          </a:xfrm>
        </p:spPr>
        <p:txBody>
          <a:bodyPr>
            <a:noAutofit/>
          </a:bodyPr>
          <a:lstStyle/>
          <a:p>
            <a:pPr marL="360363" indent="-3603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一、工作</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環境或作業危害之辨識、評估及</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控制</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二、機械、設備或器具之管理</a:t>
            </a:r>
            <a:endPar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三、危害性化學品之分類、標示、通識及管理</a:t>
            </a:r>
            <a:endPar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四</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、有害作業環境之採樣策略規劃及</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監測</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五、危險性工作場所之製程或施工安全評估</a:t>
            </a:r>
            <a:endPar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六、</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採購管理、承攬管理及變更</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管理</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七、</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安全衛生作業</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標準</a:t>
            </a:r>
            <a:endPar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60000"/>
              </a:lnSpc>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八、定期檢查、重點檢查、作業檢點及現場</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巡視</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內容版面配置區 4"/>
          <p:cNvSpPr>
            <a:spLocks noGrp="1"/>
          </p:cNvSpPr>
          <p:nvPr>
            <p:ph sz="half" idx="2"/>
          </p:nvPr>
        </p:nvSpPr>
        <p:spPr>
          <a:xfrm>
            <a:off x="4932040" y="1484784"/>
            <a:ext cx="4038600" cy="4870141"/>
          </a:xfrm>
        </p:spPr>
        <p:txBody>
          <a:bodyPr>
            <a:normAutofit/>
          </a:bodyPr>
          <a:lstStyle/>
          <a:p>
            <a:pPr marL="360363" indent="-3603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九、</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安全衛生教育</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訓練</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十、個人防護具之管理</a:t>
            </a:r>
          </a:p>
          <a:p>
            <a:pPr marL="627063" indent="-6270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十一、健康檢查、管理及促進</a:t>
            </a:r>
          </a:p>
          <a:p>
            <a:pPr marL="627063" indent="-6270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十二、</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安全衛生資訊之蒐集、分享及</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運用</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p>
            <a:pPr marL="627063" indent="-6270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十三、</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緊急</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應變措施</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p>
            <a:pPr marL="627063" indent="-6270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十四、</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職業災害、虛驚事故、影響身心健康事件之調查處理及統計</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分析</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p>
            <a:pPr marL="627063" indent="-6270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十五、</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安全衛生管理紀錄及績效評估</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措施</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p>
            <a:pPr marL="627063" indent="-627063">
              <a:lnSpc>
                <a:spcPct val="160000"/>
              </a:lnSpc>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十六、</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其他安全衛生管理</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措施</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投影片編號版面配置區 2"/>
          <p:cNvSpPr>
            <a:spLocks noGrp="1"/>
          </p:cNvSpPr>
          <p:nvPr>
            <p:ph type="sldNum" sz="quarter" idx="12"/>
          </p:nvPr>
        </p:nvSpPr>
        <p:spPr/>
        <p:txBody>
          <a:bodyPr/>
          <a:lstStyle/>
          <a:p>
            <a:fld id="{41167075-C43D-413D-9B43-B684E8766AD6}" type="slidenum">
              <a:rPr lang="zh-TW" altLang="en-US" smtClean="0">
                <a:solidFill>
                  <a:schemeClr val="tx1"/>
                </a:solidFill>
              </a:rPr>
              <a:pPr/>
              <a:t>17</a:t>
            </a:fld>
            <a:endParaRPr lang="zh-TW" altLang="en-US">
              <a:solidFill>
                <a:schemeClr val="tx1"/>
              </a:solidFill>
            </a:endParaRPr>
          </a:p>
        </p:txBody>
      </p:sp>
    </p:spTree>
    <p:extLst>
      <p:ext uri="{BB962C8B-B14F-4D97-AF65-F5344CB8AC3E}">
        <p14:creationId xmlns:p14="http://schemas.microsoft.com/office/powerpoint/2010/main" val="4206847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a:latin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latin typeface="標楷體" panose="03000509000000000000" pitchFamily="65" charset="-120"/>
              </a:rPr>
              <a:pPr>
                <a:defRPr/>
              </a:pPr>
              <a:t>18</a:t>
            </a:fld>
            <a:endParaRPr lang="en-US" altLang="zh-TW">
              <a:solidFill>
                <a:prstClr val="black">
                  <a:tint val="75000"/>
                </a:prstClr>
              </a:solidFill>
              <a:latin typeface="標楷體" panose="03000509000000000000" pitchFamily="65" charset="-12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0"/>
            <a:ext cx="9036496"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字方塊 1"/>
          <p:cNvSpPr txBox="1"/>
          <p:nvPr/>
        </p:nvSpPr>
        <p:spPr>
          <a:xfrm>
            <a:off x="6179840" y="125464"/>
            <a:ext cx="1440160" cy="646331"/>
          </a:xfrm>
          <a:prstGeom prst="rect">
            <a:avLst/>
          </a:prstGeom>
          <a:noFill/>
        </p:spPr>
        <p:txBody>
          <a:bodyPr wrap="square" rtlCol="0">
            <a:spAutoFit/>
          </a:bodyPr>
          <a:lstStyle/>
          <a:p>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參考格式例</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6" name="文字方塊 5"/>
          <p:cNvSpPr txBox="1"/>
          <p:nvPr/>
        </p:nvSpPr>
        <p:spPr>
          <a:xfrm>
            <a:off x="4716016" y="6488668"/>
            <a:ext cx="3203848" cy="369332"/>
          </a:xfrm>
          <a:prstGeom prst="rect">
            <a:avLst/>
          </a:prstGeom>
          <a:solidFill>
            <a:schemeClr val="bg1"/>
          </a:solid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來源</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中國勞工安全管理學會</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6013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實施與</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運作</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Do</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251520" y="1196752"/>
            <a:ext cx="8784976" cy="5256584"/>
          </a:xfrm>
        </p:spPr>
        <p: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依據職業安全衛生管理計畫執行安全衛生工作</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93192" lvl="1" indent="0">
              <a:lnSpc>
                <a:spcPct val="150000"/>
              </a:lnSpc>
              <a:spcBef>
                <a:spcPts val="0"/>
              </a:spcBef>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、風險評估</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93192" lvl="1" indent="0">
              <a:lnSpc>
                <a:spcPct val="150000"/>
              </a:lnSpc>
              <a:spcBef>
                <a:spcPts val="0"/>
              </a:spcBef>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、機械、設備或器具之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管理</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u="sng" dirty="0" smtClean="0">
                <a:latin typeface="Times New Roman" panose="02020603050405020304" pitchFamily="18" charset="0"/>
                <a:ea typeface="標楷體" panose="03000509000000000000" pitchFamily="65" charset="-120"/>
                <a:cs typeface="Times New Roman" panose="02020603050405020304" pitchFamily="18" charset="0"/>
              </a:rPr>
              <a:t>如</a:t>
            </a:r>
            <a:r>
              <a:rPr lang="en-US" altLang="zh-TW" sz="2400" b="1" u="sng"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u="sng" dirty="0" smtClean="0">
                <a:latin typeface="Times New Roman" panose="02020603050405020304" pitchFamily="18" charset="0"/>
                <a:ea typeface="標楷體" panose="03000509000000000000" pitchFamily="65" charset="-120"/>
                <a:cs typeface="Times New Roman" panose="02020603050405020304" pitchFamily="18" charset="0"/>
              </a:rPr>
              <a:t>高低壓配電、 升降機、餐廚設施 、宿舍設置之溫水鍋爐及電動手工具等</a:t>
            </a:r>
            <a:r>
              <a:rPr lang="en-US" altLang="zh-TW" sz="2400" b="1" u="sng"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b="1" u="sng" dirty="0">
              <a:latin typeface="Times New Roman" panose="02020603050405020304" pitchFamily="18" charset="0"/>
              <a:ea typeface="標楷體" panose="03000509000000000000" pitchFamily="65" charset="-120"/>
              <a:cs typeface="Times New Roman" panose="02020603050405020304" pitchFamily="18" charset="0"/>
            </a:endParaRPr>
          </a:p>
          <a:p>
            <a:pPr marL="393192" lvl="1" indent="0">
              <a:lnSpc>
                <a:spcPct val="150000"/>
              </a:lnSpc>
              <a:spcBef>
                <a:spcPts val="0"/>
              </a:spcBef>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、危害性化學品處理</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餐</a:t>
            </a:r>
            <a:r>
              <a:rPr lang="zh-TW" altLang="en-US" sz="2400" b="1" u="sng" dirty="0" smtClean="0">
                <a:latin typeface="Times New Roman" panose="02020603050405020304" pitchFamily="18" charset="0"/>
                <a:ea typeface="標楷體" panose="03000509000000000000" pitchFamily="65" charset="-120"/>
                <a:cs typeface="Times New Roman" panose="02020603050405020304" pitchFamily="18" charset="0"/>
              </a:rPr>
              <a:t>廚使用瓦斯之</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通識計畫、訓練、標示、</a:t>
            </a:r>
            <a:r>
              <a:rPr lang="en-US" altLang="zh-TW" sz="2400" strike="sngStrike" dirty="0" smtClean="0">
                <a:latin typeface="Times New Roman" panose="02020603050405020304" pitchFamily="18" charset="0"/>
                <a:ea typeface="標楷體" panose="03000509000000000000" pitchFamily="65" charset="-120"/>
                <a:cs typeface="Times New Roman" panose="02020603050405020304" pitchFamily="18" charset="0"/>
              </a:rPr>
              <a:t>CCB</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、提供</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SDS</a:t>
            </a:r>
            <a:r>
              <a:rPr lang="zh-TW" altLang="en-US" sz="2400" b="1" u="sng" dirty="0" smtClean="0">
                <a:latin typeface="Times New Roman" panose="02020603050405020304" pitchFamily="18" charset="0"/>
                <a:ea typeface="標楷體" panose="03000509000000000000" pitchFamily="65" charset="-120"/>
                <a:cs typeface="Times New Roman" panose="02020603050405020304" pitchFamily="18" charset="0"/>
              </a:rPr>
              <a:t>與設置偵測器</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等</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p>
          <a:p>
            <a:pPr marL="393192" lvl="1" indent="0">
              <a:lnSpc>
                <a:spcPct val="150000"/>
              </a:lnSpc>
              <a:spcBef>
                <a:spcPts val="0"/>
              </a:spcBef>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四、作業環境監測</a:t>
            </a:r>
            <a:r>
              <a:rPr lang="en-US" altLang="zh-TW" sz="2400" b="1" u="sng"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u="sng" dirty="0" smtClean="0">
                <a:latin typeface="Times New Roman" panose="02020603050405020304" pitchFamily="18" charset="0"/>
                <a:ea typeface="標楷體" panose="03000509000000000000" pitchFamily="65" charset="-120"/>
                <a:cs typeface="Times New Roman" panose="02020603050405020304" pitchFamily="18" charset="0"/>
              </a:rPr>
              <a:t>如</a:t>
            </a:r>
            <a:r>
              <a:rPr lang="en-US" altLang="zh-TW" sz="2400" b="1" u="sng"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u="sng" dirty="0" smtClean="0">
                <a:latin typeface="Times New Roman" panose="02020603050405020304" pitchFamily="18" charset="0"/>
                <a:ea typeface="標楷體" panose="03000509000000000000" pitchFamily="65" charset="-120"/>
                <a:cs typeface="Times New Roman" panose="02020603050405020304" pitchFamily="18" charset="0"/>
              </a:rPr>
              <a:t>地下室或變壓室或集水坑等侷限空間易生缺氧或感電或墜落場所之氧氣偵測</a:t>
            </a:r>
            <a:r>
              <a:rPr lang="en-US" altLang="zh-TW" sz="2400" b="1" u="sng" dirty="0" smtClean="0">
                <a:latin typeface="Times New Roman" panose="02020603050405020304" pitchFamily="18" charset="0"/>
                <a:ea typeface="標楷體" panose="03000509000000000000" pitchFamily="65" charset="-120"/>
                <a:cs typeface="Times New Roman" panose="02020603050405020304" pitchFamily="18" charset="0"/>
              </a:rPr>
              <a:t>)</a:t>
            </a:r>
          </a:p>
          <a:p>
            <a:pPr marL="393192" lvl="1" indent="0">
              <a:lnSpc>
                <a:spcPct val="150000"/>
              </a:lnSpc>
              <a:spcBef>
                <a:spcPts val="0"/>
              </a:spcBef>
              <a:buNone/>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五、採購</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管理、承攬管理及變更</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管理</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等</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6804248" y="6093296"/>
            <a:ext cx="2133600" cy="365125"/>
          </a:xfrm>
        </p:spPr>
        <p:txBody>
          <a:bodyPr/>
          <a:lstStyle/>
          <a:p>
            <a:pPr>
              <a:defRPr/>
            </a:pPr>
            <a:fld id="{2C463222-3884-42D2-8A9D-F71189E9DF7D}" type="slidenum">
              <a:rPr lang="en-US" altLang="zh-TW" smtClean="0">
                <a:solidFill>
                  <a:prstClr val="black">
                    <a:tint val="75000"/>
                  </a:prstClr>
                </a:solidFill>
              </a:rPr>
              <a:pPr>
                <a:defRPr/>
              </a:pPr>
              <a:t>19</a:t>
            </a:fld>
            <a:endParaRPr lang="en-US" altLang="zh-TW" dirty="0">
              <a:solidFill>
                <a:prstClr val="black">
                  <a:tint val="75000"/>
                </a:prstClr>
              </a:solidFill>
            </a:endParaRPr>
          </a:p>
        </p:txBody>
      </p:sp>
    </p:spTree>
    <p:extLst>
      <p:ext uri="{BB962C8B-B14F-4D97-AF65-F5344CB8AC3E}">
        <p14:creationId xmlns:p14="http://schemas.microsoft.com/office/powerpoint/2010/main" val="1808193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91416" y="2348880"/>
            <a:ext cx="7772400" cy="1470025"/>
          </a:xfrm>
        </p:spPr>
        <p:txBody>
          <a:bodyPr/>
          <a:lstStyle/>
          <a:p>
            <a:pPr marL="0" indent="0" algn="l"/>
            <a:r>
              <a:rPr lang="zh-TW" altLang="en-US" sz="2400" dirty="0"/>
              <a:t>本教材中所有投影片內容</a:t>
            </a:r>
            <a:r>
              <a:rPr lang="en-US" altLang="zh-TW" sz="2400" dirty="0"/>
              <a:t>(</a:t>
            </a:r>
            <a:r>
              <a:rPr lang="zh-TW" altLang="en-US" sz="2400" dirty="0"/>
              <a:t>含文字檔及圖檔</a:t>
            </a:r>
            <a:r>
              <a:rPr lang="en-US" altLang="zh-TW" sz="2400" dirty="0"/>
              <a:t>)</a:t>
            </a:r>
            <a:r>
              <a:rPr lang="zh-TW" altLang="en-US" sz="2400" dirty="0"/>
              <a:t>著作權皆屬於本部所有</a:t>
            </a:r>
            <a:r>
              <a:rPr lang="zh-TW" altLang="en-US" sz="2400" dirty="0" smtClean="0"/>
              <a:t>。</a:t>
            </a:r>
            <a:r>
              <a:rPr lang="en-US" altLang="zh-TW" sz="2400" dirty="0" smtClean="0"/>
              <a:t/>
            </a:r>
            <a:br>
              <a:rPr lang="en-US" altLang="zh-TW" sz="2400" dirty="0" smtClean="0"/>
            </a:br>
            <a:r>
              <a:rPr lang="en-US" altLang="zh-TW" sz="2400" dirty="0"/>
              <a:t/>
            </a:r>
            <a:br>
              <a:rPr lang="en-US" altLang="zh-TW" sz="2400" dirty="0"/>
            </a:br>
            <a:r>
              <a:rPr lang="zh-TW" altLang="en-US" sz="2400" dirty="0"/>
              <a:t>一、種子</a:t>
            </a:r>
            <a:r>
              <a:rPr lang="zh-TW" altLang="en-US" sz="2400" dirty="0" smtClean="0"/>
              <a:t>師資：對</a:t>
            </a:r>
            <a:r>
              <a:rPr lang="zh-TW" altLang="en-US" sz="2400" dirty="0"/>
              <a:t>任一單張投影片之教材須完整擷取進行授課，不得將任一單張投影片內容任意進行修改及編輯。</a:t>
            </a:r>
            <a:r>
              <a:rPr lang="en-US" altLang="zh-TW" sz="2400" dirty="0"/>
              <a:t/>
            </a:r>
            <a:br>
              <a:rPr lang="en-US" altLang="zh-TW" sz="2400" dirty="0"/>
            </a:br>
            <a:r>
              <a:rPr lang="en-US" altLang="zh-TW" sz="2400" dirty="0" smtClean="0"/>
              <a:t/>
            </a:r>
            <a:br>
              <a:rPr lang="en-US" altLang="zh-TW" sz="2400" dirty="0" smtClean="0"/>
            </a:br>
            <a:r>
              <a:rPr lang="zh-TW" altLang="en-US" sz="2400" dirty="0" smtClean="0"/>
              <a:t>二</a:t>
            </a:r>
            <a:r>
              <a:rPr lang="zh-TW" altLang="en-US" sz="2400" dirty="0"/>
              <a:t>、作為一般授課</a:t>
            </a:r>
            <a:r>
              <a:rPr lang="zh-TW" altLang="en-US" sz="2400" dirty="0" smtClean="0"/>
              <a:t>使用之</a:t>
            </a:r>
            <a:r>
              <a:rPr lang="zh-TW" altLang="en-US" sz="2400" dirty="0"/>
              <a:t>參考</a:t>
            </a:r>
            <a:r>
              <a:rPr lang="zh-TW" altLang="en-US" sz="2400" dirty="0" smtClean="0"/>
              <a:t>資料時需</a:t>
            </a:r>
            <a:r>
              <a:rPr lang="zh-TW" altLang="en-US" sz="2400" dirty="0"/>
              <a:t>標註引用出處。</a:t>
            </a:r>
          </a:p>
        </p:txBody>
      </p:sp>
      <p:sp>
        <p:nvSpPr>
          <p:cNvPr id="3" name="內容版面配置區 2"/>
          <p:cNvSpPr>
            <a:spLocks noGrp="1"/>
          </p:cNvSpPr>
          <p:nvPr>
            <p:ph type="subTitle" idx="1"/>
          </p:nvPr>
        </p:nvSpPr>
        <p:spPr/>
        <p:txBody>
          <a:bodyPr>
            <a:normAutofit/>
          </a:bodyPr>
          <a:lstStyle/>
          <a:p>
            <a:pPr marL="0" indent="0">
              <a:buNone/>
            </a:pPr>
            <a:r>
              <a:rPr lang="en-US" altLang="zh-TW" dirty="0"/>
              <a:t/>
            </a:r>
            <a:br>
              <a:rPr lang="en-US" altLang="zh-TW" dirty="0"/>
            </a:br>
            <a:endParaRPr lang="zh-TW" altLang="en-US" dirty="0"/>
          </a:p>
        </p:txBody>
      </p:sp>
      <p:sp>
        <p:nvSpPr>
          <p:cNvPr id="4" name="投影片編號版面配置區 3"/>
          <p:cNvSpPr>
            <a:spLocks noGrp="1"/>
          </p:cNvSpPr>
          <p:nvPr>
            <p:ph type="sldNum" sz="quarter" idx="12"/>
          </p:nvPr>
        </p:nvSpPr>
        <p:spPr/>
        <p:txBody>
          <a:bodyPr/>
          <a:lstStyle/>
          <a:p>
            <a:fld id="{A36E6B7E-3405-4ABC-8F0A-11CAAA034E4E}" type="slidenum">
              <a:rPr lang="zh-TW" altLang="en-US" smtClean="0"/>
              <a:pPr/>
              <a:t>2</a:t>
            </a:fld>
            <a:endParaRPr lang="zh-TW" altLang="en-US" dirty="0"/>
          </a:p>
        </p:txBody>
      </p:sp>
      <p:sp>
        <p:nvSpPr>
          <p:cNvPr id="6" name="矩形 5"/>
          <p:cNvSpPr/>
          <p:nvPr/>
        </p:nvSpPr>
        <p:spPr>
          <a:xfrm>
            <a:off x="2843808" y="764704"/>
            <a:ext cx="3467616" cy="584775"/>
          </a:xfrm>
          <a:prstGeom prst="rect">
            <a:avLst/>
          </a:prstGeom>
        </p:spPr>
        <p:txBody>
          <a:bodyPr wrap="none">
            <a:sp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教材使用注意事項</a:t>
            </a:r>
          </a:p>
        </p:txBody>
      </p:sp>
    </p:spTree>
    <p:extLst>
      <p:ext uri="{BB962C8B-B14F-4D97-AF65-F5344CB8AC3E}">
        <p14:creationId xmlns:p14="http://schemas.microsoft.com/office/powerpoint/2010/main" val="3560627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查核與</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矯正</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Check</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57200" y="1196752"/>
            <a:ext cx="8507288" cy="3528392"/>
          </a:xfrm>
        </p:spPr>
        <p:txBody>
          <a:bodyPr>
            <a:normAutofit lnSpcReduction="10000"/>
          </a:bodyPr>
          <a:lstStyle/>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比較</a:t>
            </a:r>
            <a:r>
              <a:rPr lang="zh-TW" altLang="en-US" sz="2400" b="0" dirty="0" smtClean="0">
                <a:latin typeface="Times New Roman" panose="02020603050405020304" pitchFamily="18" charset="0"/>
                <a:ea typeface="標楷體" panose="03000509000000000000" pitchFamily="65" charset="-120"/>
                <a:cs typeface="Times New Roman" panose="02020603050405020304" pitchFamily="18" charset="0"/>
              </a:rPr>
              <a:t>查核與</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矯正：</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spcBef>
                <a:spcPts val="0"/>
              </a:spcBef>
            </a:pP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查核</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定期</a:t>
            </a:r>
            <a:r>
              <a:rPr lang="zh-TW" altLang="en-US" sz="2000" b="0" dirty="0">
                <a:latin typeface="Times New Roman" panose="02020603050405020304" pitchFamily="18" charset="0"/>
                <a:ea typeface="標楷體" panose="03000509000000000000" pitchFamily="65" charset="-120"/>
                <a:cs typeface="Times New Roman" panose="02020603050405020304" pitchFamily="18" charset="0"/>
              </a:rPr>
              <a:t>審查監督、量測和記錄職業安全衛生績效的</a:t>
            </a: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機制</a:t>
            </a:r>
            <a:endPar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spcBef>
                <a:spcPts val="0"/>
              </a:spcBef>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矯正</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消除查核所發現之不</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符合狀況、意外事件或事故的根本</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原因</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spcBef>
                <a:spcPts val="0"/>
              </a:spcBef>
            </a:pPr>
            <a:r>
              <a:rPr lang="zh-TW" altLang="en-US" sz="2000" b="0" dirty="0" smtClean="0">
                <a:latin typeface="Times New Roman" panose="02020603050405020304" pitchFamily="18" charset="0"/>
                <a:ea typeface="標楷體" panose="03000509000000000000" pitchFamily="65" charset="-120"/>
                <a:cs typeface="Times New Roman" panose="02020603050405020304" pitchFamily="18" charset="0"/>
              </a:rPr>
              <a:t>給予安全衛生管理工作</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自我</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評估及回顧的</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機會，作為未來改善基礎</a:t>
            </a:r>
            <a:endParaRPr lang="en-US" altLang="zh-TW" sz="2000" b="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方法</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spcBef>
                <a:spcPts val="0"/>
              </a:spcBef>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量</a:t>
            </a: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測</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方法</a:t>
            </a:r>
            <a:endPar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lnSpc>
                <a:spcPct val="150000"/>
              </a:lnSpc>
              <a:spcBef>
                <a:spcPts val="0"/>
              </a:spcBef>
            </a:pP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定性和定量</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spcBef>
                <a:spcPts val="0"/>
              </a:spcBef>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主動式與被動式監督</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3" cstate="print"/>
          <a:stretch>
            <a:fillRect/>
          </a:stretch>
        </p:blipFill>
        <p:spPr>
          <a:xfrm>
            <a:off x="251520" y="4871022"/>
            <a:ext cx="8705036" cy="1323015"/>
          </a:xfrm>
          <a:prstGeom prst="rect">
            <a:avLst/>
          </a:prstGeom>
          <a:ln w="12700">
            <a:solidFill>
              <a:schemeClr val="tx1"/>
            </a:solidFill>
          </a:ln>
        </p:spPr>
      </p:pic>
      <p:sp>
        <p:nvSpPr>
          <p:cNvPr id="6" name="投影片編號版面配置區 5"/>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20</a:t>
            </a:fld>
            <a:endParaRPr lang="en-US" altLang="zh-TW" dirty="0">
              <a:solidFill>
                <a:prstClr val="black">
                  <a:tint val="75000"/>
                </a:prstClr>
              </a:solidFill>
            </a:endParaRPr>
          </a:p>
        </p:txBody>
      </p:sp>
    </p:spTree>
    <p:extLst>
      <p:ext uri="{BB962C8B-B14F-4D97-AF65-F5344CB8AC3E}">
        <p14:creationId xmlns:p14="http://schemas.microsoft.com/office/powerpoint/2010/main" val="1692333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lvl="0" algn="ctr">
              <a:lnSpc>
                <a:spcPct val="100000"/>
              </a:lnSpc>
              <a:spcBef>
                <a:spcPts val="600"/>
              </a:spcBef>
              <a:spcAft>
                <a:spcPts val="600"/>
              </a:spcAft>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管理階層</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審查</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Action</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審查目的</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使</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高階主管</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瞭解安全衛生工作推行狀況</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依據查核結果修正</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職業安全衛生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政策、目標、標的</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使</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安全衛生自主</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管理工作能</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持續的改善與</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進步</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50000"/>
              </a:lnSpc>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提昇組織的安全衛生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績效</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21</a:t>
            </a:fld>
            <a:endParaRPr lang="en-US" altLang="zh-TW">
              <a:solidFill>
                <a:prstClr val="black">
                  <a:tint val="75000"/>
                </a:prstClr>
              </a:solidFill>
            </a:endParaRPr>
          </a:p>
        </p:txBody>
      </p:sp>
    </p:spTree>
    <p:extLst>
      <p:ext uri="{BB962C8B-B14F-4D97-AF65-F5344CB8AC3E}">
        <p14:creationId xmlns:p14="http://schemas.microsoft.com/office/powerpoint/2010/main" val="10447536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職業安全衛生自主管理</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查核之分類</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fontScale="70000" lnSpcReduction="20000"/>
          </a:bodyPr>
          <a:lstStyle/>
          <a:p>
            <a:pPr marL="0" indent="0">
              <a:buNone/>
            </a:pP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職安衛管理</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系統查核</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708660" lvl="1" indent="-342900">
              <a:lnSpc>
                <a:spcPct val="150000"/>
              </a:lnSpc>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校內建置之安全衛生管理系統</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各項程序與表單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p>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作業場所安全查核</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708660" lvl="1" indent="-342900">
              <a:lnSpc>
                <a:spcPct val="150000"/>
              </a:lnSpc>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可與風險評估結合，評估各作業場所是否安全</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708660" lvl="1" indent="-342900">
              <a:lnSpc>
                <a:spcPct val="150000"/>
              </a:lnSpc>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是否擬定標準作業程序</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適法</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性查核</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708660" lvl="1" indent="-342900">
              <a:lnSpc>
                <a:spcPct val="150000"/>
              </a:lnSpc>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校內適用之職安法及其附屬法規</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708660" lvl="1" indent="-342900">
              <a:lnSpc>
                <a:spcPct val="150000"/>
              </a:lnSpc>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依據相關之法規執行查核</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982980" lvl="2" indent="-342900">
              <a:lnSpc>
                <a:spcPct val="150000"/>
              </a:lnSpc>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危害性化學品</a:t>
            </a: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通識規則</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endParaRPr>
          </a:p>
          <a:p>
            <a:pPr marL="982980" lvl="2" indent="-342900">
              <a:lnSpc>
                <a:spcPct val="150000"/>
              </a:lnSpc>
            </a:pP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機械設備器具</a:t>
            </a:r>
            <a:r>
              <a:rPr lang="en-US" altLang="zh-TW"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機械設備器具安全</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sym typeface="Wingdings" pitchFamily="2" charset="2"/>
              </a:rPr>
              <a:t>標準</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22</a:t>
            </a:fld>
            <a:endParaRPr lang="en-US" altLang="zh-TW">
              <a:solidFill>
                <a:prstClr val="black">
                  <a:tint val="75000"/>
                </a:prstClr>
              </a:solidFill>
            </a:endParaRPr>
          </a:p>
        </p:txBody>
      </p:sp>
    </p:spTree>
    <p:extLst>
      <p:ext uri="{BB962C8B-B14F-4D97-AF65-F5344CB8AC3E}">
        <p14:creationId xmlns:p14="http://schemas.microsoft.com/office/powerpoint/2010/main" val="1148824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職安衛管理系統</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查核</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r>
              <a:rPr lang="en-US"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CNS15501</a:t>
            </a:r>
          </a:p>
          <a:p>
            <a:pPr lvl="1"/>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檢查與矯正措施</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lvl="1" indent="0">
              <a:buNone/>
            </a:pP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OHSAS18001</a:t>
            </a:r>
          </a:p>
          <a:p>
            <a:pPr lvl="1"/>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4.5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檢查</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23</a:t>
            </a:fld>
            <a:endParaRPr lang="en-US" altLang="zh-TW" dirty="0">
              <a:solidFill>
                <a:prstClr val="black">
                  <a:tint val="75000"/>
                </a:prstClr>
              </a:solidFill>
            </a:endParaRPr>
          </a:p>
        </p:txBody>
      </p:sp>
      <p:pic>
        <p:nvPicPr>
          <p:cNvPr id="7170" name="Picture 2" descr="TOSHMS驗證規範之管理模式"/>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43671" y="1162362"/>
            <a:ext cx="3238254" cy="24826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fenc.com/magazine/faq/251-30-2.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808" y="3717032"/>
            <a:ext cx="4074995" cy="2825331"/>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6516216" y="5657671"/>
            <a:ext cx="2808312" cy="1015663"/>
          </a:xfrm>
          <a:prstGeom prst="rect">
            <a:avLst/>
          </a:prstGeom>
          <a:noFill/>
        </p:spPr>
        <p:txBody>
          <a:bodyPr wrap="square" rtlCol="0">
            <a:spAutoFit/>
          </a:bodyPr>
          <a:lstStyle/>
          <a:p>
            <a:pPr>
              <a:lnSpc>
                <a:spcPct val="150000"/>
              </a:lnSpc>
            </a:pPr>
            <a:r>
              <a:rPr lang="zh-TW" altLang="en-US" sz="2000" b="1" dirty="0" smtClean="0">
                <a:solidFill>
                  <a:srgbClr val="FF0000"/>
                </a:solidFill>
                <a:latin typeface="標楷體" panose="03000509000000000000" pitchFamily="65" charset="-120"/>
                <a:ea typeface="標楷體" panose="03000509000000000000" pitchFamily="65" charset="-120"/>
              </a:rPr>
              <a:t>依據安全衛生管理系統之相關規範執行即可</a:t>
            </a:r>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8" name="文字方塊 7"/>
          <p:cNvSpPr txBox="1"/>
          <p:nvPr/>
        </p:nvSpPr>
        <p:spPr>
          <a:xfrm>
            <a:off x="107504" y="5820976"/>
            <a:ext cx="3203848" cy="369332"/>
          </a:xfrm>
          <a:prstGeom prst="rect">
            <a:avLst/>
          </a:prstGeom>
          <a:solidFill>
            <a:schemeClr val="bg1"/>
          </a:solid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來源</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中國勞工安全管理學會</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3763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0" rIns="0" bIns="0" anchor="b">
            <a:noAutofit/>
          </a:bodyPr>
          <a:lstStyle/>
          <a:p>
            <a:pPr algn="ctr"/>
            <a:r>
              <a:rPr lang="en-US" altLang="zh-TW" dirty="0">
                <a:latin typeface="Times New Roman" panose="02020603050405020304" pitchFamily="18" charset="0"/>
              </a:rPr>
              <a:t>2.</a:t>
            </a:r>
            <a:r>
              <a:rPr lang="zh-TW" altLang="en-US" dirty="0">
                <a:latin typeface="Times New Roman" panose="02020603050405020304" pitchFamily="18" charset="0"/>
              </a:rPr>
              <a:t>作業場所安全查核</a:t>
            </a:r>
          </a:p>
        </p:txBody>
      </p:sp>
      <p:sp>
        <p:nvSpPr>
          <p:cNvPr id="7" name="內容版面配置區 6"/>
          <p:cNvSpPr>
            <a:spLocks noGrp="1"/>
          </p:cNvSpPr>
          <p:nvPr>
            <p:ph idx="1"/>
          </p:nvPr>
        </p:nvSpPr>
        <p:spPr/>
        <p:txBody>
          <a:bodyPr/>
          <a:lstStyle/>
          <a:p>
            <a:r>
              <a:rPr lang="zh-TW" altLang="en-US" dirty="0" smtClean="0"/>
              <a:t>工作場所</a:t>
            </a:r>
            <a:endParaRPr lang="en-US" altLang="zh-TW" dirty="0" smtClean="0"/>
          </a:p>
          <a:p>
            <a:pPr lvl="1"/>
            <a:r>
              <a:rPr lang="zh-TW" altLang="en-US" dirty="0" smtClean="0"/>
              <a:t>設備、作業程序、安全措施或設備</a:t>
            </a:r>
            <a:r>
              <a:rPr lang="en-US" altLang="zh-TW" dirty="0" smtClean="0"/>
              <a:t>……</a:t>
            </a:r>
            <a:r>
              <a:rPr lang="zh-TW" altLang="en-US" dirty="0" smtClean="0"/>
              <a:t>等</a:t>
            </a:r>
            <a:endParaRPr lang="en-US" altLang="zh-TW" dirty="0" smtClean="0"/>
          </a:p>
          <a:p>
            <a:pPr lvl="1"/>
            <a:r>
              <a:rPr lang="zh-TW" altLang="en-US" dirty="0" smtClean="0"/>
              <a:t>危害特性：物理性、化學性、</a:t>
            </a:r>
            <a:r>
              <a:rPr lang="en-US" altLang="zh-TW" dirty="0" smtClean="0"/>
              <a:t>……</a:t>
            </a:r>
            <a:r>
              <a:rPr lang="zh-TW" altLang="en-US" dirty="0" smtClean="0"/>
              <a:t>等</a:t>
            </a:r>
            <a:endParaRPr lang="en-US" altLang="zh-TW" dirty="0" smtClean="0"/>
          </a:p>
          <a:p>
            <a:pPr lvl="1"/>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latin typeface="Times New Roman" panose="02020603050405020304" pitchFamily="18" charset="0"/>
                <a:cs typeface="Times New Roman" panose="02020603050405020304" pitchFamily="18" charset="0"/>
              </a:rPr>
              <a:pPr>
                <a:defRPr/>
              </a:pPr>
              <a:t>24</a:t>
            </a:fld>
            <a:endParaRPr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graphicFrame>
        <p:nvGraphicFramePr>
          <p:cNvPr id="9" name="內容版面配置區 4"/>
          <p:cNvGraphicFramePr>
            <a:graphicFrameLocks/>
          </p:cNvGraphicFramePr>
          <p:nvPr>
            <p:extLst>
              <p:ext uri="{D42A27DB-BD31-4B8C-83A1-F6EECF244321}">
                <p14:modId xmlns:p14="http://schemas.microsoft.com/office/powerpoint/2010/main" val="3033614877"/>
              </p:ext>
            </p:extLst>
          </p:nvPr>
        </p:nvGraphicFramePr>
        <p:xfrm>
          <a:off x="4175448" y="3140967"/>
          <a:ext cx="5241776" cy="3696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文字方塊 9"/>
          <p:cNvSpPr txBox="1"/>
          <p:nvPr/>
        </p:nvSpPr>
        <p:spPr>
          <a:xfrm>
            <a:off x="503040" y="4149080"/>
            <a:ext cx="3672408" cy="1200329"/>
          </a:xfrm>
          <a:prstGeom prst="rect">
            <a:avLst/>
          </a:prstGeom>
          <a:noFill/>
        </p:spPr>
        <p:txBody>
          <a:bodyPr wrap="square" rtlCol="0">
            <a:spAutoFit/>
          </a:bodyPr>
          <a:lstStyle/>
          <a:p>
            <a:pPr algn="ctr">
              <a:lnSpc>
                <a:spcPct val="150000"/>
              </a:lnSpc>
            </a:pP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可由專家</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組成之</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小組至作業場所進行查核</a:t>
            </a:r>
            <a:endPar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737320" y="5589240"/>
            <a:ext cx="3203848"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8421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0" rIns="0" bIns="0" anchor="b">
            <a:noAutofit/>
          </a:bodyPr>
          <a:lstStyle/>
          <a:p>
            <a:pPr algn="ctr"/>
            <a:r>
              <a:rPr lang="en-US" altLang="zh-TW" dirty="0" smtClean="0">
                <a:latin typeface="Times New Roman" panose="02020603050405020304" pitchFamily="18" charset="0"/>
              </a:rPr>
              <a:t>3.</a:t>
            </a:r>
            <a:r>
              <a:rPr lang="zh-TW" altLang="en-US" dirty="0">
                <a:latin typeface="Times New Roman" panose="02020603050405020304" pitchFamily="18" charset="0"/>
              </a:rPr>
              <a:t>適法性查核</a:t>
            </a:r>
          </a:p>
        </p:txBody>
      </p:sp>
      <p:graphicFrame>
        <p:nvGraphicFramePr>
          <p:cNvPr id="9" name="內容版面配置區 8"/>
          <p:cNvGraphicFramePr>
            <a:graphicFrameLocks noGrp="1"/>
          </p:cNvGraphicFramePr>
          <p:nvPr>
            <p:ph idx="1"/>
            <p:extLst>
              <p:ext uri="{D42A27DB-BD31-4B8C-83A1-F6EECF244321}">
                <p14:modId xmlns:p14="http://schemas.microsoft.com/office/powerpoint/2010/main" val="1539512637"/>
              </p:ext>
            </p:extLst>
          </p:nvPr>
        </p:nvGraphicFramePr>
        <p:xfrm>
          <a:off x="457200" y="1196975"/>
          <a:ext cx="8229600" cy="5256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投影片編號版面配置區 3"/>
          <p:cNvSpPr>
            <a:spLocks noGrp="1"/>
          </p:cNvSpPr>
          <p:nvPr>
            <p:ph type="sldNum" sz="quarter" idx="12"/>
          </p:nvPr>
        </p:nvSpPr>
        <p:spPr>
          <a:xfrm>
            <a:off x="6660232" y="6306105"/>
            <a:ext cx="2133600" cy="365125"/>
          </a:xfrm>
        </p:spPr>
        <p:txBody>
          <a:bodyPr/>
          <a:lstStyle/>
          <a:p>
            <a:pPr>
              <a:defRPr/>
            </a:pPr>
            <a:fld id="{2C463222-3884-42D2-8A9D-F71189E9DF7D}" type="slidenum">
              <a:rPr lang="en-US" altLang="zh-TW" smtClean="0">
                <a:solidFill>
                  <a:prstClr val="black">
                    <a:tint val="75000"/>
                  </a:prstClr>
                </a:solidFill>
                <a:latin typeface="Times New Roman" panose="02020603050405020304" pitchFamily="18" charset="0"/>
                <a:cs typeface="Times New Roman" panose="02020603050405020304" pitchFamily="18" charset="0"/>
              </a:rPr>
              <a:pPr>
                <a:defRPr/>
              </a:pPr>
              <a:t>25</a:t>
            </a:fld>
            <a:endParaRPr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sp>
        <p:nvSpPr>
          <p:cNvPr id="10" name="文字方塊 9"/>
          <p:cNvSpPr txBox="1"/>
          <p:nvPr/>
        </p:nvSpPr>
        <p:spPr>
          <a:xfrm>
            <a:off x="1187624" y="4797152"/>
            <a:ext cx="6301680" cy="646331"/>
          </a:xfrm>
          <a:prstGeom prst="rect">
            <a:avLst/>
          </a:prstGeom>
          <a:noFill/>
        </p:spPr>
        <p:txBody>
          <a:bodyPr wrap="square" rtlCol="0">
            <a:spAutoFit/>
          </a:bodyPr>
          <a:lstStyle/>
          <a:p>
            <a:pPr algn="ctr">
              <a:lnSpc>
                <a:spcPct val="150000"/>
              </a:lnSpc>
            </a:pP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依據校內之特性評估學校所適用之相關法規</a:t>
            </a:r>
            <a:endPar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p:cNvSpPr txBox="1"/>
          <p:nvPr/>
        </p:nvSpPr>
        <p:spPr>
          <a:xfrm>
            <a:off x="395536" y="6488668"/>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87588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查核項目之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規劃</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版面配置區 4"/>
          <p:cNvSpPr>
            <a:spLocks noGrp="1"/>
          </p:cNvSpPr>
          <p:nvPr>
            <p:ph type="body" idx="1"/>
          </p:nvPr>
        </p:nvSpPr>
        <p:spPr>
          <a:xfrm>
            <a:off x="457200" y="1335128"/>
            <a:ext cx="8291264" cy="659352"/>
          </a:xfrm>
        </p:spPr>
        <p:txBody>
          <a:bodyPr/>
          <a:lstStyle/>
          <a:p>
            <a:pPr marL="266700" indent="-266700">
              <a:buFont typeface="Wingdings" pitchFamily="2" charset="2"/>
              <a:buChar char="Ø"/>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依據職業安全</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衛生</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管理計畫</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中各項之計畫或</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辦法</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sz="half" idx="2"/>
          </p:nvPr>
        </p:nvSpPr>
        <p:spPr>
          <a:xfrm>
            <a:off x="251520" y="2266926"/>
            <a:ext cx="4472236" cy="4392488"/>
          </a:xfrm>
        </p:spPr>
        <p:txBody>
          <a:bodyPr>
            <a:normAutofit/>
          </a:bodyPr>
          <a:lstStyle/>
          <a:p>
            <a:pPr marL="360363" indent="-360363">
              <a:lnSpc>
                <a:spcPct val="150000"/>
              </a:lnSpc>
              <a:spcBef>
                <a:spcPts val="0"/>
              </a:spcBef>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一、風險評估</a:t>
            </a:r>
            <a:endPar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50000"/>
              </a:lnSpc>
              <a:spcBef>
                <a:spcPts val="0"/>
              </a:spcBef>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、機械、設備或器具之管理</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50000"/>
              </a:lnSpc>
              <a:spcBef>
                <a:spcPts val="0"/>
              </a:spcBef>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三</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、危害性化學品之分類、標示、通識及</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管理</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四、有害作業環境</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之監測計畫</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50000"/>
              </a:lnSpc>
              <a:spcBef>
                <a:spcPts val="0"/>
              </a:spcBef>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五</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、危險性工作場所之製程或施工安全</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評估</a:t>
            </a:r>
            <a:endPar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六、</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採購</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管理、承攬管理及變更管理</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七、安全衛生作業標準</a:t>
            </a:r>
            <a:endParaRPr lang="en-US" altLang="zh-TW" sz="1600" b="0" dirty="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八、定期檢查、重點檢查、作業檢點及現場</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巡視</a:t>
            </a:r>
            <a:endPar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60363" indent="-360363">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九、安全衛生教育</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訓練</a:t>
            </a:r>
            <a:endPar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8"/>
          <p:cNvSpPr>
            <a:spLocks noGrp="1"/>
          </p:cNvSpPr>
          <p:nvPr>
            <p:ph sz="quarter" idx="4"/>
          </p:nvPr>
        </p:nvSpPr>
        <p:spPr>
          <a:xfrm>
            <a:off x="4645025" y="2204864"/>
            <a:ext cx="4103439" cy="4392488"/>
          </a:xfrm>
        </p:spPr>
        <p:txBody>
          <a:bodyPr>
            <a:noAutofit/>
          </a:bodyPr>
          <a:lstStyle/>
          <a:p>
            <a:pPr marL="360363" indent="-360363">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十、個人防護具之管理</a:t>
            </a:r>
          </a:p>
          <a:p>
            <a:pPr marL="627063" indent="-627063">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十一、</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健康檢查</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、管理及促進</a:t>
            </a:r>
          </a:p>
          <a:p>
            <a:pPr marL="717550" indent="-717550">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十二、</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安全</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衛生資訊之蒐集、分享及</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運用</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a:p>
            <a:pPr marL="627063" indent="-627063">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十三、緊急應變措施</a:t>
            </a:r>
          </a:p>
          <a:p>
            <a:pPr marL="717550" indent="-717550">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十四、職業</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災害、虛驚事故、</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影響</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身心健康</a:t>
            </a:r>
            <a:endPar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717550" indent="-717550">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           事件</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之調查處理及統計分析調查</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處理</a:t>
            </a:r>
            <a:endPar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717550" indent="-717550">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           及</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統計分析</a:t>
            </a:r>
          </a:p>
          <a:p>
            <a:pPr marL="717550" indent="-717550">
              <a:lnSpc>
                <a:spcPct val="150000"/>
              </a:lnSpc>
              <a:spcBef>
                <a:spcPts val="0"/>
              </a:spcBef>
              <a:buNone/>
            </a:pP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十五、安全</a:t>
            </a: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衛生管理紀錄及績效評估</a:t>
            </a:r>
            <a:r>
              <a:rPr lang="zh-TW" altLang="en-US" sz="1600" b="0" dirty="0" smtClean="0">
                <a:latin typeface="Times New Roman" panose="02020603050405020304" pitchFamily="18" charset="0"/>
                <a:ea typeface="標楷體" panose="03000509000000000000" pitchFamily="65" charset="-120"/>
                <a:cs typeface="Times New Roman" panose="02020603050405020304" pitchFamily="18" charset="0"/>
              </a:rPr>
              <a:t>措施</a:t>
            </a:r>
            <a:endParaRPr lang="en-US" altLang="zh-TW" sz="1600" b="0" dirty="0" smtClean="0">
              <a:latin typeface="Times New Roman" panose="02020603050405020304" pitchFamily="18" charset="0"/>
              <a:ea typeface="標楷體" panose="03000509000000000000" pitchFamily="65" charset="-120"/>
              <a:cs typeface="Times New Roman" panose="02020603050405020304" pitchFamily="18" charset="0"/>
            </a:endParaRPr>
          </a:p>
          <a:p>
            <a:pPr marL="717550" indent="-717550">
              <a:lnSpc>
                <a:spcPct val="150000"/>
              </a:lnSpc>
              <a:spcBef>
                <a:spcPts val="0"/>
              </a:spcBef>
              <a:buNone/>
            </a:pPr>
            <a:r>
              <a:rPr lang="zh-TW" altLang="en-US" sz="1600" b="0" dirty="0">
                <a:latin typeface="Times New Roman" panose="02020603050405020304" pitchFamily="18" charset="0"/>
                <a:ea typeface="標楷體" panose="03000509000000000000" pitchFamily="65" charset="-120"/>
                <a:cs typeface="Times New Roman" panose="02020603050405020304" pitchFamily="18" charset="0"/>
              </a:rPr>
              <a:t>十六、其他安全衛生管理措施</a:t>
            </a: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63222-3884-42D2-8A9D-F71189E9DF7D}" type="slidenum">
              <a:rPr kumimoji="0" lang="en-US" altLang="zh-TW" sz="1200" b="0" i="0" u="none" strike="noStrike" kern="1200" cap="none" spc="0" normalizeH="0" baseline="0" noProof="0" smtClean="0">
                <a:ln>
                  <a:noFill/>
                </a:ln>
                <a:solidFill>
                  <a:prstClr val="black">
                    <a:tint val="75000"/>
                  </a:prstClr>
                </a:solidFill>
                <a:effectLst/>
                <a:uLnTx/>
                <a:uFillTx/>
                <a:latin typeface="Arial" charset="0"/>
                <a:ea typeface="標楷體"/>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altLang="zh-TW" sz="1200" b="0" i="0" u="none" strike="noStrike" kern="1200" cap="none" spc="0" normalizeH="0" baseline="0" noProof="0" dirty="0">
              <a:ln>
                <a:noFill/>
              </a:ln>
              <a:solidFill>
                <a:prstClr val="black">
                  <a:tint val="75000"/>
                </a:prstClr>
              </a:solidFill>
              <a:effectLst/>
              <a:uLnTx/>
              <a:uFillTx/>
              <a:latin typeface="Arial" charset="0"/>
              <a:ea typeface="標楷體"/>
              <a:cs typeface="+mn-cs"/>
            </a:endParaRPr>
          </a:p>
        </p:txBody>
      </p:sp>
    </p:spTree>
    <p:extLst>
      <p:ext uri="{BB962C8B-B14F-4D97-AF65-F5344CB8AC3E}">
        <p14:creationId xmlns:p14="http://schemas.microsoft.com/office/powerpoint/2010/main" val="3165492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查核項目之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規劃</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版面配置區 4"/>
          <p:cNvSpPr>
            <a:spLocks noGrp="1"/>
          </p:cNvSpPr>
          <p:nvPr>
            <p:ph type="body" idx="1"/>
          </p:nvPr>
        </p:nvSpPr>
        <p:spPr>
          <a:xfrm>
            <a:off x="457200" y="1335128"/>
            <a:ext cx="8291264" cy="659352"/>
          </a:xfrm>
        </p:spPr>
        <p:txBody>
          <a:bodyPr/>
          <a:lstStyle/>
          <a:p>
            <a:pPr marL="266700" indent="-266700">
              <a:buFont typeface="Wingdings" pitchFamily="2" charset="2"/>
              <a:buChar char="Ø"/>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依據職安法及其附屬法規</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應執行之工作</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進行規劃</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sz="half" idx="2"/>
          </p:nvPr>
        </p:nvSpPr>
        <p:spPr>
          <a:xfrm>
            <a:off x="457200" y="2204864"/>
            <a:ext cx="4040188" cy="4392488"/>
          </a:xfrm>
        </p:spPr>
        <p:txBody>
          <a:bodyPr>
            <a:noAutofit/>
          </a:bodyPr>
          <a:lstStyle/>
          <a:p>
            <a:pPr>
              <a:lnSpc>
                <a:spcPts val="2400"/>
              </a:lnSpc>
              <a:spcBef>
                <a:spcPts val="0"/>
              </a:spcBef>
              <a:buFont typeface="Wingdings" pitchFamily="2" charset="2"/>
              <a:buChar char="Ø"/>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化學品管理</a:t>
            </a:r>
            <a:endParaRPr lang="en-US" altLang="zh-TW" sz="2000" b="1"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安全衛生護備及措施</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通識規則</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分級管理</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有容許濃度之化學品管理</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作業環境監測</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新化學品</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管制性化學品</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優先管理化學品</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自動檢查</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8"/>
          <p:cNvSpPr>
            <a:spLocks noGrp="1"/>
          </p:cNvSpPr>
          <p:nvPr>
            <p:ph sz="quarter" idx="4"/>
          </p:nvPr>
        </p:nvSpPr>
        <p:spPr>
          <a:xfrm>
            <a:off x="4645025" y="2204864"/>
            <a:ext cx="4041775" cy="4392488"/>
          </a:xfrm>
        </p:spPr>
        <p:txBody>
          <a:bodyPr>
            <a:noAutofit/>
          </a:bodyPr>
          <a:lstStyle/>
          <a:p>
            <a:pPr>
              <a:lnSpc>
                <a:spcPts val="2400"/>
              </a:lnSpc>
              <a:spcBef>
                <a:spcPts val="0"/>
              </a:spcBef>
            </a:pP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勞工身心健康保護</a:t>
            </a: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安全衛生護備及措施</a:t>
            </a: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人因性危害預防</a:t>
            </a: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過勞危害預防</a:t>
            </a: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職場暴力危害預防</a:t>
            </a: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特殊危害作業</a:t>
            </a: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健康檢查</a:t>
            </a: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健康管理</a:t>
            </a: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少年工保護</a:t>
            </a:r>
          </a:p>
          <a:p>
            <a:pPr lvl="1">
              <a:lnSpc>
                <a:spcPts val="2400"/>
              </a:lnSpc>
              <a:spcBef>
                <a:spcPts val="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女性勞工母性健康保護</a:t>
            </a: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63222-3884-42D2-8A9D-F71189E9DF7D}" type="slidenum">
              <a:rPr kumimoji="0" lang="en-US" altLang="zh-TW" sz="1200" b="0" i="0" u="none" strike="noStrike" kern="1200" cap="none" spc="0" normalizeH="0" baseline="0" noProof="0" smtClean="0">
                <a:ln>
                  <a:noFill/>
                </a:ln>
                <a:solidFill>
                  <a:prstClr val="black">
                    <a:tint val="75000"/>
                  </a:prstClr>
                </a:solidFill>
                <a:effectLst/>
                <a:uLnTx/>
                <a:uFillTx/>
                <a:latin typeface="Arial" charset="0"/>
                <a:ea typeface="標楷體"/>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altLang="zh-TW" sz="1200" b="0" i="0" u="none" strike="noStrike" kern="1200" cap="none" spc="0" normalizeH="0" baseline="0" noProof="0" dirty="0">
              <a:ln>
                <a:noFill/>
              </a:ln>
              <a:solidFill>
                <a:prstClr val="black">
                  <a:tint val="75000"/>
                </a:prstClr>
              </a:solidFill>
              <a:effectLst/>
              <a:uLnTx/>
              <a:uFillTx/>
              <a:latin typeface="Arial" charset="0"/>
              <a:ea typeface="標楷體"/>
              <a:cs typeface="+mn-cs"/>
            </a:endParaRPr>
          </a:p>
        </p:txBody>
      </p:sp>
    </p:spTree>
    <p:extLst>
      <p:ext uri="{BB962C8B-B14F-4D97-AF65-F5344CB8AC3E}">
        <p14:creationId xmlns:p14="http://schemas.microsoft.com/office/powerpoint/2010/main" val="108825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28</a:t>
            </a:fld>
            <a:endParaRPr lang="en-US" altLang="zh-TW">
              <a:solidFill>
                <a:prstClr val="black">
                  <a:tint val="75000"/>
                </a:prstClr>
              </a:solidFill>
            </a:endParaRPr>
          </a:p>
        </p:txBody>
      </p:sp>
      <p:pic>
        <p:nvPicPr>
          <p:cNvPr id="6146" name="Picture 2" descr="http://manage-it.biz/wp-content/uploads/2013/04/Quality-Aud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021" y="4646606"/>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9" name="標題 1"/>
          <p:cNvSpPr>
            <a:spLocks noGrp="1"/>
          </p:cNvSpPr>
          <p:nvPr>
            <p:ph type="title"/>
          </p:nvPr>
        </p:nvSpPr>
        <p:spPr>
          <a:xfrm>
            <a:off x="457200" y="274638"/>
            <a:ext cx="8229600" cy="850106"/>
          </a:xfrm>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查核注意</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事項</a:t>
            </a:r>
          </a:p>
        </p:txBody>
      </p:sp>
      <p:sp>
        <p:nvSpPr>
          <p:cNvPr id="2" name="內容版面配置區 1"/>
          <p:cNvSpPr>
            <a:spLocks noGrp="1"/>
          </p:cNvSpPr>
          <p:nvPr>
            <p:ph idx="1"/>
          </p:nvPr>
        </p:nvSpPr>
        <p:spPr>
          <a:xfrm>
            <a:off x="251520" y="1484783"/>
            <a:ext cx="8892480" cy="4097927"/>
          </a:xfrm>
        </p:spPr>
        <p:txBody>
          <a:bodyPr>
            <a:normAutofit/>
          </a:bodyPr>
          <a:lstStyle/>
          <a:p>
            <a:pPr marL="514350" indent="-514350">
              <a:lnSpc>
                <a:spcPct val="150000"/>
              </a:lnSpc>
              <a:spcBef>
                <a:spcPts val="0"/>
              </a:spcBef>
              <a:buFont typeface="+mj-lt"/>
              <a:buAutoNum type="arabicPeriod"/>
            </a:pPr>
            <a:r>
              <a:rPr lang="zh-TW" altLang="en-US" sz="2400" dirty="0" smtClean="0"/>
              <a:t>應訂定定期性</a:t>
            </a:r>
            <a:r>
              <a:rPr lang="zh-TW" altLang="en-US" sz="2400" dirty="0"/>
              <a:t>的</a:t>
            </a:r>
            <a:r>
              <a:rPr lang="zh-TW" altLang="en-US" sz="2400" dirty="0" smtClean="0">
                <a:solidFill>
                  <a:srgbClr val="FF0000"/>
                </a:solidFill>
              </a:rPr>
              <a:t>查核計畫及執行程序</a:t>
            </a:r>
            <a:endParaRPr lang="en-US" altLang="zh-TW" sz="2400" dirty="0">
              <a:solidFill>
                <a:srgbClr val="FF0000"/>
              </a:solidFill>
            </a:endParaRPr>
          </a:p>
          <a:p>
            <a:pPr marL="514350" indent="-514350">
              <a:lnSpc>
                <a:spcPct val="150000"/>
              </a:lnSpc>
              <a:spcBef>
                <a:spcPts val="0"/>
              </a:spcBef>
              <a:buFont typeface="+mj-lt"/>
              <a:buAutoNum type="arabicPeriod"/>
            </a:pPr>
            <a:r>
              <a:rPr lang="zh-TW" altLang="en-US" sz="2400" dirty="0" smtClean="0"/>
              <a:t>有必要時應</a:t>
            </a:r>
            <a:r>
              <a:rPr lang="zh-TW" altLang="en-US" sz="2400" dirty="0" smtClean="0">
                <a:solidFill>
                  <a:srgbClr val="FF0000"/>
                </a:solidFill>
              </a:rPr>
              <a:t>改善</a:t>
            </a:r>
            <a:r>
              <a:rPr lang="zh-TW" altLang="en-US" sz="2400" dirty="0" smtClean="0"/>
              <a:t>職業安全衛生</a:t>
            </a:r>
            <a:r>
              <a:rPr lang="zh-TW" altLang="en-US" sz="2400" dirty="0" smtClean="0">
                <a:solidFill>
                  <a:srgbClr val="FF0000"/>
                </a:solidFill>
              </a:rPr>
              <a:t>自主管理工作之實施與運作</a:t>
            </a:r>
            <a:endParaRPr lang="en-US" altLang="zh-TW" sz="2400" dirty="0">
              <a:solidFill>
                <a:srgbClr val="FF0000"/>
              </a:solidFill>
            </a:endParaRPr>
          </a:p>
          <a:p>
            <a:pPr marL="514350" indent="-514350">
              <a:lnSpc>
                <a:spcPct val="150000"/>
              </a:lnSpc>
              <a:spcBef>
                <a:spcPts val="0"/>
              </a:spcBef>
              <a:buFont typeface="+mj-lt"/>
              <a:buAutoNum type="arabicPeriod"/>
            </a:pPr>
            <a:r>
              <a:rPr lang="zh-TW" altLang="en-US" sz="2400" dirty="0" smtClean="0"/>
              <a:t>應</a:t>
            </a:r>
            <a:r>
              <a:rPr lang="zh-TW" altLang="en-US" sz="2400" dirty="0" smtClean="0">
                <a:solidFill>
                  <a:srgbClr val="FF0000"/>
                </a:solidFill>
              </a:rPr>
              <a:t>記錄</a:t>
            </a:r>
            <a:r>
              <a:rPr lang="zh-TW" altLang="en-US" sz="2400" dirty="0" smtClean="0"/>
              <a:t>有關安全衛生</a:t>
            </a:r>
            <a:r>
              <a:rPr lang="zh-TW" altLang="en-US" sz="2400" dirty="0" smtClean="0">
                <a:solidFill>
                  <a:srgbClr val="FF0000"/>
                </a:solidFill>
              </a:rPr>
              <a:t>查核實施及運作之必要事項</a:t>
            </a:r>
            <a:endParaRPr lang="en-US" altLang="zh-TW" sz="2400" dirty="0">
              <a:solidFill>
                <a:srgbClr val="FF0000"/>
              </a:solidFill>
            </a:endParaRPr>
          </a:p>
          <a:p>
            <a:pPr marL="514350" indent="-514350">
              <a:lnSpc>
                <a:spcPct val="150000"/>
              </a:lnSpc>
              <a:spcBef>
                <a:spcPts val="0"/>
              </a:spcBef>
              <a:buFont typeface="+mj-lt"/>
              <a:buAutoNum type="arabicPeriod"/>
            </a:pPr>
            <a:r>
              <a:rPr lang="zh-TW" altLang="en-US" sz="2400" dirty="0" smtClean="0">
                <a:solidFill>
                  <a:srgbClr val="FF0000"/>
                </a:solidFill>
              </a:rPr>
              <a:t>定期查核</a:t>
            </a:r>
            <a:r>
              <a:rPr lang="zh-TW" altLang="en-US" sz="2400" dirty="0" smtClean="0"/>
              <a:t>安全衛生的</a:t>
            </a:r>
            <a:r>
              <a:rPr lang="zh-TW" altLang="en-US" sz="2400" dirty="0" smtClean="0">
                <a:solidFill>
                  <a:srgbClr val="FF0000"/>
                </a:solidFill>
              </a:rPr>
              <a:t>成效</a:t>
            </a:r>
            <a:r>
              <a:rPr lang="zh-TW" altLang="en-US" sz="2400" dirty="0" smtClean="0"/>
              <a:t>及實施安全衛生</a:t>
            </a:r>
            <a:r>
              <a:rPr lang="zh-TW" altLang="en-US" sz="2400" dirty="0" smtClean="0">
                <a:solidFill>
                  <a:srgbClr val="FF0000"/>
                </a:solidFill>
              </a:rPr>
              <a:t>自主查核</a:t>
            </a:r>
            <a:endParaRPr lang="en-US" altLang="zh-TW" sz="2400" dirty="0">
              <a:solidFill>
                <a:srgbClr val="FF0000"/>
              </a:solidFill>
            </a:endParaRPr>
          </a:p>
          <a:p>
            <a:pPr marL="514350" indent="-514350">
              <a:lnSpc>
                <a:spcPct val="150000"/>
              </a:lnSpc>
              <a:spcBef>
                <a:spcPts val="0"/>
              </a:spcBef>
              <a:buFont typeface="+mj-lt"/>
              <a:buAutoNum type="arabicPeriod"/>
            </a:pPr>
            <a:r>
              <a:rPr lang="zh-TW" altLang="en-US" sz="2400" dirty="0" smtClean="0"/>
              <a:t>應根據</a:t>
            </a:r>
            <a:r>
              <a:rPr lang="zh-TW" altLang="en-US" sz="2400" dirty="0" smtClean="0">
                <a:solidFill>
                  <a:srgbClr val="FF0000"/>
                </a:solidFill>
              </a:rPr>
              <a:t>查核之結果，定期進行修正</a:t>
            </a:r>
            <a:endParaRPr lang="zh-TW" altLang="en-US" sz="2400" dirty="0">
              <a:solidFill>
                <a:srgbClr val="FF0000"/>
              </a:solidFill>
            </a:endParaRPr>
          </a:p>
        </p:txBody>
      </p:sp>
    </p:spTree>
    <p:extLst>
      <p:ext uri="{BB962C8B-B14F-4D97-AF65-F5344CB8AC3E}">
        <p14:creationId xmlns:p14="http://schemas.microsoft.com/office/powerpoint/2010/main" val="19726928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504" y="1294979"/>
            <a:ext cx="8579296" cy="4870325"/>
          </a:xfrm>
        </p:spPr>
        <p:txBody>
          <a:bodyPr>
            <a:noAutofit/>
          </a:bodyPr>
          <a:lstStyle/>
          <a:p>
            <a:pPr marL="822325" lvl="1" indent="-457200">
              <a:lnSpc>
                <a:spcPct val="150000"/>
              </a:lnSpc>
              <a:spcBef>
                <a:spcPts val="0"/>
              </a:spcBef>
              <a:buFont typeface="+mj-lt"/>
              <a:buAutoNum type="arabicPeriod" startAt="6"/>
            </a:pP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查核</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應由能力足以勝任的</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人員且受稽核訓練後擔任</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，並</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儘可能不涉及自身</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工作</a:t>
            </a:r>
            <a:endParaRPr lang="en-US" altLang="zh-TW" sz="2400" dirty="0"/>
          </a:p>
          <a:p>
            <a:pPr marL="822325" lvl="1" indent="-457200">
              <a:lnSpc>
                <a:spcPct val="150000"/>
              </a:lnSpc>
              <a:spcBef>
                <a:spcPts val="0"/>
              </a:spcBef>
              <a:buFont typeface="+mj-lt"/>
              <a:buAutoNum type="arabicPeriod" startAt="6"/>
            </a:pP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查核</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工作需有高層管理委員會的</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配合</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，擬定</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、規劃及</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處理查核時</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應有系統的</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執行，並</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慎</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選查核人員</a:t>
            </a:r>
            <a:endParaRPr lang="en-US" altLang="zh-TW" sz="2400" dirty="0"/>
          </a:p>
          <a:p>
            <a:pPr marL="822325" lvl="1" indent="-457200">
              <a:lnSpc>
                <a:spcPct val="150000"/>
              </a:lnSpc>
              <a:spcBef>
                <a:spcPts val="0"/>
              </a:spcBef>
              <a:buFont typeface="+mj-lt"/>
              <a:buAutoNum type="arabicPeriod" startAt="6"/>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應收集</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並</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採用</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合適的數據</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和分析技術，確實</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記載查核</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紀錄，據</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提出行動</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建議</a:t>
            </a:r>
            <a:endParaRPr lang="en-US" altLang="zh-TW" sz="2400" b="1" dirty="0">
              <a:solidFill>
                <a:srgbClr val="FF0000"/>
              </a:solidFill>
            </a:endParaRPr>
          </a:p>
          <a:p>
            <a:pPr marL="822325" lvl="1" indent="-457200">
              <a:lnSpc>
                <a:spcPct val="150000"/>
              </a:lnSpc>
              <a:spcBef>
                <a:spcPts val="0"/>
              </a:spcBef>
              <a:buFont typeface="+mj-lt"/>
              <a:buAutoNum type="arabicPeriod" startAt="6"/>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查核</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的內容可為全盤性，或可依現況選擇項目來</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執行</a:t>
            </a:r>
            <a:endParaRPr lang="en-US" altLang="zh-TW" sz="2400" dirty="0"/>
          </a:p>
          <a:p>
            <a:pPr marL="822325" lvl="1" indent="-457200">
              <a:lnSpc>
                <a:spcPct val="150000"/>
              </a:lnSpc>
              <a:spcBef>
                <a:spcPts val="0"/>
              </a:spcBef>
              <a:buFont typeface="+mj-lt"/>
              <a:buAutoNum type="arabicPeriod" startAt="6"/>
            </a:pP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查核項目</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應視組織規模和危害性質差異而定</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29</a:t>
            </a:fld>
            <a:endParaRPr lang="en-US" altLang="zh-TW">
              <a:solidFill>
                <a:prstClr val="black">
                  <a:tint val="75000"/>
                </a:prstClr>
              </a:solidFill>
            </a:endParaRPr>
          </a:p>
        </p:txBody>
      </p:sp>
      <p:pic>
        <p:nvPicPr>
          <p:cNvPr id="6146" name="Picture 2" descr="http://manage-it.biz/wp-content/uploads/2013/04/Quality-Audi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0021" y="4646606"/>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9" name="標題 1"/>
          <p:cNvSpPr>
            <a:spLocks noGrp="1"/>
          </p:cNvSpPr>
          <p:nvPr>
            <p:ph type="title"/>
          </p:nvPr>
        </p:nvSpPr>
        <p:spPr>
          <a:xfrm>
            <a:off x="457200" y="274638"/>
            <a:ext cx="8229600" cy="850106"/>
          </a:xfrm>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查核注意</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事項</a:t>
            </a:r>
          </a:p>
        </p:txBody>
      </p:sp>
    </p:spTree>
    <p:extLst>
      <p:ext uri="{BB962C8B-B14F-4D97-AF65-F5344CB8AC3E}">
        <p14:creationId xmlns:p14="http://schemas.microsoft.com/office/powerpoint/2010/main" val="284759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ctrTitle"/>
          </p:nvPr>
        </p:nvSpPr>
        <p:spPr>
          <a:xfrm>
            <a:off x="762000" y="1928078"/>
            <a:ext cx="7772400" cy="830997"/>
          </a:xfrm>
          <a:noFill/>
          <a:ln w="38100">
            <a:solidFill>
              <a:schemeClr val="tx2"/>
            </a:solidFill>
          </a:ln>
        </p:spPr>
        <p:txBody>
          <a:bodyPr anchor="b">
            <a:spAutoFit/>
          </a:bodyPr>
          <a:lstStyle/>
          <a:p>
            <a:pPr eaLnBrk="1" hangingPunct="1"/>
            <a:r>
              <a:rPr lang="zh-TW" altLang="en-US" sz="4800" dirty="0" smtClean="0">
                <a:solidFill>
                  <a:srgbClr val="C00000"/>
                </a:solidFill>
                <a:latin typeface="Times New Roman" panose="02020603050405020304" pitchFamily="18" charset="0"/>
                <a:ea typeface="標楷體" pitchFamily="65" charset="-120"/>
                <a:cs typeface="Times New Roman" panose="02020603050405020304" pitchFamily="18" charset="0"/>
              </a:rPr>
              <a:t>安全衛生實務</a:t>
            </a:r>
          </a:p>
        </p:txBody>
      </p:sp>
      <p:sp>
        <p:nvSpPr>
          <p:cNvPr id="5123" name="Rectangle 2"/>
          <p:cNvSpPr>
            <a:spLocks noGrp="1" noChangeArrowheads="1"/>
          </p:cNvSpPr>
          <p:nvPr>
            <p:ph type="subTitle" idx="1"/>
          </p:nvPr>
        </p:nvSpPr>
        <p:spPr>
          <a:xfrm>
            <a:off x="1476375" y="3789363"/>
            <a:ext cx="6400800" cy="1436687"/>
          </a:xfrm>
        </p:spPr>
        <p:txBody>
          <a:bodyPr/>
          <a:lstStyle/>
          <a:p>
            <a:r>
              <a:rPr lang="en-US" altLang="zh-TW" sz="3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H</a:t>
            </a:r>
            <a:r>
              <a:rPr lang="en-US" altLang="zh-TW" sz="3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 </a:t>
            </a:r>
            <a:r>
              <a:rPr lang="zh-TW" altLang="en-US" sz="3600" dirty="0" smtClean="0">
                <a:solidFill>
                  <a:schemeClr val="tx1"/>
                </a:solidFill>
                <a:latin typeface="Times New Roman" panose="02020603050405020304" pitchFamily="18" charset="0"/>
                <a:ea typeface="標楷體" pitchFamily="65" charset="-120"/>
                <a:cs typeface="Times New Roman" panose="02020603050405020304" pitchFamily="18" charset="0"/>
              </a:rPr>
              <a:t>查核版</a:t>
            </a:r>
            <a:endParaRPr lang="en-US" altLang="zh-TW" sz="3600" dirty="0" smtClean="0">
              <a:solidFill>
                <a:schemeClr val="tx1"/>
              </a:solidFill>
              <a:latin typeface="Times New Roman" panose="02020603050405020304" pitchFamily="18" charset="0"/>
              <a:ea typeface="標楷體" pitchFamily="65" charset="-120"/>
              <a:cs typeface="Times New Roman" panose="02020603050405020304" pitchFamily="18" charset="0"/>
            </a:endParaRPr>
          </a:p>
          <a:p>
            <a:r>
              <a:rPr lang="en-US" altLang="zh-TW" sz="36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r>
              <a:rPr lang="zh-TW" altLang="en-US" sz="3600" dirty="0" smtClean="0">
                <a:solidFill>
                  <a:schemeClr val="tx1"/>
                </a:solidFill>
                <a:latin typeface="Times New Roman" panose="02020603050405020304" pitchFamily="18" charset="0"/>
                <a:ea typeface="標楷體" pitchFamily="65" charset="-120"/>
                <a:cs typeface="Times New Roman" panose="02020603050405020304" pitchFamily="18" charset="0"/>
              </a:rPr>
              <a:t>未設置實驗場所學校適用</a:t>
            </a:r>
            <a:r>
              <a:rPr lang="en-US" altLang="zh-TW" sz="3600" dirty="0" smtClean="0">
                <a:solidFill>
                  <a:schemeClr val="tx1"/>
                </a:solidFill>
                <a:latin typeface="Times New Roman" panose="02020603050405020304" pitchFamily="18" charset="0"/>
                <a:ea typeface="標楷體" pitchFamily="65" charset="-12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fld id="{5120085A-5DBB-4432-81C6-0F66A6FEB2A5}" type="slidenum">
              <a:rPr lang="zh-TW" altLang="en-US" smtClean="0"/>
              <a:pPr/>
              <a:t>3</a:t>
            </a:fld>
            <a:endParaRPr lang="zh-TW" altLang="en-US"/>
          </a:p>
        </p:txBody>
      </p:sp>
    </p:spTree>
    <p:extLst>
      <p:ext uri="{BB962C8B-B14F-4D97-AF65-F5344CB8AC3E}">
        <p14:creationId xmlns:p14="http://schemas.microsoft.com/office/powerpoint/2010/main" val="155926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查核計畫</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範例</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323528" y="1268760"/>
            <a:ext cx="8229600" cy="2160240"/>
          </a:xfrm>
        </p:spPr>
        <p:txBody>
          <a:bodyPr>
            <a:normAutofit fontScale="92500" lnSpcReduction="20000"/>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查核</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頻率與時機：</a:t>
            </a:r>
          </a:p>
          <a:p>
            <a:pPr marL="625475" lvl="1" indent="-233363">
              <a:buClrTx/>
              <a:buFont typeface="+mj-lt"/>
              <a:buAutoNum type="arabicPeriod"/>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定期：</a:t>
            </a:r>
            <a:endPar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890588" lvl="2" indent="-225425">
              <a:buClr>
                <a:schemeClr val="accent1"/>
              </a:buCl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依據</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查核小組研提報准查核的內容每年</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稽核一次</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625475" lvl="1" indent="-233363">
              <a:buClrTx/>
              <a:buFont typeface="+mj-lt"/>
              <a:buAutoNum type="arabicPeriod"/>
            </a:pPr>
            <a:r>
              <a:rPr lang="zh-TW" altLang="en-US" sz="2100" b="1" dirty="0">
                <a:latin typeface="Times New Roman" panose="02020603050405020304" pitchFamily="18" charset="0"/>
                <a:ea typeface="標楷體" panose="03000509000000000000" pitchFamily="65" charset="-120"/>
                <a:cs typeface="Times New Roman" panose="02020603050405020304" pitchFamily="18" charset="0"/>
              </a:rPr>
              <a:t>不定期：</a:t>
            </a:r>
            <a:endParaRPr lang="en-US" altLang="zh-TW" sz="2100" b="1" dirty="0">
              <a:latin typeface="Times New Roman" panose="02020603050405020304" pitchFamily="18" charset="0"/>
              <a:ea typeface="標楷體" panose="03000509000000000000" pitchFamily="65" charset="-120"/>
              <a:cs typeface="Times New Roman" panose="02020603050405020304" pitchFamily="18" charset="0"/>
            </a:endParaRPr>
          </a:p>
          <a:p>
            <a:pPr marL="890588" lvl="2" indent="-225425">
              <a:buClr>
                <a:schemeClr val="accent1"/>
              </a:buCl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有</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重大</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變動</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如：法規修條</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等</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、外界抱怨職業災害發生</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30</a:t>
            </a:fld>
            <a:endParaRPr lang="en-US" altLang="zh-TW" dirty="0">
              <a:solidFill>
                <a:prstClr val="black">
                  <a:tint val="75000"/>
                </a:prstClr>
              </a:solidFill>
            </a:endParaRPr>
          </a:p>
        </p:txBody>
      </p:sp>
    </p:spTree>
    <p:extLst>
      <p:ext uri="{BB962C8B-B14F-4D97-AF65-F5344CB8AC3E}">
        <p14:creationId xmlns:p14="http://schemas.microsoft.com/office/powerpoint/2010/main" val="14445460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395536" y="3356992"/>
            <a:ext cx="7772400" cy="1362075"/>
          </a:xfrm>
        </p:spPr>
        <p:txBody>
          <a:bodyPr/>
          <a:lstStyle/>
          <a:p>
            <a:pPr algn="ctr"/>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貳</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、查核計畫</a:t>
            </a:r>
            <a:endParaRPr lang="zh-TW" altLang="en-US" sz="4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31</a:t>
            </a:fld>
            <a:endParaRPr lang="en-US" altLang="zh-TW" dirty="0">
              <a:solidFill>
                <a:prstClr val="black">
                  <a:tint val="75000"/>
                </a:prstClr>
              </a:solidFill>
            </a:endParaRPr>
          </a:p>
        </p:txBody>
      </p:sp>
    </p:spTree>
    <p:extLst>
      <p:ext uri="{BB962C8B-B14F-4D97-AF65-F5344CB8AC3E}">
        <p14:creationId xmlns:p14="http://schemas.microsoft.com/office/powerpoint/2010/main" val="723712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971600" y="274638"/>
            <a:ext cx="5184576" cy="850106"/>
          </a:xfrm>
        </p:spPr>
        <p:txBody>
          <a:bodyPr/>
          <a:lstStyle/>
          <a:p>
            <a:pPr algn="l"/>
            <a:r>
              <a:rPr lang="zh-TW" altLang="en-US" dirty="0" smtClean="0">
                <a:latin typeface="Times New Roman" panose="02020603050405020304" pitchFamily="18" charset="0"/>
              </a:rPr>
              <a:t>查核計畫</a:t>
            </a:r>
            <a:r>
              <a:rPr lang="en-US" altLang="zh-TW" dirty="0" smtClean="0">
                <a:latin typeface="Times New Roman" panose="02020603050405020304" pitchFamily="18" charset="0"/>
              </a:rPr>
              <a:t>-</a:t>
            </a:r>
            <a:r>
              <a:rPr lang="zh-TW" altLang="en-US" dirty="0" smtClean="0">
                <a:latin typeface="Times New Roman" panose="02020603050405020304" pitchFamily="18" charset="0"/>
              </a:rPr>
              <a:t>流程</a:t>
            </a:r>
            <a:endParaRPr lang="zh-TW" altLang="en-US" dirty="0">
              <a:latin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defRPr/>
            </a:pPr>
            <a:fld id="{F05D2A77-DC8F-49C5-B23E-DCF0C795371F}" type="slidenum">
              <a:rPr kumimoji="1" lang="en-US" altLang="zh-TW" smtClean="0">
                <a:solidFill>
                  <a:prstClr val="black">
                    <a:tint val="75000"/>
                  </a:prstClr>
                </a:solidFill>
                <a:latin typeface="Times New Roman" panose="02020603050405020304" pitchFamily="18" charset="0"/>
                <a:cs typeface="Times New Roman" panose="02020603050405020304" pitchFamily="18" charset="0"/>
              </a:rPr>
              <a:pPr fontAlgn="base">
                <a:spcBef>
                  <a:spcPct val="0"/>
                </a:spcBef>
                <a:spcAft>
                  <a:spcPct val="0"/>
                </a:spcAft>
                <a:defRPr/>
              </a:pPr>
              <a:t>32</a:t>
            </a:fld>
            <a:endParaRPr kumimoji="1"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sp>
        <p:nvSpPr>
          <p:cNvPr id="8" name="圓角矩形 7"/>
          <p:cNvSpPr/>
          <p:nvPr/>
        </p:nvSpPr>
        <p:spPr>
          <a:xfrm>
            <a:off x="4716017" y="419573"/>
            <a:ext cx="324036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職業安全衛生查核</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圓角矩形 8"/>
          <p:cNvSpPr/>
          <p:nvPr/>
        </p:nvSpPr>
        <p:spPr>
          <a:xfrm>
            <a:off x="4716017" y="1205136"/>
            <a:ext cx="324036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查核小組</a:t>
            </a:r>
            <a:endPar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圓角矩形 9"/>
          <p:cNvSpPr/>
          <p:nvPr/>
        </p:nvSpPr>
        <p:spPr>
          <a:xfrm>
            <a:off x="4716017" y="2060848"/>
            <a:ext cx="3240361"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查核計畫</a:t>
            </a:r>
            <a:endPar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50000"/>
              </a:lnSpc>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目的、範圍、期程</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等</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圓角矩形 11"/>
          <p:cNvSpPr/>
          <p:nvPr/>
        </p:nvSpPr>
        <p:spPr>
          <a:xfrm>
            <a:off x="4716017" y="3140968"/>
            <a:ext cx="3240361"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執行查核</a:t>
            </a:r>
            <a:endPar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50000"/>
              </a:lnSpc>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查核缺失、改善策略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等</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圓角矩形 13"/>
          <p:cNvSpPr/>
          <p:nvPr/>
        </p:nvSpPr>
        <p:spPr>
          <a:xfrm>
            <a:off x="4716017" y="4221088"/>
            <a:ext cx="324036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查核結果彙整</a:t>
            </a:r>
            <a:endPar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5" name="圓角矩形 14"/>
          <p:cNvSpPr/>
          <p:nvPr/>
        </p:nvSpPr>
        <p:spPr>
          <a:xfrm>
            <a:off x="4716016" y="5085184"/>
            <a:ext cx="324036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Times New Roman" panose="02020603050405020304" pitchFamily="18" charset="0"/>
                <a:ea typeface="標楷體" panose="03000509000000000000" pitchFamily="65" charset="-120"/>
                <a:cs typeface="Times New Roman" panose="02020603050405020304" pitchFamily="18" charset="0"/>
              </a:rPr>
              <a:t>管理階層審查</a:t>
            </a:r>
          </a:p>
        </p:txBody>
      </p:sp>
      <p:sp>
        <p:nvSpPr>
          <p:cNvPr id="16" name="圓角矩形 15"/>
          <p:cNvSpPr/>
          <p:nvPr/>
        </p:nvSpPr>
        <p:spPr>
          <a:xfrm>
            <a:off x="4716017" y="6021288"/>
            <a:ext cx="324036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確認及追蹤改善措施</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8" name="直線單箭頭接點 17"/>
          <p:cNvCxnSpPr>
            <a:stCxn id="8" idx="2"/>
            <a:endCxn id="9" idx="0"/>
          </p:cNvCxnSpPr>
          <p:nvPr/>
        </p:nvCxnSpPr>
        <p:spPr>
          <a:xfrm>
            <a:off x="6336198" y="995637"/>
            <a:ext cx="0" cy="2094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9" idx="2"/>
            <a:endCxn id="10" idx="0"/>
          </p:cNvCxnSpPr>
          <p:nvPr/>
        </p:nvCxnSpPr>
        <p:spPr>
          <a:xfrm>
            <a:off x="6336198" y="1781200"/>
            <a:ext cx="0" cy="2796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10" idx="2"/>
            <a:endCxn id="12" idx="0"/>
          </p:cNvCxnSpPr>
          <p:nvPr/>
        </p:nvCxnSpPr>
        <p:spPr>
          <a:xfrm>
            <a:off x="6336198" y="2852936"/>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stCxn id="12" idx="2"/>
            <a:endCxn id="14" idx="0"/>
          </p:cNvCxnSpPr>
          <p:nvPr/>
        </p:nvCxnSpPr>
        <p:spPr>
          <a:xfrm>
            <a:off x="6336198" y="3933056"/>
            <a:ext cx="0"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stCxn id="14" idx="2"/>
            <a:endCxn id="15" idx="0"/>
          </p:cNvCxnSpPr>
          <p:nvPr/>
        </p:nvCxnSpPr>
        <p:spPr>
          <a:xfrm flipH="1">
            <a:off x="6336197" y="4797152"/>
            <a:ext cx="1" cy="288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stCxn id="15" idx="2"/>
            <a:endCxn id="16" idx="0"/>
          </p:cNvCxnSpPr>
          <p:nvPr/>
        </p:nvCxnSpPr>
        <p:spPr>
          <a:xfrm>
            <a:off x="6336197" y="5661248"/>
            <a:ext cx="1"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文字方塊 16"/>
          <p:cNvSpPr txBox="1"/>
          <p:nvPr/>
        </p:nvSpPr>
        <p:spPr>
          <a:xfrm>
            <a:off x="539552" y="5662235"/>
            <a:ext cx="3203848"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044838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Times New Roman" panose="02020603050405020304" pitchFamily="18" charset="0"/>
              </a:rPr>
              <a:t>查核計畫</a:t>
            </a:r>
            <a:r>
              <a:rPr lang="en-US" altLang="zh-TW" dirty="0">
                <a:latin typeface="Times New Roman" panose="02020603050405020304" pitchFamily="18" charset="0"/>
              </a:rPr>
              <a:t>-</a:t>
            </a:r>
            <a:r>
              <a:rPr lang="zh-TW" altLang="en-US" dirty="0">
                <a:latin typeface="Times New Roman" panose="02020603050405020304" pitchFamily="18" charset="0"/>
              </a:rPr>
              <a:t>範例</a:t>
            </a:r>
            <a:r>
              <a:rPr lang="en-US" altLang="zh-TW" dirty="0" smtClean="0">
                <a:latin typeface="Times New Roman" panose="02020603050405020304" pitchFamily="18" charset="0"/>
              </a:rPr>
              <a:t>(1)</a:t>
            </a:r>
            <a:endParaRPr lang="zh-TW" altLang="en-US" dirty="0">
              <a:latin typeface="Times New Roman" panose="02020603050405020304" pitchFamily="18" charset="0"/>
            </a:endParaRPr>
          </a:p>
        </p:txBody>
      </p:sp>
      <p:sp>
        <p:nvSpPr>
          <p:cNvPr id="3" name="內容版面配置區 2"/>
          <p:cNvSpPr>
            <a:spLocks noGrp="1"/>
          </p:cNvSpPr>
          <p:nvPr>
            <p:ph idx="1"/>
          </p:nvPr>
        </p:nvSpPr>
        <p:spPr>
          <a:xfrm>
            <a:off x="323528" y="1844824"/>
            <a:ext cx="8229600" cy="4320480"/>
          </a:xfrm>
        </p:spPr>
        <p:txBody>
          <a:bodyPr>
            <a:normAutofit fontScale="85000" lnSpcReduction="20000"/>
          </a:bodyPr>
          <a:lstStyle/>
          <a:p>
            <a:pPr marL="0" indent="0">
              <a:buNone/>
            </a:pPr>
            <a:r>
              <a:rPr lang="en-US" altLang="zh-TW" dirty="0" smtClean="0"/>
              <a:t>•</a:t>
            </a:r>
            <a:r>
              <a:rPr lang="zh-TW" altLang="en-US" dirty="0" smtClean="0"/>
              <a:t>   查核</a:t>
            </a:r>
            <a:r>
              <a:rPr lang="zh-TW" altLang="en-US" dirty="0"/>
              <a:t>小組職責：</a:t>
            </a:r>
          </a:p>
          <a:p>
            <a:pPr marL="531813" lvl="1" indent="-265113">
              <a:lnSpc>
                <a:spcPct val="150000"/>
              </a:lnSpc>
              <a:spcBef>
                <a:spcPts val="0"/>
              </a:spcBef>
              <a:buClrTx/>
              <a:buFont typeface="+mj-lt"/>
              <a:buAutoNum type="arabicPeriod"/>
            </a:pPr>
            <a:r>
              <a:rPr lang="zh-TW" altLang="en-US" dirty="0" smtClean="0"/>
              <a:t>擬定職業安全衛生自主管理</a:t>
            </a:r>
            <a:r>
              <a:rPr lang="zh-TW" altLang="en-US" sz="2100" dirty="0" smtClean="0"/>
              <a:t>查核</a:t>
            </a:r>
            <a:r>
              <a:rPr lang="zh-TW" altLang="en-US" sz="2100" dirty="0"/>
              <a:t>計畫表</a:t>
            </a:r>
          </a:p>
          <a:p>
            <a:pPr marL="531813" lvl="1" indent="-265113">
              <a:lnSpc>
                <a:spcPct val="150000"/>
              </a:lnSpc>
              <a:spcBef>
                <a:spcPts val="0"/>
              </a:spcBef>
              <a:buClrTx/>
              <a:buFont typeface="+mj-lt"/>
              <a:buAutoNum type="arabicPeriod"/>
            </a:pPr>
            <a:r>
              <a:rPr lang="zh-TW" altLang="en-US" sz="2100" dirty="0" smtClean="0"/>
              <a:t>擬定</a:t>
            </a:r>
            <a:r>
              <a:rPr lang="zh-TW" altLang="en-US" sz="2100" dirty="0"/>
              <a:t>查核計畫書執行行程表</a:t>
            </a:r>
          </a:p>
          <a:p>
            <a:pPr marL="531813" lvl="1" indent="-265113">
              <a:lnSpc>
                <a:spcPct val="150000"/>
              </a:lnSpc>
              <a:spcBef>
                <a:spcPts val="0"/>
              </a:spcBef>
              <a:buClrTx/>
              <a:buFont typeface="+mj-lt"/>
              <a:buAutoNum type="arabicPeriod"/>
            </a:pPr>
            <a:r>
              <a:rPr lang="zh-TW" altLang="en-US" sz="2100" dirty="0" smtClean="0"/>
              <a:t>改善及</a:t>
            </a:r>
            <a:r>
              <a:rPr lang="zh-TW" altLang="en-US" sz="2100" dirty="0"/>
              <a:t>成果彙整</a:t>
            </a:r>
          </a:p>
          <a:p>
            <a:pPr marL="531813" lvl="1" indent="-265113">
              <a:lnSpc>
                <a:spcPct val="150000"/>
              </a:lnSpc>
              <a:spcBef>
                <a:spcPts val="0"/>
              </a:spcBef>
              <a:buClrTx/>
              <a:buFont typeface="+mj-lt"/>
              <a:buAutoNum type="arabicPeriod"/>
            </a:pPr>
            <a:r>
              <a:rPr lang="zh-TW" altLang="en-US" sz="2100" dirty="0"/>
              <a:t>陳報查核</a:t>
            </a:r>
            <a:r>
              <a:rPr lang="zh-TW" altLang="en-US" dirty="0"/>
              <a:t>結果</a:t>
            </a:r>
          </a:p>
          <a:p>
            <a:pPr marL="0" indent="0">
              <a:buNone/>
            </a:pPr>
            <a:r>
              <a:rPr lang="en-US" altLang="zh-TW" dirty="0" smtClean="0"/>
              <a:t>•</a:t>
            </a:r>
            <a:r>
              <a:rPr lang="zh-TW" altLang="en-US" dirty="0" smtClean="0"/>
              <a:t>  執</a:t>
            </a:r>
            <a:r>
              <a:rPr lang="zh-TW" altLang="en-US" dirty="0"/>
              <a:t>行查核：</a:t>
            </a:r>
          </a:p>
          <a:p>
            <a:pPr marL="450850" lvl="1" indent="-184150">
              <a:lnSpc>
                <a:spcPct val="160000"/>
              </a:lnSpc>
              <a:spcBef>
                <a:spcPts val="0"/>
              </a:spcBef>
              <a:buClrTx/>
              <a:buFont typeface="+mj-lt"/>
              <a:buAutoNum type="arabicPeriod"/>
              <a:tabLst>
                <a:tab pos="450850" algn="l"/>
              </a:tabLst>
            </a:pPr>
            <a:r>
              <a:rPr lang="zh-TW" altLang="en-US" dirty="0" smtClean="0"/>
              <a:t>執</a:t>
            </a:r>
            <a:r>
              <a:rPr lang="zh-TW" altLang="en-US" dirty="0"/>
              <a:t>行查核</a:t>
            </a:r>
            <a:r>
              <a:rPr lang="zh-TW" altLang="en-US" dirty="0" smtClean="0"/>
              <a:t>事宜</a:t>
            </a:r>
            <a:endParaRPr lang="zh-TW" altLang="en-US" dirty="0"/>
          </a:p>
          <a:p>
            <a:pPr marL="450850" lvl="1" indent="-184150">
              <a:lnSpc>
                <a:spcPct val="160000"/>
              </a:lnSpc>
              <a:spcBef>
                <a:spcPts val="0"/>
              </a:spcBef>
              <a:buClrTx/>
              <a:buFont typeface="+mj-lt"/>
              <a:buAutoNum type="arabicPeriod"/>
              <a:tabLst>
                <a:tab pos="450850" algn="l"/>
              </a:tabLst>
            </a:pPr>
            <a:r>
              <a:rPr lang="zh-TW" altLang="en-US" sz="2100" dirty="0"/>
              <a:t>填寫缺失</a:t>
            </a:r>
            <a:r>
              <a:rPr lang="zh-TW" altLang="en-US" sz="2100" dirty="0" smtClean="0"/>
              <a:t>改善追蹤表</a:t>
            </a:r>
            <a:endParaRPr lang="zh-TW" altLang="en-US" sz="2100" dirty="0"/>
          </a:p>
          <a:p>
            <a:pPr marL="450850" lvl="1" indent="-184150">
              <a:lnSpc>
                <a:spcPct val="160000"/>
              </a:lnSpc>
              <a:spcBef>
                <a:spcPts val="0"/>
              </a:spcBef>
              <a:buClrTx/>
              <a:buFont typeface="+mj-lt"/>
              <a:buAutoNum type="arabicPeriod"/>
              <a:tabLst>
                <a:tab pos="450850" algn="l"/>
              </a:tabLst>
            </a:pPr>
            <a:r>
              <a:rPr lang="zh-TW" altLang="en-US" sz="2100" dirty="0"/>
              <a:t>請受查核單位</a:t>
            </a:r>
            <a:r>
              <a:rPr lang="zh-TW" altLang="en-US" sz="2100" dirty="0" smtClean="0"/>
              <a:t>提報改善建議</a:t>
            </a:r>
            <a:r>
              <a:rPr lang="zh-TW" altLang="en-US" sz="2100" dirty="0"/>
              <a:t>書</a:t>
            </a:r>
          </a:p>
          <a:p>
            <a:pPr marL="450850" lvl="1" indent="-184150">
              <a:lnSpc>
                <a:spcPct val="160000"/>
              </a:lnSpc>
              <a:spcBef>
                <a:spcPts val="0"/>
              </a:spcBef>
              <a:buClrTx/>
              <a:buFont typeface="+mj-lt"/>
              <a:buAutoNum type="arabicPeriod"/>
              <a:tabLst>
                <a:tab pos="450850" algn="l"/>
              </a:tabLst>
            </a:pPr>
            <a:r>
              <a:rPr lang="zh-TW" altLang="en-US" sz="2100" dirty="0"/>
              <a:t>彙</a:t>
            </a:r>
            <a:r>
              <a:rPr lang="zh-TW" altLang="en-US" sz="2100" dirty="0" smtClean="0"/>
              <a:t>整改善建議</a:t>
            </a:r>
            <a:r>
              <a:rPr lang="zh-TW" altLang="en-US" sz="2100" dirty="0"/>
              <a:t>並</a:t>
            </a:r>
            <a:r>
              <a:rPr lang="zh-TW" altLang="en-US" sz="2100" dirty="0" smtClean="0"/>
              <a:t>提出意</a:t>
            </a:r>
            <a:r>
              <a:rPr lang="zh-TW" altLang="en-US" sz="2100" dirty="0"/>
              <a:t>見後提交職業安全衛生管理委員會確認</a:t>
            </a: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latin typeface="Times New Roman" panose="02020603050405020304" pitchFamily="18" charset="0"/>
                <a:cs typeface="Times New Roman" panose="02020603050405020304" pitchFamily="18" charset="0"/>
              </a:rPr>
              <a:pPr>
                <a:defRPr/>
              </a:pPr>
              <a:t>33</a:t>
            </a:fld>
            <a:endParaRPr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sp>
        <p:nvSpPr>
          <p:cNvPr id="6" name="圓角矩形 5"/>
          <p:cNvSpPr/>
          <p:nvPr/>
        </p:nvSpPr>
        <p:spPr>
          <a:xfrm>
            <a:off x="457200" y="1112511"/>
            <a:ext cx="324036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查核小組</a:t>
            </a:r>
            <a:endPar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p:cNvSpPr txBox="1"/>
          <p:nvPr/>
        </p:nvSpPr>
        <p:spPr>
          <a:xfrm>
            <a:off x="5580112" y="6128376"/>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7713526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查核計畫</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項目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內容版面配置區 5"/>
          <p:cNvSpPr>
            <a:spLocks noGrp="1"/>
          </p:cNvSpPr>
          <p:nvPr>
            <p:ph idx="1"/>
          </p:nvPr>
        </p:nvSpPr>
        <p:spPr>
          <a:xfrm>
            <a:off x="393994" y="2492896"/>
            <a:ext cx="8229600" cy="5256584"/>
          </a:xfrm>
        </p:spPr>
        <p:txBody>
          <a:bodyPr>
            <a:normAutofit/>
          </a:bodyPr>
          <a:lstStyle/>
          <a:p>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目的</a:t>
            </a:r>
            <a:endParaRPr lang="zh-TW" altLang="zh-TW" sz="28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範圍</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權責</a:t>
            </a:r>
          </a:p>
          <a:p>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定義</a:t>
            </a:r>
          </a:p>
          <a:p>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作業內容</a:t>
            </a:r>
          </a:p>
          <a:p>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相關文件</a:t>
            </a:r>
          </a:p>
          <a:p>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使用</a:t>
            </a:r>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表單</a:t>
            </a:r>
            <a:endParaRPr lang="zh-TW"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defRPr/>
            </a:pPr>
            <a:fld id="{F05D2A77-DC8F-49C5-B23E-DCF0C795371F}" type="slidenum">
              <a:rPr kumimoji="1" lang="en-US" altLang="zh-TW" smtClean="0">
                <a:solidFill>
                  <a:prstClr val="black">
                    <a:tint val="75000"/>
                  </a:prstClr>
                </a:solidFill>
              </a:rPr>
              <a:pPr fontAlgn="base">
                <a:spcBef>
                  <a:spcPct val="0"/>
                </a:spcBef>
                <a:spcAft>
                  <a:spcPct val="0"/>
                </a:spcAft>
                <a:defRPr/>
              </a:pPr>
              <a:t>34</a:t>
            </a:fld>
            <a:endParaRPr kumimoji="1" lang="en-US" altLang="zh-TW" dirty="0">
              <a:solidFill>
                <a:prstClr val="black">
                  <a:tint val="75000"/>
                </a:prstClr>
              </a:solidFill>
            </a:endParaRPr>
          </a:p>
        </p:txBody>
      </p:sp>
      <p:pic>
        <p:nvPicPr>
          <p:cNvPr id="8194" name="Picture 2" descr="http://thechangesource.com/wp-content/uploads/2013/05/Checklist.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5856" y="2708920"/>
            <a:ext cx="4168395" cy="3126296"/>
          </a:xfrm>
          <a:prstGeom prst="rect">
            <a:avLst/>
          </a:prstGeom>
          <a:noFill/>
          <a:extLst>
            <a:ext uri="{909E8E84-426E-40DD-AFC4-6F175D3DCCD1}">
              <a14:hiddenFill xmlns:a14="http://schemas.microsoft.com/office/drawing/2010/main">
                <a:solidFill>
                  <a:srgbClr val="FFFFFF"/>
                </a:solidFill>
              </a14:hiddenFill>
            </a:ext>
          </a:extLst>
        </p:spPr>
      </p:pic>
      <p:sp>
        <p:nvSpPr>
          <p:cNvPr id="7" name="圓角矩形 6"/>
          <p:cNvSpPr/>
          <p:nvPr/>
        </p:nvSpPr>
        <p:spPr>
          <a:xfrm>
            <a:off x="393994" y="1173994"/>
            <a:ext cx="3240361" cy="1116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800" b="1" dirty="0" smtClean="0">
                <a:latin typeface="微軟正黑體" panose="020B0604030504040204" pitchFamily="34" charset="-120"/>
                <a:ea typeface="微軟正黑體" panose="020B0604030504040204" pitchFamily="34" charset="-120"/>
              </a:rPr>
              <a:t>查核計畫</a:t>
            </a:r>
            <a:endParaRPr lang="en-US" altLang="zh-TW" sz="2800" b="1" dirty="0" smtClean="0">
              <a:latin typeface="微軟正黑體" panose="020B0604030504040204" pitchFamily="34" charset="-120"/>
              <a:ea typeface="微軟正黑體" panose="020B0604030504040204" pitchFamily="34" charset="-120"/>
            </a:endParaRPr>
          </a:p>
          <a:p>
            <a:pPr algn="ctr">
              <a:lnSpc>
                <a:spcPct val="150000"/>
              </a:lnSpc>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目的、範圍、期程</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等</a:t>
            </a:r>
            <a:r>
              <a:rPr lang="en-US"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5924310" y="6119336"/>
            <a:ext cx="3203848" cy="369332"/>
          </a:xfrm>
          <a:prstGeom prst="rect">
            <a:avLst/>
          </a:prstGeom>
          <a:solidFill>
            <a:schemeClr val="bg1"/>
          </a:solid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來源</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中國勞工安全管理學會</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13803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查核計畫</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項目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內容版面配置區 5"/>
          <p:cNvSpPr>
            <a:spLocks noGrp="1"/>
          </p:cNvSpPr>
          <p:nvPr>
            <p:ph idx="1"/>
          </p:nvPr>
        </p:nvSpPr>
        <p:spPr>
          <a:xfrm>
            <a:off x="348680" y="2378705"/>
            <a:ext cx="8795320" cy="4392488"/>
          </a:xfrm>
          <a:solidFill>
            <a:schemeClr val="bg1"/>
          </a:solidFill>
        </p:spPr>
        <p:txBody>
          <a:bodyPr>
            <a:normAutofit fontScale="85000" lnSpcReduction="10000"/>
          </a:bodyPr>
          <a:lstStyle/>
          <a:p>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目的</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說明查核之目標、目的、方式等</a:t>
            </a:r>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範圍</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界定校內查核之範圍</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如：特定之系所或實驗室、特定之機械、設備、或器具</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等</a:t>
            </a:r>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權責</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說明各單位之職責與權力</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如：職業安全衛生管理單位負責規劃本年度查核之程序或項目</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等</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定義</a:t>
            </a:r>
          </a:p>
          <a:p>
            <a:pPr lvl="2"/>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本計畫中相關名詞之定義</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3"/>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如：內部查核、外部查核</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defRPr/>
            </a:pPr>
            <a:fld id="{F05D2A77-DC8F-49C5-B23E-DCF0C795371F}" type="slidenum">
              <a:rPr kumimoji="1" lang="en-US" altLang="zh-TW" smtClean="0">
                <a:solidFill>
                  <a:prstClr val="black">
                    <a:tint val="75000"/>
                  </a:prstClr>
                </a:solidFill>
              </a:rPr>
              <a:pPr fontAlgn="base">
                <a:spcBef>
                  <a:spcPct val="0"/>
                </a:spcBef>
                <a:spcAft>
                  <a:spcPct val="0"/>
                </a:spcAft>
                <a:defRPr/>
              </a:pPr>
              <a:t>35</a:t>
            </a:fld>
            <a:endParaRPr kumimoji="1" lang="en-US" altLang="zh-TW" dirty="0">
              <a:solidFill>
                <a:prstClr val="black">
                  <a:tint val="75000"/>
                </a:prstClr>
              </a:solidFill>
            </a:endParaRPr>
          </a:p>
        </p:txBody>
      </p:sp>
      <p:sp>
        <p:nvSpPr>
          <p:cNvPr id="7" name="圓角矩形 6"/>
          <p:cNvSpPr/>
          <p:nvPr/>
        </p:nvSpPr>
        <p:spPr>
          <a:xfrm>
            <a:off x="457200" y="1070738"/>
            <a:ext cx="3240361" cy="1116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800" b="1" dirty="0" smtClean="0">
                <a:latin typeface="微軟正黑體" panose="020B0604030504040204" pitchFamily="34" charset="-120"/>
                <a:ea typeface="微軟正黑體" panose="020B0604030504040204" pitchFamily="34" charset="-120"/>
              </a:rPr>
              <a:t>查核計畫</a:t>
            </a:r>
            <a:endParaRPr lang="en-US" altLang="zh-TW" sz="2800" b="1" dirty="0" smtClean="0">
              <a:latin typeface="微軟正黑體" panose="020B0604030504040204" pitchFamily="34" charset="-120"/>
              <a:ea typeface="微軟正黑體" panose="020B0604030504040204" pitchFamily="34" charset="-120"/>
            </a:endParaRPr>
          </a:p>
          <a:p>
            <a:pPr algn="ctr">
              <a:lnSpc>
                <a:spcPct val="150000"/>
              </a:lnSpc>
            </a:pP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目的、範圍、期程</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等</a:t>
            </a:r>
            <a:r>
              <a:rPr lang="en-US" altLang="zh-TW"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5940152" y="6119336"/>
            <a:ext cx="3203848" cy="369332"/>
          </a:xfrm>
          <a:prstGeom prst="rect">
            <a:avLst/>
          </a:prstGeom>
          <a:solidFill>
            <a:schemeClr val="bg1"/>
          </a:solid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來源</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中國勞工安全管理學會</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02365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dirty="0" smtClean="0">
                <a:latin typeface="Times New Roman" panose="02020603050405020304" pitchFamily="18" charset="0"/>
              </a:rPr>
              <a:t>查核計畫</a:t>
            </a:r>
            <a:r>
              <a:rPr lang="en-US" altLang="zh-TW" dirty="0" smtClean="0">
                <a:latin typeface="Times New Roman" panose="02020603050405020304" pitchFamily="18" charset="0"/>
              </a:rPr>
              <a:t>-</a:t>
            </a:r>
            <a:r>
              <a:rPr lang="zh-TW" altLang="en-US" dirty="0" smtClean="0">
                <a:latin typeface="Times New Roman" panose="02020603050405020304" pitchFamily="18" charset="0"/>
              </a:rPr>
              <a:t>項目</a:t>
            </a:r>
            <a:r>
              <a:rPr lang="en-US" altLang="zh-TW" dirty="0" smtClean="0">
                <a:latin typeface="Times New Roman" panose="02020603050405020304" pitchFamily="18" charset="0"/>
              </a:rPr>
              <a:t>(3)</a:t>
            </a:r>
            <a:endParaRPr lang="zh-TW" altLang="en-US" dirty="0">
              <a:latin typeface="Times New Roman" panose="02020603050405020304" pitchFamily="18" charset="0"/>
            </a:endParaRPr>
          </a:p>
        </p:txBody>
      </p:sp>
      <p:sp>
        <p:nvSpPr>
          <p:cNvPr id="6" name="內容版面配置區 5"/>
          <p:cNvSpPr>
            <a:spLocks noGrp="1"/>
          </p:cNvSpPr>
          <p:nvPr>
            <p:ph idx="1"/>
          </p:nvPr>
        </p:nvSpPr>
        <p:spPr>
          <a:xfrm>
            <a:off x="395536" y="2636912"/>
            <a:ext cx="8229600" cy="3528392"/>
          </a:xfrm>
        </p:spPr>
        <p:txBody>
          <a:bodyPr>
            <a:normAutofit fontScale="77500" lnSpcReduction="20000"/>
          </a:bodyPr>
          <a:lstStyle/>
          <a:p>
            <a:r>
              <a:rPr lang="zh-TW" altLang="zh-TW" dirty="0" smtClean="0"/>
              <a:t>作業內容</a:t>
            </a:r>
            <a:endParaRPr lang="en-US" altLang="zh-TW" dirty="0" smtClean="0"/>
          </a:p>
          <a:p>
            <a:pPr lvl="1">
              <a:lnSpc>
                <a:spcPct val="150000"/>
              </a:lnSpc>
              <a:spcBef>
                <a:spcPts val="0"/>
              </a:spcBef>
            </a:pPr>
            <a:r>
              <a:rPr lang="zh-TW" altLang="en-US" dirty="0" smtClean="0"/>
              <a:t>查核</a:t>
            </a:r>
            <a:r>
              <a:rPr lang="zh-TW" altLang="zh-TW" dirty="0" smtClean="0"/>
              <a:t>作業流程</a:t>
            </a:r>
            <a:r>
              <a:rPr lang="zh-TW" altLang="en-US" dirty="0" smtClean="0"/>
              <a:t>、查核</a:t>
            </a:r>
            <a:r>
              <a:rPr lang="zh-TW" altLang="zh-TW" dirty="0" smtClean="0"/>
              <a:t>人員限制</a:t>
            </a:r>
            <a:r>
              <a:rPr lang="zh-TW" altLang="en-US" dirty="0" smtClean="0"/>
              <a:t>、查核</a:t>
            </a:r>
            <a:r>
              <a:rPr lang="zh-TW" altLang="zh-TW" dirty="0" smtClean="0"/>
              <a:t>方式</a:t>
            </a:r>
            <a:r>
              <a:rPr lang="zh-TW" altLang="en-US" dirty="0" smtClean="0"/>
              <a:t>、</a:t>
            </a:r>
            <a:r>
              <a:rPr lang="zh-TW" altLang="zh-TW" dirty="0" smtClean="0"/>
              <a:t>執行</a:t>
            </a:r>
            <a:r>
              <a:rPr lang="zh-TW" altLang="en-US" dirty="0" smtClean="0"/>
              <a:t>查核期程、查核</a:t>
            </a:r>
            <a:r>
              <a:rPr lang="zh-TW" altLang="zh-TW" dirty="0" smtClean="0"/>
              <a:t>核報告</a:t>
            </a:r>
            <a:r>
              <a:rPr lang="zh-TW" altLang="en-US" dirty="0" smtClean="0"/>
              <a:t>、及</a:t>
            </a:r>
            <a:r>
              <a:rPr lang="zh-TW" altLang="zh-TW" dirty="0" smtClean="0"/>
              <a:t>改善</a:t>
            </a:r>
            <a:r>
              <a:rPr lang="zh-TW" altLang="zh-TW" dirty="0"/>
              <a:t>成效</a:t>
            </a:r>
            <a:r>
              <a:rPr lang="zh-TW" altLang="zh-TW" dirty="0" smtClean="0"/>
              <a:t>追蹤</a:t>
            </a:r>
            <a:r>
              <a:rPr lang="zh-TW" altLang="en-US" dirty="0" smtClean="0"/>
              <a:t>與</a:t>
            </a:r>
            <a:r>
              <a:rPr lang="zh-TW" altLang="zh-TW" dirty="0" smtClean="0"/>
              <a:t>確認</a:t>
            </a:r>
            <a:endParaRPr lang="zh-TW" altLang="zh-TW" dirty="0"/>
          </a:p>
          <a:p>
            <a:r>
              <a:rPr lang="zh-TW" altLang="zh-TW" dirty="0" smtClean="0"/>
              <a:t>相關文件</a:t>
            </a:r>
            <a:endParaRPr lang="en-US" altLang="zh-TW" dirty="0" smtClean="0"/>
          </a:p>
          <a:p>
            <a:pPr lvl="1">
              <a:lnSpc>
                <a:spcPct val="150000"/>
              </a:lnSpc>
              <a:spcBef>
                <a:spcPts val="0"/>
              </a:spcBef>
            </a:pPr>
            <a:r>
              <a:rPr lang="zh-TW" altLang="zh-TW" dirty="0"/>
              <a:t>依據</a:t>
            </a:r>
            <a:r>
              <a:rPr lang="zh-TW" altLang="zh-TW" dirty="0" smtClean="0"/>
              <a:t>文件</a:t>
            </a:r>
            <a:r>
              <a:rPr lang="zh-TW" altLang="en-US" dirty="0" smtClean="0"/>
              <a:t>、</a:t>
            </a:r>
            <a:r>
              <a:rPr lang="zh-TW" altLang="zh-TW" dirty="0" smtClean="0"/>
              <a:t>參考文件</a:t>
            </a:r>
            <a:r>
              <a:rPr lang="zh-TW" altLang="en-US" dirty="0" smtClean="0"/>
              <a:t>、</a:t>
            </a:r>
            <a:r>
              <a:rPr lang="zh-TW" altLang="zh-TW" dirty="0" smtClean="0"/>
              <a:t>校</a:t>
            </a:r>
            <a:r>
              <a:rPr lang="zh-TW" altLang="zh-TW" dirty="0"/>
              <a:t>內相關</a:t>
            </a:r>
            <a:r>
              <a:rPr lang="zh-TW" altLang="zh-TW" dirty="0" smtClean="0"/>
              <a:t>法規</a:t>
            </a:r>
            <a:r>
              <a:rPr lang="en-US" altLang="zh-TW" dirty="0" smtClean="0"/>
              <a:t>……</a:t>
            </a:r>
            <a:r>
              <a:rPr lang="zh-TW" altLang="en-US" dirty="0" smtClean="0"/>
              <a:t>等</a:t>
            </a:r>
            <a:endParaRPr lang="zh-TW" altLang="zh-TW" dirty="0"/>
          </a:p>
          <a:p>
            <a:r>
              <a:rPr lang="zh-TW" altLang="zh-TW" dirty="0"/>
              <a:t>使用</a:t>
            </a:r>
            <a:r>
              <a:rPr lang="zh-TW" altLang="zh-TW" dirty="0" smtClean="0"/>
              <a:t>表單</a:t>
            </a:r>
            <a:endParaRPr lang="en-US" altLang="zh-TW" dirty="0" smtClean="0"/>
          </a:p>
          <a:p>
            <a:pPr lvl="1">
              <a:lnSpc>
                <a:spcPct val="150000"/>
              </a:lnSpc>
              <a:spcBef>
                <a:spcPts val="0"/>
              </a:spcBef>
            </a:pPr>
            <a:r>
              <a:rPr lang="zh-TW" altLang="en-US" dirty="0" smtClean="0"/>
              <a:t>查核年度</a:t>
            </a:r>
            <a:r>
              <a:rPr lang="zh-TW" altLang="en-US" dirty="0"/>
              <a:t>計畫</a:t>
            </a:r>
            <a:r>
              <a:rPr lang="zh-TW" altLang="en-US" dirty="0" smtClean="0"/>
              <a:t>表、查核報告、不</a:t>
            </a:r>
            <a:r>
              <a:rPr lang="zh-TW" altLang="en-US" dirty="0"/>
              <a:t>符合</a:t>
            </a:r>
            <a:r>
              <a:rPr lang="zh-TW" altLang="en-US" dirty="0" smtClean="0"/>
              <a:t>報告、及內部查核紀錄</a:t>
            </a:r>
            <a:endParaRPr lang="zh-TW" altLang="en-US" dirty="0"/>
          </a:p>
          <a:p>
            <a:pPr lvl="1"/>
            <a:endParaRPr lang="zh-TW" altLang="en-US" dirty="0"/>
          </a:p>
          <a:p>
            <a:pPr lvl="1"/>
            <a:endParaRPr lang="zh-TW" altLang="zh-TW"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defRPr/>
            </a:pPr>
            <a:fld id="{F05D2A77-DC8F-49C5-B23E-DCF0C795371F}" type="slidenum">
              <a:rPr kumimoji="1" lang="en-US" altLang="zh-TW" smtClean="0">
                <a:solidFill>
                  <a:prstClr val="black">
                    <a:tint val="75000"/>
                  </a:prstClr>
                </a:solidFill>
                <a:latin typeface="Times New Roman" panose="02020603050405020304" pitchFamily="18" charset="0"/>
                <a:cs typeface="Times New Roman" panose="02020603050405020304" pitchFamily="18" charset="0"/>
              </a:rPr>
              <a:pPr fontAlgn="base">
                <a:spcBef>
                  <a:spcPct val="0"/>
                </a:spcBef>
                <a:spcAft>
                  <a:spcPct val="0"/>
                </a:spcAft>
                <a:defRPr/>
              </a:pPr>
              <a:t>36</a:t>
            </a:fld>
            <a:endParaRPr kumimoji="1"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sp>
        <p:nvSpPr>
          <p:cNvPr id="7" name="圓角矩形 6"/>
          <p:cNvSpPr/>
          <p:nvPr/>
        </p:nvSpPr>
        <p:spPr>
          <a:xfrm>
            <a:off x="450529" y="1322766"/>
            <a:ext cx="3240361" cy="11161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查核計畫</a:t>
            </a:r>
            <a:endPar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lnSpc>
                <a:spcPct val="150000"/>
              </a:lnSpc>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目的、範圍、期程</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等</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5724128" y="6112611"/>
            <a:ext cx="3203848"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9890842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Times New Roman" panose="02020603050405020304" pitchFamily="18" charset="0"/>
              </a:rPr>
              <a:t>查核計畫</a:t>
            </a:r>
            <a:r>
              <a:rPr lang="en-US" altLang="zh-TW" dirty="0">
                <a:latin typeface="Times New Roman" panose="02020603050405020304" pitchFamily="18" charset="0"/>
              </a:rPr>
              <a:t>-</a:t>
            </a:r>
            <a:r>
              <a:rPr lang="zh-TW" altLang="en-US" dirty="0">
                <a:latin typeface="Times New Roman" panose="02020603050405020304" pitchFamily="18" charset="0"/>
              </a:rPr>
              <a:t>範例</a:t>
            </a:r>
            <a:r>
              <a:rPr lang="en-US" altLang="zh-TW" dirty="0" smtClean="0">
                <a:latin typeface="Times New Roman" panose="02020603050405020304" pitchFamily="18" charset="0"/>
              </a:rPr>
              <a:t>(3)</a:t>
            </a:r>
            <a:endParaRPr lang="zh-TW" altLang="en-US" dirty="0">
              <a:latin typeface="Times New Roman" panose="02020603050405020304" pitchFamily="18" charset="0"/>
            </a:endParaRPr>
          </a:p>
        </p:txBody>
      </p:sp>
      <p:sp>
        <p:nvSpPr>
          <p:cNvPr id="3" name="內容版面配置區 2"/>
          <p:cNvSpPr>
            <a:spLocks noGrp="1"/>
          </p:cNvSpPr>
          <p:nvPr>
            <p:ph idx="1"/>
          </p:nvPr>
        </p:nvSpPr>
        <p:spPr>
          <a:xfrm>
            <a:off x="437841" y="2636912"/>
            <a:ext cx="8229600" cy="4365104"/>
          </a:xfrm>
          <a:solidFill>
            <a:schemeClr val="bg1"/>
          </a:solidFill>
        </p:spPr>
        <p:txBody>
          <a:bodyPr>
            <a:normAutofit fontScale="77500" lnSpcReduction="20000"/>
          </a:bodyPr>
          <a:lstStyle/>
          <a:p>
            <a:endParaRPr lang="en-US" altLang="zh-TW" sz="800" dirty="0" smtClean="0"/>
          </a:p>
          <a:p>
            <a:pPr marL="0" indent="0">
              <a:buNone/>
            </a:pPr>
            <a:endParaRPr lang="zh-TW" altLang="en-US" sz="800" dirty="0"/>
          </a:p>
          <a:p>
            <a:pPr lvl="1">
              <a:spcBef>
                <a:spcPts val="0"/>
              </a:spcBef>
            </a:pPr>
            <a:r>
              <a:rPr lang="zh-TW" altLang="en-US" dirty="0"/>
              <a:t>製作年度查核計畫→查核計畫執行行程表</a:t>
            </a:r>
            <a:r>
              <a:rPr lang="zh-TW" altLang="en-US" dirty="0" smtClean="0"/>
              <a:t>→核准→通知受查單位→查核</a:t>
            </a:r>
            <a:endParaRPr lang="en-US" altLang="zh-TW" dirty="0" smtClean="0"/>
          </a:p>
          <a:p>
            <a:pPr lvl="1"/>
            <a:endParaRPr lang="zh-TW" altLang="en-US" dirty="0"/>
          </a:p>
          <a:p>
            <a:pPr marL="365760" lvl="1" indent="0">
              <a:buNone/>
            </a:pPr>
            <a:endParaRPr lang="en-US" altLang="zh-TW" dirty="0" smtClean="0"/>
          </a:p>
          <a:p>
            <a:pPr marL="365760" lvl="1" indent="0">
              <a:lnSpc>
                <a:spcPct val="150000"/>
              </a:lnSpc>
              <a:spcBef>
                <a:spcPts val="0"/>
              </a:spcBef>
              <a:buNone/>
            </a:pPr>
            <a:r>
              <a:rPr lang="en-US" altLang="zh-TW" dirty="0" smtClean="0"/>
              <a:t>1.</a:t>
            </a:r>
            <a:r>
              <a:rPr lang="zh-TW" altLang="en-US" dirty="0" smtClean="0"/>
              <a:t>職業安全衛生管理單位準備</a:t>
            </a:r>
            <a:r>
              <a:rPr lang="zh-TW" altLang="en-US" dirty="0"/>
              <a:t>查核所需</a:t>
            </a:r>
            <a:r>
              <a:rPr lang="zh-TW" altLang="en-US" dirty="0" smtClean="0"/>
              <a:t>文件，表單</a:t>
            </a:r>
            <a:r>
              <a:rPr lang="zh-TW" altLang="en-US" dirty="0"/>
              <a:t>等相關</a:t>
            </a:r>
            <a:r>
              <a:rPr lang="zh-TW" altLang="en-US" dirty="0" smtClean="0"/>
              <a:t>資料</a:t>
            </a:r>
            <a:endParaRPr lang="zh-TW" altLang="en-US" dirty="0"/>
          </a:p>
          <a:p>
            <a:pPr marL="365760" lvl="1" indent="0">
              <a:lnSpc>
                <a:spcPct val="150000"/>
              </a:lnSpc>
              <a:spcBef>
                <a:spcPts val="0"/>
              </a:spcBef>
              <a:buNone/>
            </a:pPr>
            <a:r>
              <a:rPr lang="en-US" altLang="zh-TW" dirty="0"/>
              <a:t>2.</a:t>
            </a:r>
            <a:r>
              <a:rPr lang="zh-TW" altLang="en-US" dirty="0"/>
              <a:t>解說查核計畫執行行程表</a:t>
            </a:r>
          </a:p>
          <a:p>
            <a:pPr marL="365760" lvl="1" indent="0">
              <a:lnSpc>
                <a:spcPct val="150000"/>
              </a:lnSpc>
              <a:spcBef>
                <a:spcPts val="0"/>
              </a:spcBef>
              <a:buNone/>
            </a:pPr>
            <a:r>
              <a:rPr lang="en-US" altLang="zh-TW" dirty="0"/>
              <a:t>3.</a:t>
            </a:r>
            <a:r>
              <a:rPr lang="zh-TW" altLang="en-US" dirty="0"/>
              <a:t>受查核部門陪同查核人員及查核成員出席</a:t>
            </a:r>
            <a:r>
              <a:rPr lang="zh-TW" altLang="en-US" dirty="0" smtClean="0"/>
              <a:t>會議</a:t>
            </a:r>
            <a:endParaRPr lang="zh-TW" altLang="en-US" dirty="0"/>
          </a:p>
          <a:p>
            <a:pPr marL="365760" lvl="1" indent="0">
              <a:lnSpc>
                <a:spcPct val="150000"/>
              </a:lnSpc>
              <a:spcBef>
                <a:spcPts val="0"/>
              </a:spcBef>
              <a:buNone/>
            </a:pPr>
            <a:r>
              <a:rPr lang="en-US" altLang="zh-TW" dirty="0"/>
              <a:t>4.</a:t>
            </a:r>
            <a:r>
              <a:rPr lang="zh-TW" altLang="en-US" dirty="0"/>
              <a:t>查核範圍及目標查核時擬使用之方法與</a:t>
            </a:r>
            <a:r>
              <a:rPr lang="zh-TW" altLang="en-US" dirty="0" smtClean="0"/>
              <a:t>步驟</a:t>
            </a:r>
            <a:endParaRPr lang="zh-TW" altLang="en-US" dirty="0"/>
          </a:p>
          <a:p>
            <a:pPr marL="365760" lvl="1" indent="0">
              <a:lnSpc>
                <a:spcPct val="150000"/>
              </a:lnSpc>
              <a:spcBef>
                <a:spcPts val="0"/>
              </a:spcBef>
              <a:buNone/>
            </a:pPr>
            <a:r>
              <a:rPr lang="en-US" altLang="zh-TW" dirty="0"/>
              <a:t>5.</a:t>
            </a:r>
            <a:r>
              <a:rPr lang="zh-TW" altLang="en-US" dirty="0"/>
              <a:t>澄清查核計畫中未明</a:t>
            </a:r>
            <a:r>
              <a:rPr lang="zh-TW" altLang="en-US" dirty="0" smtClean="0"/>
              <a:t>細節</a:t>
            </a:r>
            <a:endParaRPr lang="zh-TW" altLang="en-US" dirty="0"/>
          </a:p>
          <a:p>
            <a:pPr marL="365760" lvl="1" indent="0">
              <a:lnSpc>
                <a:spcPct val="150000"/>
              </a:lnSpc>
              <a:spcBef>
                <a:spcPts val="0"/>
              </a:spcBef>
              <a:buNone/>
            </a:pPr>
            <a:r>
              <a:rPr lang="en-US" altLang="zh-TW" dirty="0"/>
              <a:t>6.</a:t>
            </a:r>
            <a:r>
              <a:rPr lang="zh-TW" altLang="en-US" dirty="0"/>
              <a:t>出席人員須簽到並製作會議</a:t>
            </a:r>
            <a:r>
              <a:rPr lang="zh-TW" altLang="en-US" dirty="0" smtClean="0"/>
              <a:t>紀錄</a:t>
            </a:r>
            <a:endParaRPr lang="zh-TW" altLang="en-US" dirty="0"/>
          </a:p>
        </p:txBody>
      </p:sp>
      <p:sp>
        <p:nvSpPr>
          <p:cNvPr id="4" name="投影片編號版面配置區 3"/>
          <p:cNvSpPr>
            <a:spLocks noGrp="1"/>
          </p:cNvSpPr>
          <p:nvPr>
            <p:ph type="sldNum" sz="quarter" idx="12"/>
          </p:nvPr>
        </p:nvSpPr>
        <p:spPr>
          <a:xfrm>
            <a:off x="6434336" y="6304548"/>
            <a:ext cx="2133600" cy="365125"/>
          </a:xfrm>
        </p:spPr>
        <p:txBody>
          <a:bodyPr/>
          <a:lstStyle/>
          <a:p>
            <a:pPr>
              <a:defRPr/>
            </a:pPr>
            <a:fld id="{2C463222-3884-42D2-8A9D-F71189E9DF7D}" type="slidenum">
              <a:rPr lang="en-US" altLang="zh-TW" smtClean="0">
                <a:solidFill>
                  <a:prstClr val="black">
                    <a:tint val="75000"/>
                  </a:prstClr>
                </a:solidFill>
                <a:latin typeface="Times New Roman" panose="02020603050405020304" pitchFamily="18" charset="0"/>
                <a:cs typeface="Times New Roman" panose="02020603050405020304" pitchFamily="18" charset="0"/>
              </a:rPr>
              <a:pPr>
                <a:defRPr/>
              </a:pPr>
              <a:t>37</a:t>
            </a:fld>
            <a:endParaRPr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sp>
        <p:nvSpPr>
          <p:cNvPr id="8" name="矩形 7"/>
          <p:cNvSpPr/>
          <p:nvPr/>
        </p:nvSpPr>
        <p:spPr>
          <a:xfrm>
            <a:off x="827583" y="2060848"/>
            <a:ext cx="3240361" cy="612068"/>
          </a:xfrm>
          <a:prstGeom prst="rect">
            <a:avLst/>
          </a:prstGeom>
          <a:solidFill>
            <a:srgbClr val="91644B"/>
          </a:soli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p:spPr>
        <p:txBody>
          <a:bodyPr anchor="ctr"/>
          <a:lstStyle/>
          <a:p>
            <a:pPr>
              <a:defRPr/>
            </a:pP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查核執行程序</a:t>
            </a:r>
            <a:endParaRPr lang="zh-TW" altLang="en-US" sz="2400"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矩形 9"/>
          <p:cNvSpPr/>
          <p:nvPr/>
        </p:nvSpPr>
        <p:spPr>
          <a:xfrm>
            <a:off x="827582" y="3356992"/>
            <a:ext cx="3240361" cy="612068"/>
          </a:xfrm>
          <a:prstGeom prst="rect">
            <a:avLst/>
          </a:prstGeom>
          <a:solidFill>
            <a:srgbClr val="91644B"/>
          </a:soli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p:spPr>
        <p:txBody>
          <a:bodyPr anchor="ctr"/>
          <a:lstStyle/>
          <a:p>
            <a:pPr>
              <a:defRPr/>
            </a:pPr>
            <a:endParaRPr lang="en-US" altLang="zh-TW" sz="32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24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查核</a:t>
            </a: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前準備及會議</a:t>
            </a:r>
          </a:p>
          <a:p>
            <a:pPr algn="ctr">
              <a:defRPr/>
            </a:pPr>
            <a:endParaRPr lang="zh-TW" altLang="en-US" sz="3200"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圓角矩形 10"/>
          <p:cNvSpPr/>
          <p:nvPr/>
        </p:nvSpPr>
        <p:spPr>
          <a:xfrm>
            <a:off x="827583" y="1060361"/>
            <a:ext cx="3240361" cy="956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執行查核</a:t>
            </a:r>
            <a:endPar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查核缺失、改善策略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等</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p:cNvSpPr txBox="1"/>
          <p:nvPr/>
        </p:nvSpPr>
        <p:spPr>
          <a:xfrm>
            <a:off x="5364088" y="5934670"/>
            <a:ext cx="3203848"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04012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171400"/>
            <a:ext cx="7715200" cy="1143000"/>
          </a:xfrm>
        </p:spPr>
        <p:txBody>
          <a:bodyPr/>
          <a:lstStyle/>
          <a:p>
            <a:pPr algn="ctr"/>
            <a:r>
              <a:rPr lang="zh-TW" altLang="en-US" dirty="0">
                <a:latin typeface="Times New Roman" panose="02020603050405020304" pitchFamily="18" charset="0"/>
              </a:rPr>
              <a:t>查核計畫</a:t>
            </a:r>
            <a:r>
              <a:rPr lang="en-US" altLang="zh-TW" dirty="0">
                <a:latin typeface="Times New Roman" panose="02020603050405020304" pitchFamily="18" charset="0"/>
              </a:rPr>
              <a:t>-</a:t>
            </a:r>
            <a:r>
              <a:rPr lang="zh-TW" altLang="en-US" dirty="0">
                <a:latin typeface="Times New Roman" panose="02020603050405020304" pitchFamily="18" charset="0"/>
              </a:rPr>
              <a:t>範例</a:t>
            </a:r>
            <a:r>
              <a:rPr lang="en-US" altLang="zh-TW" dirty="0" smtClean="0">
                <a:latin typeface="Times New Roman" panose="02020603050405020304" pitchFamily="18" charset="0"/>
              </a:rPr>
              <a:t>(7)</a:t>
            </a:r>
            <a:endParaRPr lang="zh-TW" altLang="en-US" dirty="0">
              <a:latin typeface="Times New Roman" panose="02020603050405020304" pitchFamily="18" charset="0"/>
            </a:endParaRPr>
          </a:p>
        </p:txBody>
      </p:sp>
      <p:sp>
        <p:nvSpPr>
          <p:cNvPr id="3" name="內容版面配置區 2"/>
          <p:cNvSpPr>
            <a:spLocks noGrp="1"/>
          </p:cNvSpPr>
          <p:nvPr>
            <p:ph idx="1"/>
          </p:nvPr>
        </p:nvSpPr>
        <p:spPr>
          <a:xfrm>
            <a:off x="457200" y="2564904"/>
            <a:ext cx="8435280" cy="4077072"/>
          </a:xfrm>
          <a:solidFill>
            <a:schemeClr val="bg1"/>
          </a:solidFill>
        </p:spPr>
        <p:txBody>
          <a:bodyPr>
            <a:normAutofit fontScale="55000" lnSpcReduction="20000"/>
          </a:bodyPr>
          <a:lstStyle/>
          <a:p>
            <a:pPr marL="625475" lvl="1" indent="-260350">
              <a:lnSpc>
                <a:spcPct val="170000"/>
              </a:lnSpc>
              <a:spcBef>
                <a:spcPts val="0"/>
              </a:spcBef>
              <a:buClrTx/>
              <a:buFont typeface="+mj-lt"/>
              <a:buAutoNum type="arabicPeriod"/>
            </a:pPr>
            <a:r>
              <a:rPr lang="zh-TW" altLang="en-US" sz="2900" dirty="0" smtClean="0"/>
              <a:t>依</a:t>
            </a:r>
            <a:r>
              <a:rPr lang="zh-TW" altLang="en-US" sz="2900" dirty="0"/>
              <a:t>查核計畫執行行程表會同受查單位人員執行</a:t>
            </a:r>
            <a:r>
              <a:rPr lang="zh-TW" altLang="en-US" sz="2900" dirty="0" smtClean="0"/>
              <a:t>查核</a:t>
            </a:r>
            <a:endParaRPr lang="zh-TW" altLang="en-US" sz="2900" dirty="0"/>
          </a:p>
          <a:p>
            <a:pPr marL="625475" lvl="1" indent="-260350">
              <a:lnSpc>
                <a:spcPct val="170000"/>
              </a:lnSpc>
              <a:spcBef>
                <a:spcPts val="0"/>
              </a:spcBef>
              <a:buClrTx/>
              <a:buFont typeface="+mj-lt"/>
              <a:buAutoNum type="arabicPeriod"/>
            </a:pPr>
            <a:r>
              <a:rPr lang="zh-TW" altLang="en-US" sz="2900" dirty="0"/>
              <a:t>內部</a:t>
            </a:r>
            <a:r>
              <a:rPr lang="zh-TW" altLang="en-US" sz="2900" dirty="0" smtClean="0"/>
              <a:t>查核依據查</a:t>
            </a:r>
            <a:r>
              <a:rPr lang="zh-TW" altLang="en-US" sz="2900" dirty="0"/>
              <a:t>檢表各項內容逐項</a:t>
            </a:r>
            <a:r>
              <a:rPr lang="zh-TW" altLang="en-US" sz="2900" dirty="0" smtClean="0"/>
              <a:t>查核，並</a:t>
            </a:r>
            <a:r>
              <a:rPr lang="zh-TW" altLang="en-US" sz="2900" dirty="0"/>
              <a:t>將所發現之</a:t>
            </a:r>
            <a:r>
              <a:rPr lang="zh-TW" altLang="en-US" sz="2900" dirty="0" smtClean="0"/>
              <a:t>問題</a:t>
            </a:r>
            <a:endParaRPr lang="en-US" altLang="zh-TW" sz="2900" dirty="0" smtClean="0"/>
          </a:p>
          <a:p>
            <a:pPr marL="625475" lvl="1" indent="-260350">
              <a:lnSpc>
                <a:spcPct val="170000"/>
              </a:lnSpc>
              <a:spcBef>
                <a:spcPts val="0"/>
              </a:spcBef>
              <a:buClrTx/>
              <a:buFont typeface="+mj-lt"/>
              <a:buAutoNum type="arabicPeriod"/>
            </a:pPr>
            <a:r>
              <a:rPr lang="zh-TW" altLang="en-US" sz="2900" dirty="0" smtClean="0"/>
              <a:t>查核報</a:t>
            </a:r>
            <a:endParaRPr lang="en-US" altLang="zh-TW" sz="2900" dirty="0" smtClean="0"/>
          </a:p>
          <a:p>
            <a:pPr marL="625475" lvl="1" indent="-260350">
              <a:lnSpc>
                <a:spcPct val="170000"/>
              </a:lnSpc>
              <a:spcBef>
                <a:spcPts val="0"/>
              </a:spcBef>
              <a:buClrTx/>
              <a:buFont typeface="+mj-lt"/>
              <a:buAutoNum type="arabicPeriod"/>
            </a:pPr>
            <a:endParaRPr lang="en-US" altLang="zh-TW" sz="2900" dirty="0"/>
          </a:p>
          <a:p>
            <a:pPr marL="625475" lvl="1" indent="-260350">
              <a:lnSpc>
                <a:spcPct val="170000"/>
              </a:lnSpc>
              <a:spcBef>
                <a:spcPts val="0"/>
              </a:spcBef>
              <a:buClrTx/>
              <a:buFont typeface="+mj-lt"/>
              <a:buAutoNum type="arabicPeriod"/>
            </a:pPr>
            <a:endParaRPr lang="en-US" altLang="zh-TW" sz="2900" dirty="0" smtClean="0"/>
          </a:p>
          <a:p>
            <a:pPr marL="365125" lvl="1" indent="0">
              <a:lnSpc>
                <a:spcPct val="170000"/>
              </a:lnSpc>
              <a:spcBef>
                <a:spcPts val="0"/>
              </a:spcBef>
              <a:buClrTx/>
              <a:buNone/>
            </a:pPr>
            <a:r>
              <a:rPr lang="en-US" altLang="zh-TW" sz="2900" dirty="0" smtClean="0"/>
              <a:t>1.</a:t>
            </a:r>
            <a:r>
              <a:rPr lang="zh-TW" altLang="en-US" sz="2900" dirty="0" smtClean="0"/>
              <a:t>受</a:t>
            </a:r>
            <a:r>
              <a:rPr lang="zh-TW" altLang="en-US" sz="2900" dirty="0"/>
              <a:t>查核部門之陪同查核人員、主管及查核</a:t>
            </a:r>
            <a:r>
              <a:rPr lang="zh-TW" altLang="en-US" sz="2900" dirty="0" smtClean="0"/>
              <a:t>成員</a:t>
            </a:r>
            <a:endParaRPr lang="zh-TW" altLang="en-US" sz="2900" dirty="0"/>
          </a:p>
          <a:p>
            <a:pPr marL="365125" lvl="1" indent="0">
              <a:lnSpc>
                <a:spcPct val="170000"/>
              </a:lnSpc>
              <a:spcBef>
                <a:spcPts val="0"/>
              </a:spcBef>
              <a:buClrTx/>
              <a:buNone/>
            </a:pPr>
            <a:r>
              <a:rPr lang="en-US" altLang="zh-TW" sz="2900" dirty="0" smtClean="0"/>
              <a:t>2.</a:t>
            </a:r>
            <a:r>
              <a:rPr lang="zh-TW" altLang="en-US" sz="2900" dirty="0" smtClean="0"/>
              <a:t>查核</a:t>
            </a:r>
            <a:r>
              <a:rPr lang="zh-TW" altLang="en-US" sz="2900" dirty="0"/>
              <a:t>小組報告查核所見狀況及</a:t>
            </a:r>
            <a:r>
              <a:rPr lang="zh-TW" altLang="en-US" sz="2900" dirty="0" smtClean="0"/>
              <a:t>缺點</a:t>
            </a:r>
            <a:endParaRPr lang="zh-TW" altLang="en-US" sz="2900" dirty="0"/>
          </a:p>
          <a:p>
            <a:pPr marL="365125" lvl="1" indent="0">
              <a:lnSpc>
                <a:spcPct val="170000"/>
              </a:lnSpc>
              <a:spcBef>
                <a:spcPts val="0"/>
              </a:spcBef>
              <a:buClrTx/>
              <a:buNone/>
            </a:pPr>
            <a:r>
              <a:rPr lang="en-US" altLang="zh-TW" sz="2900" dirty="0" smtClean="0"/>
              <a:t>3.</a:t>
            </a:r>
            <a:r>
              <a:rPr lang="zh-TW" altLang="en-US" sz="2900" dirty="0" smtClean="0"/>
              <a:t>檢討</a:t>
            </a:r>
            <a:r>
              <a:rPr lang="zh-TW" altLang="en-US" sz="2900" dirty="0"/>
              <a:t>查核所見之</a:t>
            </a:r>
            <a:r>
              <a:rPr lang="zh-TW" altLang="en-US" sz="2900" dirty="0" smtClean="0"/>
              <a:t>缺點，並</a:t>
            </a:r>
            <a:r>
              <a:rPr lang="zh-TW" altLang="en-US" sz="2900" dirty="0"/>
              <a:t>提出適度之</a:t>
            </a:r>
            <a:r>
              <a:rPr lang="zh-TW" altLang="en-US" sz="2900" dirty="0" smtClean="0"/>
              <a:t>建議</a:t>
            </a:r>
            <a:endParaRPr lang="zh-TW" altLang="en-US" sz="2900" dirty="0"/>
          </a:p>
          <a:p>
            <a:pPr marL="365125" lvl="1" indent="0">
              <a:lnSpc>
                <a:spcPct val="170000"/>
              </a:lnSpc>
              <a:spcBef>
                <a:spcPts val="0"/>
              </a:spcBef>
              <a:buClrTx/>
              <a:buNone/>
            </a:pPr>
            <a:r>
              <a:rPr lang="en-US" altLang="zh-TW" sz="2900" dirty="0" smtClean="0"/>
              <a:t>4.</a:t>
            </a:r>
            <a:r>
              <a:rPr lang="zh-TW" altLang="en-US" sz="2900" dirty="0" smtClean="0"/>
              <a:t>矯正</a:t>
            </a:r>
            <a:r>
              <a:rPr lang="zh-TW" altLang="en-US" sz="2900" dirty="0"/>
              <a:t>措施通知</a:t>
            </a:r>
            <a:r>
              <a:rPr lang="en-US" altLang="zh-TW" sz="2900" dirty="0"/>
              <a:t>(CAR)</a:t>
            </a:r>
            <a:r>
              <a:rPr lang="zh-TW" altLang="en-US" sz="2900" dirty="0"/>
              <a:t>須由受查部門</a:t>
            </a:r>
            <a:r>
              <a:rPr lang="zh-TW" altLang="en-US" sz="2900" dirty="0" smtClean="0"/>
              <a:t>確認，留存</a:t>
            </a:r>
            <a:r>
              <a:rPr lang="zh-TW" altLang="en-US" sz="2900" dirty="0"/>
              <a:t>以</a:t>
            </a:r>
            <a:r>
              <a:rPr lang="zh-TW" altLang="en-US" sz="2900" dirty="0" smtClean="0"/>
              <a:t>執行改善</a:t>
            </a:r>
            <a:endParaRPr lang="zh-TW" altLang="en-US" sz="2900" dirty="0"/>
          </a:p>
          <a:p>
            <a:pPr marL="365125" lvl="1" indent="0">
              <a:lnSpc>
                <a:spcPct val="170000"/>
              </a:lnSpc>
              <a:spcBef>
                <a:spcPts val="0"/>
              </a:spcBef>
              <a:buClrTx/>
              <a:buNone/>
            </a:pPr>
            <a:r>
              <a:rPr lang="en-US" altLang="zh-TW" sz="2900" dirty="0" smtClean="0"/>
              <a:t>5.</a:t>
            </a:r>
            <a:r>
              <a:rPr lang="zh-TW" altLang="en-US" sz="2900" dirty="0" smtClean="0"/>
              <a:t>出席</a:t>
            </a:r>
            <a:r>
              <a:rPr lang="zh-TW" altLang="en-US" sz="2900" dirty="0"/>
              <a:t>人員須簽到並製作會議</a:t>
            </a:r>
            <a:r>
              <a:rPr lang="zh-TW" altLang="en-US" sz="2900" dirty="0" smtClean="0"/>
              <a:t>紀錄</a:t>
            </a:r>
            <a:endParaRPr lang="zh-TW" altLang="en-US" sz="2900" dirty="0"/>
          </a:p>
          <a:p>
            <a:pPr>
              <a:lnSpc>
                <a:spcPct val="170000"/>
              </a:lnSpc>
            </a:pPr>
            <a:endParaRPr lang="zh-TW" altLang="en-US" dirty="0"/>
          </a:p>
        </p:txBody>
      </p:sp>
      <p:sp>
        <p:nvSpPr>
          <p:cNvPr id="4" name="投影片編號版面配置區 3"/>
          <p:cNvSpPr>
            <a:spLocks noGrp="1"/>
          </p:cNvSpPr>
          <p:nvPr>
            <p:ph type="sldNum" sz="quarter" idx="12"/>
          </p:nvPr>
        </p:nvSpPr>
        <p:spPr>
          <a:xfrm>
            <a:off x="6732240" y="6306105"/>
            <a:ext cx="2133600" cy="365125"/>
          </a:xfrm>
        </p:spPr>
        <p:txBody>
          <a:bodyPr/>
          <a:lstStyle/>
          <a:p>
            <a:pPr>
              <a:defRPr/>
            </a:pPr>
            <a:fld id="{2C463222-3884-42D2-8A9D-F71189E9DF7D}" type="slidenum">
              <a:rPr lang="en-US" altLang="zh-TW" smtClean="0">
                <a:solidFill>
                  <a:prstClr val="black">
                    <a:tint val="75000"/>
                  </a:prstClr>
                </a:solidFill>
                <a:latin typeface="Times New Roman" panose="02020603050405020304" pitchFamily="18" charset="0"/>
                <a:cs typeface="Times New Roman" panose="02020603050405020304" pitchFamily="18" charset="0"/>
              </a:rPr>
              <a:pPr>
                <a:defRPr/>
              </a:pPr>
              <a:t>38</a:t>
            </a:fld>
            <a:endParaRPr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sp>
        <p:nvSpPr>
          <p:cNvPr id="5" name="矩形 4"/>
          <p:cNvSpPr/>
          <p:nvPr/>
        </p:nvSpPr>
        <p:spPr>
          <a:xfrm>
            <a:off x="755576" y="1919202"/>
            <a:ext cx="3348372" cy="612068"/>
          </a:xfrm>
          <a:prstGeom prst="rect">
            <a:avLst/>
          </a:prstGeom>
          <a:solidFill>
            <a:srgbClr val="91644B"/>
          </a:soli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p:spPr>
        <p:txBody>
          <a:bodyPr anchor="ctr"/>
          <a:lstStyle/>
          <a:p>
            <a:pPr algn="ctr">
              <a:defRPr/>
            </a:pPr>
            <a:endParaRPr lang="en-US" altLang="zh-TW"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32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執行查核及改善</a:t>
            </a:r>
            <a:endParaRPr lang="zh-TW" altLang="en-US"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zh-TW" altLang="en-US"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zh-TW" altLang="en-US" sz="3200"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816954" y="3789040"/>
            <a:ext cx="3348372" cy="612068"/>
          </a:xfrm>
          <a:prstGeom prst="rect">
            <a:avLst/>
          </a:prstGeom>
          <a:solidFill>
            <a:srgbClr val="91644B"/>
          </a:soli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p:spPr>
        <p:txBody>
          <a:bodyPr anchor="ctr"/>
          <a:lstStyle/>
          <a:p>
            <a:pPr algn="ctr">
              <a:defRPr/>
            </a:pPr>
            <a:endParaRPr lang="en-US" altLang="zh-TW"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en-US" altLang="zh-TW"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32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結束</a:t>
            </a:r>
            <a:r>
              <a:rPr lang="zh-TW" altLang="en-US"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會議</a:t>
            </a:r>
          </a:p>
          <a:p>
            <a:pPr>
              <a:defRPr/>
            </a:pPr>
            <a:endParaRPr lang="zh-TW" altLang="en-US" sz="32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zh-TW" altLang="en-US"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zh-TW" altLang="en-US" sz="3200"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圓角矩形 6"/>
          <p:cNvSpPr/>
          <p:nvPr/>
        </p:nvSpPr>
        <p:spPr>
          <a:xfrm>
            <a:off x="755576" y="980728"/>
            <a:ext cx="3471129" cy="7407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3000"/>
              </a:lnSpc>
            </a:pP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執行查核</a:t>
            </a:r>
            <a:endPar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3000"/>
              </a:lnSpc>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查核缺失、改善策略</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等</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4716016" y="6488668"/>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5290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99392"/>
            <a:ext cx="7715200" cy="1143000"/>
          </a:xfrm>
        </p:spPr>
        <p:txBody>
          <a:bodyPr/>
          <a:lstStyle/>
          <a:p>
            <a:pPr algn="ctr"/>
            <a:r>
              <a:rPr lang="zh-TW" altLang="en-US" dirty="0">
                <a:latin typeface="Times New Roman" panose="02020603050405020304" pitchFamily="18" charset="0"/>
              </a:rPr>
              <a:t>查核計畫</a:t>
            </a:r>
            <a:r>
              <a:rPr lang="en-US" altLang="zh-TW" dirty="0">
                <a:latin typeface="Times New Roman" panose="02020603050405020304" pitchFamily="18" charset="0"/>
              </a:rPr>
              <a:t>-</a:t>
            </a:r>
            <a:r>
              <a:rPr lang="zh-TW" altLang="en-US" dirty="0">
                <a:latin typeface="Times New Roman" panose="02020603050405020304" pitchFamily="18" charset="0"/>
              </a:rPr>
              <a:t>範例</a:t>
            </a:r>
            <a:r>
              <a:rPr lang="en-US" altLang="zh-TW" dirty="0" smtClean="0">
                <a:latin typeface="Times New Roman" panose="02020603050405020304" pitchFamily="18" charset="0"/>
              </a:rPr>
              <a:t>(8)</a:t>
            </a:r>
            <a:endParaRPr lang="zh-TW" altLang="en-US" dirty="0">
              <a:latin typeface="Times New Roman" panose="02020603050405020304" pitchFamily="18" charset="0"/>
            </a:endParaRPr>
          </a:p>
        </p:txBody>
      </p:sp>
      <p:sp>
        <p:nvSpPr>
          <p:cNvPr id="3" name="內容版面配置區 2"/>
          <p:cNvSpPr>
            <a:spLocks noGrp="1"/>
          </p:cNvSpPr>
          <p:nvPr>
            <p:ph idx="1"/>
          </p:nvPr>
        </p:nvSpPr>
        <p:spPr>
          <a:xfrm>
            <a:off x="425741" y="2132856"/>
            <a:ext cx="8229600" cy="4540478"/>
          </a:xfrm>
          <a:solidFill>
            <a:schemeClr val="bg1"/>
          </a:solidFill>
        </p:spPr>
        <p:txBody>
          <a:bodyPr>
            <a:normAutofit/>
          </a:bodyPr>
          <a:lstStyle/>
          <a:p>
            <a:pPr lvl="1">
              <a:lnSpc>
                <a:spcPct val="150000"/>
              </a:lnSpc>
              <a:spcBef>
                <a:spcPts val="0"/>
              </a:spcBef>
            </a:pPr>
            <a:r>
              <a:rPr lang="zh-TW" altLang="en-US" sz="2400" dirty="0" smtClean="0"/>
              <a:t>查核</a:t>
            </a:r>
            <a:r>
              <a:rPr lang="zh-TW" altLang="en-US" sz="2400" dirty="0"/>
              <a:t>小組將缺失登錄於查核</a:t>
            </a:r>
            <a:r>
              <a:rPr lang="zh-TW" altLang="en-US" sz="2400" dirty="0" smtClean="0"/>
              <a:t>報告通知</a:t>
            </a:r>
            <a:endParaRPr lang="zh-TW" altLang="en-US" sz="2400" dirty="0"/>
          </a:p>
          <a:p>
            <a:pPr lvl="1">
              <a:lnSpc>
                <a:spcPct val="150000"/>
              </a:lnSpc>
              <a:spcBef>
                <a:spcPts val="0"/>
              </a:spcBef>
            </a:pPr>
            <a:r>
              <a:rPr lang="zh-TW" altLang="en-US" sz="2400" dirty="0"/>
              <a:t>受查核部門於查核</a:t>
            </a:r>
            <a:r>
              <a:rPr lang="zh-TW" altLang="en-US" sz="2400" dirty="0" smtClean="0"/>
              <a:t>後應將改善及</a:t>
            </a:r>
            <a:r>
              <a:rPr lang="zh-TW" altLang="en-US" sz="2400" dirty="0"/>
              <a:t>計劃</a:t>
            </a:r>
            <a:r>
              <a:rPr lang="zh-TW" altLang="en-US" sz="2400" dirty="0" smtClean="0"/>
              <a:t>填入，並提交</a:t>
            </a:r>
            <a:r>
              <a:rPr lang="zh-TW" altLang="en-US" sz="2400" dirty="0"/>
              <a:t>查核小組審查及彙</a:t>
            </a:r>
            <a:r>
              <a:rPr lang="zh-TW" altLang="en-US" sz="2400" dirty="0" smtClean="0"/>
              <a:t>整</a:t>
            </a:r>
            <a:r>
              <a:rPr lang="en-US" altLang="zh-TW" sz="2400" dirty="0" smtClean="0"/>
              <a:t>(</a:t>
            </a:r>
            <a:r>
              <a:rPr lang="zh-TW" altLang="en-US" sz="2400" dirty="0" smtClean="0"/>
              <a:t>學校可擬訂時間</a:t>
            </a:r>
            <a:r>
              <a:rPr lang="en-US" altLang="zh-TW" sz="2400" dirty="0" smtClean="0"/>
              <a:t>)</a:t>
            </a:r>
          </a:p>
          <a:p>
            <a:pPr lvl="1">
              <a:lnSpc>
                <a:spcPct val="150000"/>
              </a:lnSpc>
              <a:spcBef>
                <a:spcPts val="0"/>
              </a:spcBef>
            </a:pPr>
            <a:r>
              <a:rPr lang="zh-TW" altLang="en-US" sz="2400" dirty="0" smtClean="0"/>
              <a:t>查核</a:t>
            </a:r>
            <a:r>
              <a:rPr lang="zh-TW" altLang="en-US" sz="2400" dirty="0"/>
              <a:t>小組彙</a:t>
            </a:r>
            <a:r>
              <a:rPr lang="zh-TW" altLang="en-US" sz="2400" dirty="0" smtClean="0"/>
              <a:t>整改善建議</a:t>
            </a:r>
            <a:r>
              <a:rPr lang="zh-TW" altLang="en-US" sz="2400" dirty="0"/>
              <a:t>書→提出審查意見→提報</a:t>
            </a:r>
            <a:r>
              <a:rPr lang="zh-TW" altLang="en-US" sz="2400" dirty="0" smtClean="0"/>
              <a:t>職業安全衛生委員會</a:t>
            </a:r>
            <a:r>
              <a:rPr lang="en-US" altLang="zh-TW" sz="2400" dirty="0" smtClean="0"/>
              <a:t>(</a:t>
            </a:r>
            <a:r>
              <a:rPr lang="zh-TW" altLang="en-US" sz="2400" dirty="0" smtClean="0"/>
              <a:t>無委員會則為校長</a:t>
            </a:r>
            <a:r>
              <a:rPr lang="en-US" altLang="zh-TW" sz="2400" dirty="0" smtClean="0"/>
              <a:t>)</a:t>
            </a:r>
          </a:p>
          <a:p>
            <a:pPr marL="457200" lvl="1" indent="0">
              <a:lnSpc>
                <a:spcPct val="150000"/>
              </a:lnSpc>
              <a:spcBef>
                <a:spcPts val="0"/>
              </a:spcBef>
              <a:buNone/>
            </a:pPr>
            <a:endParaRPr lang="zh-TW" altLang="en-US" sz="2400" dirty="0"/>
          </a:p>
          <a:p>
            <a:pPr lvl="1"/>
            <a:endParaRPr lang="en-US" altLang="zh-TW" sz="700" dirty="0" smtClean="0"/>
          </a:p>
          <a:p>
            <a:pPr lvl="1"/>
            <a:endParaRPr lang="en-US" altLang="zh-TW" sz="700" dirty="0" smtClean="0"/>
          </a:p>
          <a:p>
            <a:pPr lvl="1"/>
            <a:r>
              <a:rPr lang="zh-TW" altLang="en-US" sz="2400" dirty="0" smtClean="0"/>
              <a:t>職業安全衛生委員會審查，查核</a:t>
            </a:r>
            <a:r>
              <a:rPr lang="zh-TW" altLang="en-US" sz="2400" dirty="0"/>
              <a:t>小組彙整提報之查核</a:t>
            </a:r>
            <a:r>
              <a:rPr lang="zh-TW" altLang="en-US" sz="2400" dirty="0" smtClean="0"/>
              <a:t>缺失追蹤表及</a:t>
            </a:r>
            <a:r>
              <a:rPr lang="zh-TW" altLang="en-US" sz="2400" dirty="0"/>
              <a:t>各單位改善建議書，</a:t>
            </a:r>
            <a:r>
              <a:rPr lang="zh-TW" altLang="en-US" sz="2400" dirty="0" smtClean="0"/>
              <a:t>確認改善</a:t>
            </a:r>
            <a:endParaRPr lang="zh-TW" altLang="en-US" sz="2400" dirty="0"/>
          </a:p>
          <a:p>
            <a:endParaRPr lang="zh-TW" altLang="en-US" dirty="0"/>
          </a:p>
        </p:txBody>
      </p:sp>
      <p:sp>
        <p:nvSpPr>
          <p:cNvPr id="4" name="投影片編號版面配置區 3"/>
          <p:cNvSpPr>
            <a:spLocks noGrp="1"/>
          </p:cNvSpPr>
          <p:nvPr>
            <p:ph type="sldNum" sz="quarter" idx="12"/>
          </p:nvPr>
        </p:nvSpPr>
        <p:spPr>
          <a:xfrm>
            <a:off x="6804248" y="6123543"/>
            <a:ext cx="2133600" cy="365125"/>
          </a:xfrm>
        </p:spPr>
        <p:txBody>
          <a:bodyPr/>
          <a:lstStyle/>
          <a:p>
            <a:pPr>
              <a:defRPr/>
            </a:pPr>
            <a:fld id="{2C463222-3884-42D2-8A9D-F71189E9DF7D}" type="slidenum">
              <a:rPr lang="en-US" altLang="zh-TW" smtClean="0">
                <a:solidFill>
                  <a:prstClr val="black">
                    <a:tint val="75000"/>
                  </a:prstClr>
                </a:solidFill>
                <a:latin typeface="Times New Roman" panose="02020603050405020304" pitchFamily="18" charset="0"/>
                <a:cs typeface="Times New Roman" panose="02020603050405020304" pitchFamily="18" charset="0"/>
              </a:rPr>
              <a:pPr>
                <a:defRPr/>
              </a:pPr>
              <a:t>39</a:t>
            </a:fld>
            <a:endParaRPr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sp>
        <p:nvSpPr>
          <p:cNvPr id="5" name="矩形 4"/>
          <p:cNvSpPr/>
          <p:nvPr/>
        </p:nvSpPr>
        <p:spPr>
          <a:xfrm>
            <a:off x="954222" y="1637429"/>
            <a:ext cx="3113723" cy="612068"/>
          </a:xfrm>
          <a:prstGeom prst="rect">
            <a:avLst/>
          </a:prstGeom>
          <a:solidFill>
            <a:srgbClr val="91644B"/>
          </a:soli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p:spPr>
        <p:txBody>
          <a:bodyPr anchor="ctr"/>
          <a:lstStyle/>
          <a:p>
            <a:pPr algn="ctr">
              <a:defRPr/>
            </a:pPr>
            <a:endParaRPr lang="en-US" altLang="zh-TW"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en-US" altLang="zh-TW"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提出</a:t>
            </a:r>
            <a:r>
              <a:rPr lang="zh-TW" altLang="en-US" sz="24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改善</a:t>
            </a:r>
          </a:p>
          <a:p>
            <a:pPr>
              <a:defRPr/>
            </a:pPr>
            <a:endParaRPr lang="zh-TW" altLang="en-US" sz="32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zh-TW" altLang="en-US"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zh-TW" altLang="en-US" sz="3200"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890903" y="4941168"/>
            <a:ext cx="3177041" cy="612068"/>
          </a:xfrm>
          <a:prstGeom prst="rect">
            <a:avLst/>
          </a:prstGeom>
          <a:solidFill>
            <a:srgbClr val="91644B"/>
          </a:soli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p:spPr>
        <p:txBody>
          <a:bodyPr anchor="ctr"/>
          <a:lstStyle/>
          <a:p>
            <a:pPr algn="ctr">
              <a:defRPr/>
            </a:pPr>
            <a:endParaRPr lang="en-US" altLang="zh-TW"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24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管</a:t>
            </a: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理階層</a:t>
            </a:r>
            <a:r>
              <a:rPr lang="zh-TW" altLang="en-US" sz="24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審查</a:t>
            </a:r>
          </a:p>
          <a:p>
            <a:pPr algn="ctr">
              <a:defRPr/>
            </a:pPr>
            <a:endParaRPr lang="zh-TW" altLang="en-US"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zh-TW" altLang="en-US" sz="3200"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圓角矩形 6"/>
          <p:cNvSpPr/>
          <p:nvPr/>
        </p:nvSpPr>
        <p:spPr>
          <a:xfrm>
            <a:off x="890902" y="908720"/>
            <a:ext cx="3240361"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查核結果彙整</a:t>
            </a:r>
            <a:endPar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395536" y="6488668"/>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957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subTitle" idx="1"/>
          </p:nvPr>
        </p:nvSpPr>
        <p:spPr>
          <a:xfrm>
            <a:off x="395536" y="1556792"/>
            <a:ext cx="8496944" cy="4824536"/>
          </a:xfrm>
          <a:ln>
            <a:solidFill>
              <a:schemeClr val="tx1"/>
            </a:solidFill>
          </a:ln>
        </p:spPr>
        <p:txBody>
          <a:bodyPr/>
          <a:lstStyle/>
          <a:p>
            <a:pPr algn="l"/>
            <a:r>
              <a:rPr lang="zh-TW" altLang="en-US" sz="3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壹、前言</a:t>
            </a:r>
            <a:endParaRPr lang="en-US" altLang="zh-TW" sz="3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l"/>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一、學校安全衛生管理系統建立準則</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l"/>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二、安全衛生管理系統手冊</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（參考</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l"/>
            <a:r>
              <a:rPr lang="zh-TW" altLang="en-US"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三、</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學校「安全衛生管理系統」稽核表</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（參考</a:t>
            </a:r>
            <a:r>
              <a:rPr lang="zh-TW" altLang="en-US"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l"/>
            <a:r>
              <a:rPr lang="zh-TW" altLang="en-US" sz="3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a:t>
            </a:r>
            <a:r>
              <a:rPr lang="zh-TW" altLang="en-US" sz="3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查核計畫</a:t>
            </a:r>
            <a:endParaRPr lang="en-US" altLang="zh-TW" sz="3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l"/>
            <a:r>
              <a:rPr lang="zh-TW" altLang="en-US" sz="3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3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查核實例</a:t>
            </a:r>
            <a:endParaRPr lang="en-US" altLang="zh-TW" sz="3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l"/>
            <a:r>
              <a:rPr lang="zh-TW" altLang="en-US" sz="36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肆、結語及補充參考資料</a:t>
            </a:r>
            <a:endParaRPr lang="zh-TW" altLang="en-US" sz="3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p:txBody>
          <a:bodyPr/>
          <a:lstStyle/>
          <a:p>
            <a:pPr>
              <a:defRPr/>
            </a:pPr>
            <a:fld id="{1E03C3D3-1EA7-4176-8EE4-372EBFEB1D1D}" type="slidenum">
              <a:rPr lang="en-US" altLang="zh-TW" smtClean="0">
                <a:solidFill>
                  <a:prstClr val="black">
                    <a:tint val="75000"/>
                  </a:prstClr>
                </a:solidFill>
              </a:rPr>
              <a:pPr>
                <a:defRPr/>
              </a:pPr>
              <a:t>4</a:t>
            </a:fld>
            <a:endParaRPr lang="en-US" altLang="zh-TW" dirty="0">
              <a:solidFill>
                <a:prstClr val="black">
                  <a:tint val="75000"/>
                </a:prstClr>
              </a:solidFill>
            </a:endParaRPr>
          </a:p>
        </p:txBody>
      </p:sp>
      <p:sp>
        <p:nvSpPr>
          <p:cNvPr id="6148" name="Text Box 3"/>
          <p:cNvSpPr txBox="1">
            <a:spLocks noChangeArrowheads="1"/>
          </p:cNvSpPr>
          <p:nvPr/>
        </p:nvSpPr>
        <p:spPr bwMode="auto">
          <a:xfrm>
            <a:off x="2484438" y="476250"/>
            <a:ext cx="4465637" cy="823913"/>
          </a:xfrm>
          <a:prstGeom prst="rect">
            <a:avLst/>
          </a:prstGeom>
          <a:noFill/>
          <a:ln w="9525">
            <a:noFill/>
            <a:miter lim="800000"/>
            <a:headEnd/>
            <a:tailEnd/>
          </a:ln>
        </p:spPr>
        <p:txBody>
          <a:bodyPr>
            <a:spAutoFit/>
          </a:bodyPr>
          <a:lstStyle/>
          <a:p>
            <a:pPr algn="ctr" fontAlgn="base">
              <a:spcBef>
                <a:spcPct val="50000"/>
              </a:spcBef>
              <a:spcAft>
                <a:spcPct val="0"/>
              </a:spcAft>
            </a:pPr>
            <a:r>
              <a:rPr kumimoji="1" lang="zh-TW" altLang="en-US" sz="4800" b="1" dirty="0">
                <a:solidFill>
                  <a:srgbClr val="CC0000"/>
                </a:solidFill>
                <a:latin typeface="標楷體" pitchFamily="65" charset="-120"/>
              </a:rPr>
              <a:t>內   容</a:t>
            </a:r>
          </a:p>
        </p:txBody>
      </p:sp>
    </p:spTree>
    <p:extLst>
      <p:ext uri="{BB962C8B-B14F-4D97-AF65-F5344CB8AC3E}">
        <p14:creationId xmlns:p14="http://schemas.microsoft.com/office/powerpoint/2010/main" val="305196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a:latin typeface="Times New Roman" panose="02020603050405020304" pitchFamily="18" charset="0"/>
              </a:rPr>
              <a:t>查核計畫</a:t>
            </a:r>
            <a:r>
              <a:rPr lang="en-US" altLang="zh-TW" dirty="0">
                <a:latin typeface="Times New Roman" panose="02020603050405020304" pitchFamily="18" charset="0"/>
              </a:rPr>
              <a:t>-</a:t>
            </a:r>
            <a:r>
              <a:rPr lang="zh-TW" altLang="en-US" dirty="0">
                <a:latin typeface="Times New Roman" panose="02020603050405020304" pitchFamily="18" charset="0"/>
              </a:rPr>
              <a:t>範例</a:t>
            </a:r>
            <a:r>
              <a:rPr lang="en-US" altLang="zh-TW" dirty="0" smtClean="0">
                <a:latin typeface="Times New Roman" panose="02020603050405020304" pitchFamily="18" charset="0"/>
              </a:rPr>
              <a:t>(9)</a:t>
            </a:r>
            <a:endParaRPr lang="zh-TW" altLang="en-US" dirty="0">
              <a:latin typeface="Times New Roman" panose="02020603050405020304" pitchFamily="18" charset="0"/>
            </a:endParaRPr>
          </a:p>
        </p:txBody>
      </p:sp>
      <p:sp>
        <p:nvSpPr>
          <p:cNvPr id="3" name="內容版面配置區 2"/>
          <p:cNvSpPr>
            <a:spLocks noGrp="1"/>
          </p:cNvSpPr>
          <p:nvPr>
            <p:ph idx="1"/>
          </p:nvPr>
        </p:nvSpPr>
        <p:spPr>
          <a:xfrm>
            <a:off x="251520" y="2361561"/>
            <a:ext cx="8229600" cy="4496439"/>
          </a:xfrm>
          <a:solidFill>
            <a:schemeClr val="bg1"/>
          </a:solidFill>
        </p:spPr>
        <p:txBody>
          <a:bodyPr>
            <a:normAutofit lnSpcReduction="10000"/>
          </a:bodyPr>
          <a:lstStyle/>
          <a:p>
            <a:pPr lvl="1">
              <a:lnSpc>
                <a:spcPct val="150000"/>
              </a:lnSpc>
              <a:spcBef>
                <a:spcPts val="0"/>
              </a:spcBef>
            </a:pPr>
            <a:r>
              <a:rPr lang="zh-TW" altLang="en-US" sz="2000" dirty="0" smtClean="0"/>
              <a:t>改善策略需</a:t>
            </a:r>
            <a:r>
              <a:rPr lang="zh-TW" altLang="en-US" sz="2000" dirty="0"/>
              <a:t>跨單位</a:t>
            </a:r>
            <a:r>
              <a:rPr lang="zh-TW" altLang="en-US" sz="2000" dirty="0" smtClean="0"/>
              <a:t>實施</a:t>
            </a:r>
            <a:endParaRPr lang="en-US" altLang="zh-TW" sz="2000" dirty="0" smtClean="0"/>
          </a:p>
          <a:p>
            <a:pPr lvl="2">
              <a:lnSpc>
                <a:spcPct val="150000"/>
              </a:lnSpc>
              <a:spcBef>
                <a:spcPts val="0"/>
              </a:spcBef>
            </a:pPr>
            <a:r>
              <a:rPr lang="zh-TW" altLang="en-US" sz="1800" dirty="0" smtClean="0"/>
              <a:t>由改善單位進行溝通協調，</a:t>
            </a:r>
            <a:r>
              <a:rPr lang="zh-TW" altLang="en-US" sz="1800" dirty="0"/>
              <a:t>並取得共識以利對策實施</a:t>
            </a:r>
            <a:endParaRPr lang="en-US" altLang="zh-TW" sz="1800" dirty="0" smtClean="0"/>
          </a:p>
          <a:p>
            <a:pPr lvl="1">
              <a:lnSpc>
                <a:spcPct val="150000"/>
              </a:lnSpc>
              <a:spcBef>
                <a:spcPts val="0"/>
              </a:spcBef>
            </a:pPr>
            <a:r>
              <a:rPr lang="zh-TW" altLang="en-US" sz="2000" dirty="0" smtClean="0"/>
              <a:t>由管理單位追蹤改善之完善程度</a:t>
            </a:r>
            <a:endParaRPr lang="en-US" altLang="zh-TW" sz="2000" dirty="0" smtClean="0"/>
          </a:p>
          <a:p>
            <a:pPr lvl="2">
              <a:lnSpc>
                <a:spcPct val="150000"/>
              </a:lnSpc>
              <a:spcBef>
                <a:spcPts val="0"/>
              </a:spcBef>
            </a:pPr>
            <a:r>
              <a:rPr lang="zh-TW" altLang="en-US" sz="1800" dirty="0" smtClean="0"/>
              <a:t>是否依期程完成       </a:t>
            </a:r>
            <a:r>
              <a:rPr lang="en-US" altLang="zh-TW" sz="1800" dirty="0" smtClean="0"/>
              <a:t>•</a:t>
            </a:r>
            <a:r>
              <a:rPr lang="zh-TW" altLang="en-US" sz="1800" dirty="0" smtClean="0"/>
              <a:t>對策之有效性評估</a:t>
            </a:r>
            <a:endParaRPr lang="en-US" altLang="zh-TW" sz="1800" dirty="0" smtClean="0"/>
          </a:p>
          <a:p>
            <a:pPr lvl="1" fontAlgn="base">
              <a:lnSpc>
                <a:spcPct val="150000"/>
              </a:lnSpc>
              <a:spcBef>
                <a:spcPts val="0"/>
              </a:spcBef>
              <a:spcAft>
                <a:spcPct val="0"/>
              </a:spcAft>
            </a:pPr>
            <a:r>
              <a:rPr lang="zh-TW" altLang="en-US" sz="2000" dirty="0" smtClean="0"/>
              <a:t>改善報告</a:t>
            </a:r>
            <a:endParaRPr lang="en-US" altLang="zh-TW" sz="2000" dirty="0" smtClean="0"/>
          </a:p>
          <a:p>
            <a:pPr lvl="2" fontAlgn="base">
              <a:lnSpc>
                <a:spcPct val="150000"/>
              </a:lnSpc>
              <a:spcBef>
                <a:spcPts val="0"/>
              </a:spcBef>
              <a:spcAft>
                <a:spcPct val="0"/>
              </a:spcAft>
            </a:pPr>
            <a:r>
              <a:rPr lang="zh-TW" altLang="en-US" sz="1800" dirty="0" smtClean="0"/>
              <a:t>列入</a:t>
            </a:r>
            <a:r>
              <a:rPr lang="zh-TW" altLang="en-US" sz="1800" dirty="0"/>
              <a:t>下次查核之</a:t>
            </a:r>
            <a:r>
              <a:rPr lang="zh-TW" altLang="en-US" sz="1800" dirty="0" smtClean="0"/>
              <a:t>必要</a:t>
            </a:r>
            <a:r>
              <a:rPr lang="zh-TW" altLang="en-US" sz="1800" dirty="0"/>
              <a:t>項目，以</a:t>
            </a:r>
            <a:r>
              <a:rPr lang="zh-TW" altLang="en-US" sz="1800" dirty="0" smtClean="0"/>
              <a:t>確認其有效性</a:t>
            </a:r>
            <a:endParaRPr lang="zh-TW" altLang="en-US" sz="1800" dirty="0"/>
          </a:p>
          <a:p>
            <a:pPr lvl="1" fontAlgn="base">
              <a:lnSpc>
                <a:spcPct val="150000"/>
              </a:lnSpc>
              <a:spcBef>
                <a:spcPts val="0"/>
              </a:spcBef>
              <a:spcAft>
                <a:spcPct val="0"/>
              </a:spcAft>
            </a:pPr>
            <a:r>
              <a:rPr lang="zh-TW" altLang="en-US" sz="2000" dirty="0" smtClean="0"/>
              <a:t>查核</a:t>
            </a:r>
            <a:r>
              <a:rPr lang="zh-TW" altLang="en-US" sz="2000" dirty="0"/>
              <a:t>紀錄須保存</a:t>
            </a:r>
            <a:r>
              <a:rPr lang="zh-TW" altLang="en-US" sz="2000" dirty="0" smtClean="0"/>
              <a:t>三年</a:t>
            </a:r>
            <a:endParaRPr lang="en-US" altLang="zh-TW" sz="2000" dirty="0" smtClean="0"/>
          </a:p>
          <a:p>
            <a:pPr lvl="1" fontAlgn="base">
              <a:lnSpc>
                <a:spcPct val="150000"/>
              </a:lnSpc>
              <a:spcBef>
                <a:spcPts val="0"/>
              </a:spcBef>
              <a:spcAft>
                <a:spcPct val="0"/>
              </a:spcAft>
            </a:pPr>
            <a:endParaRPr lang="en-US" altLang="zh-TW" sz="900" dirty="0" smtClean="0"/>
          </a:p>
          <a:p>
            <a:pPr lvl="1" fontAlgn="base">
              <a:lnSpc>
                <a:spcPct val="150000"/>
              </a:lnSpc>
              <a:spcBef>
                <a:spcPts val="0"/>
              </a:spcBef>
              <a:spcAft>
                <a:spcPct val="0"/>
              </a:spcAft>
            </a:pPr>
            <a:endParaRPr lang="en-US" altLang="zh-TW" dirty="0" smtClean="0"/>
          </a:p>
          <a:p>
            <a:pPr fontAlgn="base">
              <a:spcAft>
                <a:spcPct val="0"/>
              </a:spcAft>
            </a:pPr>
            <a:r>
              <a:rPr lang="zh-TW" altLang="en-US" sz="2200" dirty="0" smtClean="0"/>
              <a:t>未</a:t>
            </a:r>
            <a:r>
              <a:rPr lang="zh-TW" altLang="en-US" sz="2200" dirty="0"/>
              <a:t>如期改善者且追蹤達</a:t>
            </a:r>
            <a:r>
              <a:rPr lang="en-US" altLang="zh-TW" sz="2200" dirty="0"/>
              <a:t>2</a:t>
            </a:r>
            <a:r>
              <a:rPr lang="zh-TW" altLang="en-US" sz="2200" dirty="0"/>
              <a:t>次以上未改善者</a:t>
            </a:r>
            <a:endParaRPr lang="en-US" altLang="zh-TW" sz="2200" dirty="0"/>
          </a:p>
          <a:p>
            <a:pPr lvl="2" fontAlgn="base">
              <a:spcAft>
                <a:spcPct val="0"/>
              </a:spcAft>
            </a:pPr>
            <a:r>
              <a:rPr lang="zh-TW" altLang="en-US" sz="1700" dirty="0"/>
              <a:t>應將報告上陳校長，由校長</a:t>
            </a:r>
            <a:r>
              <a:rPr lang="zh-TW" altLang="en-US" sz="1700" dirty="0" smtClean="0"/>
              <a:t>裁定</a:t>
            </a:r>
            <a:endParaRPr kumimoji="1" lang="en-US" altLang="zh-TW" sz="1700" dirty="0">
              <a:solidFill>
                <a:srgbClr val="000000"/>
              </a:solidFill>
            </a:endParaRPr>
          </a:p>
          <a:p>
            <a:endParaRPr lang="en-US" altLang="zh-TW" dirty="0" smtClean="0"/>
          </a:p>
        </p:txBody>
      </p:sp>
      <p:sp>
        <p:nvSpPr>
          <p:cNvPr id="4" name="投影片編號版面配置區 3"/>
          <p:cNvSpPr>
            <a:spLocks noGrp="1"/>
          </p:cNvSpPr>
          <p:nvPr>
            <p:ph type="sldNum" sz="quarter" idx="12"/>
          </p:nvPr>
        </p:nvSpPr>
        <p:spPr>
          <a:xfrm>
            <a:off x="6317059" y="6123543"/>
            <a:ext cx="2133600" cy="365125"/>
          </a:xfrm>
        </p:spPr>
        <p:txBody>
          <a:bodyPr/>
          <a:lstStyle/>
          <a:p>
            <a:pPr>
              <a:defRPr/>
            </a:pPr>
            <a:fld id="{2C463222-3884-42D2-8A9D-F71189E9DF7D}" type="slidenum">
              <a:rPr lang="en-US" altLang="zh-TW" smtClean="0">
                <a:solidFill>
                  <a:prstClr val="black">
                    <a:tint val="75000"/>
                  </a:prstClr>
                </a:solidFill>
                <a:latin typeface="Times New Roman" panose="02020603050405020304" pitchFamily="18" charset="0"/>
                <a:cs typeface="Times New Roman" panose="02020603050405020304" pitchFamily="18" charset="0"/>
              </a:rPr>
              <a:pPr>
                <a:defRPr/>
              </a:pPr>
              <a:t>40</a:t>
            </a:fld>
            <a:endParaRPr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sp>
        <p:nvSpPr>
          <p:cNvPr id="16" name="圓角矩形 15"/>
          <p:cNvSpPr/>
          <p:nvPr/>
        </p:nvSpPr>
        <p:spPr>
          <a:xfrm>
            <a:off x="457200" y="1160748"/>
            <a:ext cx="3816424"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確認及追蹤改善措施</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矩形 16"/>
          <p:cNvSpPr/>
          <p:nvPr/>
        </p:nvSpPr>
        <p:spPr>
          <a:xfrm>
            <a:off x="520519" y="1837896"/>
            <a:ext cx="1099153" cy="612068"/>
          </a:xfrm>
          <a:prstGeom prst="rect">
            <a:avLst/>
          </a:prstGeom>
          <a:solidFill>
            <a:srgbClr val="91644B"/>
          </a:soli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p:spPr>
        <p:txBody>
          <a:bodyPr anchor="ctr"/>
          <a:lstStyle/>
          <a:p>
            <a:pPr algn="ctr">
              <a:defRPr/>
            </a:pPr>
            <a:endParaRPr lang="en-US" altLang="zh-TW"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lvl="0" eaLnBrk="0" fontAlgn="base" hangingPunct="0">
              <a:spcBef>
                <a:spcPct val="20000"/>
              </a:spcBef>
              <a:spcAft>
                <a:spcPct val="0"/>
              </a:spcAft>
            </a:pPr>
            <a:r>
              <a:rPr lang="zh-TW" altLang="en-US" sz="24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確認</a:t>
            </a:r>
            <a:endParaRPr lang="zh-TW" altLang="en-US" sz="32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zh-TW" altLang="en-US"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zh-TW" altLang="en-US" sz="3200"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p:cNvSpPr/>
          <p:nvPr/>
        </p:nvSpPr>
        <p:spPr>
          <a:xfrm>
            <a:off x="583838" y="5337212"/>
            <a:ext cx="1035834" cy="612068"/>
          </a:xfrm>
          <a:prstGeom prst="rect">
            <a:avLst/>
          </a:prstGeom>
          <a:solidFill>
            <a:srgbClr val="91644B"/>
          </a:solidFill>
          <a:ln>
            <a:noFill/>
          </a:ln>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p:spPr>
        <p:txBody>
          <a:bodyPr anchor="ctr"/>
          <a:lstStyle/>
          <a:p>
            <a:pPr algn="ctr">
              <a:defRPr/>
            </a:pPr>
            <a:endParaRPr lang="en-US" altLang="zh-TW"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en-US" altLang="zh-TW"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eaLnBrk="0" fontAlgn="base" hangingPunct="0">
              <a:spcBef>
                <a:spcPct val="20000"/>
              </a:spcBef>
              <a:spcAft>
                <a:spcPct val="0"/>
              </a:spcAft>
            </a:pPr>
            <a:r>
              <a:rPr lang="zh-TW" altLang="en-US" sz="24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追蹤</a:t>
            </a:r>
          </a:p>
          <a:p>
            <a:pPr>
              <a:defRPr/>
            </a:pPr>
            <a:endParaRPr lang="zh-TW" altLang="en-US" sz="32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zh-TW" altLang="en-US" sz="32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defRPr/>
            </a:pPr>
            <a:endParaRPr lang="zh-TW" altLang="en-US" sz="3200" b="1" kern="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4716016" y="6488668"/>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98463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4019550" y="1196752"/>
            <a:ext cx="5124450" cy="4395217"/>
          </a:xfrm>
          <a:prstGeom prst="rect">
            <a:avLst/>
          </a:prstGeom>
          <a:noFill/>
          <a:ln w="28575">
            <a:solidFill>
              <a:srgbClr val="7030A0"/>
            </a:solid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2627784" y="2132856"/>
            <a:ext cx="3543300" cy="4157861"/>
          </a:xfrm>
          <a:prstGeom prst="rect">
            <a:avLst/>
          </a:prstGeom>
          <a:noFill/>
          <a:ln w="28575">
            <a:solidFill>
              <a:srgbClr val="7030A0"/>
            </a:solidFill>
            <a:miter lim="800000"/>
            <a:headEnd/>
            <a:tailEnd/>
          </a:ln>
        </p:spPr>
      </p:pic>
      <p:sp>
        <p:nvSpPr>
          <p:cNvPr id="11" name="標題 10"/>
          <p:cNvSpPr>
            <a:spLocks noGrp="1"/>
          </p:cNvSpPr>
          <p:nvPr>
            <p:ph type="title"/>
          </p:nvPr>
        </p:nvSpPr>
        <p:spPr/>
        <p:txBody>
          <a:bodyPr/>
          <a:lstStyle/>
          <a:p>
            <a:pPr algn="ctr"/>
            <a:r>
              <a:rPr lang="zh-TW" altLang="en-US" dirty="0" smtClean="0">
                <a:latin typeface="Times New Roman" panose="02020603050405020304" pitchFamily="18" charset="0"/>
              </a:rPr>
              <a:t>查核文件</a:t>
            </a:r>
            <a:r>
              <a:rPr lang="en-US" altLang="zh-TW" dirty="0" smtClean="0">
                <a:latin typeface="Times New Roman" panose="02020603050405020304" pitchFamily="18" charset="0"/>
              </a:rPr>
              <a:t>(1)</a:t>
            </a:r>
            <a:endParaRPr lang="zh-TW" altLang="en-US" dirty="0">
              <a:latin typeface="Times New Roman" panose="02020603050405020304" pitchFamily="18" charset="0"/>
            </a:endParaRPr>
          </a:p>
        </p:txBody>
      </p:sp>
      <p:sp>
        <p:nvSpPr>
          <p:cNvPr id="4" name="投影片編號版面配置區 3"/>
          <p:cNvSpPr>
            <a:spLocks noGrp="1"/>
          </p:cNvSpPr>
          <p:nvPr>
            <p:ph type="sldNum" sz="quarter" idx="12"/>
          </p:nvPr>
        </p:nvSpPr>
        <p:spPr>
          <a:xfrm>
            <a:off x="6876256" y="6123543"/>
            <a:ext cx="2133600" cy="365125"/>
          </a:xfrm>
        </p:spPr>
        <p:txBody>
          <a:bodyPr/>
          <a:lstStyle/>
          <a:p>
            <a:fld id="{5120085A-5DBB-4432-81C6-0F66A6FEB2A5}" type="slidenum">
              <a:rPr lang="zh-TW" altLang="en-US" smtClean="0">
                <a:latin typeface="Times New Roman" panose="02020603050405020304" pitchFamily="18" charset="0"/>
                <a:cs typeface="Times New Roman" panose="02020603050405020304" pitchFamily="18" charset="0"/>
              </a:rPr>
              <a:pPr/>
              <a:t>41</a:t>
            </a:fld>
            <a:endParaRPr lang="zh-TW" altLang="en-US">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5" cstate="print"/>
          <a:srcRect/>
          <a:stretch>
            <a:fillRect/>
          </a:stretch>
        </p:blipFill>
        <p:spPr bwMode="auto">
          <a:xfrm>
            <a:off x="323528" y="2924944"/>
            <a:ext cx="2981325" cy="3048000"/>
          </a:xfrm>
          <a:prstGeom prst="rect">
            <a:avLst/>
          </a:prstGeom>
          <a:noFill/>
          <a:ln w="28575">
            <a:solidFill>
              <a:srgbClr val="7030A0"/>
            </a:solidFill>
            <a:miter lim="800000"/>
            <a:headEnd/>
            <a:tailEnd/>
          </a:ln>
        </p:spPr>
      </p:pic>
      <p:sp>
        <p:nvSpPr>
          <p:cNvPr id="6" name="文字方塊 5"/>
          <p:cNvSpPr txBox="1"/>
          <p:nvPr/>
        </p:nvSpPr>
        <p:spPr>
          <a:xfrm>
            <a:off x="251519" y="3140968"/>
            <a:ext cx="3053333" cy="369332"/>
          </a:xfrm>
          <a:prstGeom prst="rect">
            <a:avLst/>
          </a:prstGeom>
          <a:solidFill>
            <a:srgbClr val="0000FF"/>
          </a:solidFill>
          <a:ln>
            <a:solidFill>
              <a:srgbClr val="7030A0"/>
            </a:solidFill>
          </a:ln>
        </p:spPr>
        <p:txBody>
          <a:bodyPr wrap="square" rtlCol="0">
            <a:spAutoFit/>
          </a:bodyPr>
          <a:lstStyle/>
          <a:p>
            <a:pPr algn="ct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查核計畫簽陳校長核定</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2699792" y="2492896"/>
            <a:ext cx="3528392" cy="369332"/>
          </a:xfrm>
          <a:prstGeom prst="rect">
            <a:avLst/>
          </a:prstGeom>
          <a:solidFill>
            <a:srgbClr val="0000FF"/>
          </a:solidFill>
          <a:ln>
            <a:solidFill>
              <a:srgbClr val="7030A0"/>
            </a:solidFill>
          </a:ln>
        </p:spPr>
        <p:txBody>
          <a:bodyPr wrap="square" rtlCol="0">
            <a:spAutoFit/>
          </a:bodyPr>
          <a:lstStyle/>
          <a:p>
            <a:pPr algn="ct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查核計畫執行行程表</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字方塊 9"/>
          <p:cNvSpPr txBox="1"/>
          <p:nvPr/>
        </p:nvSpPr>
        <p:spPr>
          <a:xfrm>
            <a:off x="3995936" y="1556792"/>
            <a:ext cx="5148064" cy="369332"/>
          </a:xfrm>
          <a:prstGeom prst="rect">
            <a:avLst/>
          </a:prstGeom>
          <a:solidFill>
            <a:srgbClr val="0000FF"/>
          </a:solidFill>
          <a:ln>
            <a:solidFill>
              <a:srgbClr val="7030A0"/>
            </a:solidFill>
          </a:ln>
        </p:spPr>
        <p:txBody>
          <a:bodyPr wrap="square" rtlCol="0">
            <a:spAutoFit/>
          </a:bodyPr>
          <a:lstStyle/>
          <a:p>
            <a:pPr algn="ct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查核計畫表</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11"/>
          <p:cNvSpPr txBox="1"/>
          <p:nvPr/>
        </p:nvSpPr>
        <p:spPr>
          <a:xfrm>
            <a:off x="323528" y="6304002"/>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9231427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p:cNvPicPr>
            <a:picLocks noChangeAspect="1" noChangeArrowheads="1"/>
          </p:cNvPicPr>
          <p:nvPr/>
        </p:nvPicPr>
        <p:blipFill>
          <a:blip r:embed="rId3" cstate="print"/>
          <a:srcRect/>
          <a:stretch>
            <a:fillRect/>
          </a:stretch>
        </p:blipFill>
        <p:spPr bwMode="auto">
          <a:xfrm>
            <a:off x="2285653" y="1268760"/>
            <a:ext cx="6858347" cy="5229199"/>
          </a:xfrm>
          <a:prstGeom prst="rect">
            <a:avLst/>
          </a:prstGeom>
          <a:noFill/>
          <a:ln w="9525">
            <a:noFill/>
            <a:miter lim="800000"/>
            <a:headEnd/>
            <a:tailEnd/>
          </a:ln>
        </p:spPr>
      </p:pic>
      <p:sp>
        <p:nvSpPr>
          <p:cNvPr id="7" name="標題 6"/>
          <p:cNvSpPr>
            <a:spLocks noGrp="1"/>
          </p:cNvSpPr>
          <p:nvPr>
            <p:ph type="title"/>
          </p:nvPr>
        </p:nvSpPr>
        <p:spPr/>
        <p:txBody>
          <a:bodyPr/>
          <a:lstStyle/>
          <a:p>
            <a:r>
              <a:rPr lang="zh-TW" altLang="en-US" dirty="0">
                <a:latin typeface="Times New Roman" panose="02020603050405020304" pitchFamily="18" charset="0"/>
              </a:rPr>
              <a:t>查核文件</a:t>
            </a:r>
            <a:r>
              <a:rPr lang="en-US" altLang="zh-TW" dirty="0" smtClean="0">
                <a:latin typeface="Times New Roman" panose="02020603050405020304" pitchFamily="18" charset="0"/>
              </a:rPr>
              <a:t>(2)</a:t>
            </a:r>
            <a:endParaRPr lang="zh-TW" altLang="en-US" dirty="0">
              <a:latin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5120085A-5DBB-4432-81C6-0F66A6FEB2A5}" type="slidenum">
              <a:rPr lang="zh-TW" altLang="en-US" smtClean="0">
                <a:latin typeface="Times New Roman" panose="02020603050405020304" pitchFamily="18" charset="0"/>
                <a:cs typeface="Times New Roman" panose="02020603050405020304" pitchFamily="18" charset="0"/>
              </a:rPr>
              <a:pPr/>
              <a:t>42</a:t>
            </a:fld>
            <a:endParaRPr lang="zh-TW" altLang="en-US">
              <a:latin typeface="Times New Roman" panose="02020603050405020304" pitchFamily="18" charset="0"/>
              <a:cs typeface="Times New Roman" panose="02020603050405020304" pitchFamily="18" charset="0"/>
            </a:endParaRPr>
          </a:p>
        </p:txBody>
      </p:sp>
      <p:sp>
        <p:nvSpPr>
          <p:cNvPr id="9" name="文字方塊 8"/>
          <p:cNvSpPr txBox="1"/>
          <p:nvPr/>
        </p:nvSpPr>
        <p:spPr>
          <a:xfrm>
            <a:off x="5940152" y="836712"/>
            <a:ext cx="3203848" cy="369332"/>
          </a:xfrm>
          <a:prstGeom prst="rect">
            <a:avLst/>
          </a:prstGeom>
          <a:solidFill>
            <a:srgbClr val="0000FF"/>
          </a:solidFill>
          <a:ln>
            <a:solidFill>
              <a:srgbClr val="7030A0"/>
            </a:solidFill>
          </a:ln>
        </p:spPr>
        <p:txBody>
          <a:bodyPr wrap="square" rtlCol="0">
            <a:spAutoFit/>
          </a:bodyPr>
          <a:lstStyle/>
          <a:p>
            <a:pPr algn="ct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查核總結</a:t>
            </a:r>
            <a:r>
              <a:rPr kumimoji="1"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報告</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8913" name="Picture 1"/>
          <p:cNvPicPr>
            <a:picLocks noChangeAspect="1" noChangeArrowheads="1"/>
          </p:cNvPicPr>
          <p:nvPr/>
        </p:nvPicPr>
        <p:blipFill>
          <a:blip r:embed="rId4" cstate="print"/>
          <a:srcRect/>
          <a:stretch>
            <a:fillRect/>
          </a:stretch>
        </p:blipFill>
        <p:spPr bwMode="auto">
          <a:xfrm>
            <a:off x="0" y="2000250"/>
            <a:ext cx="3707904" cy="4857750"/>
          </a:xfrm>
          <a:prstGeom prst="rect">
            <a:avLst/>
          </a:prstGeom>
          <a:noFill/>
          <a:ln w="9525">
            <a:noFill/>
            <a:miter lim="800000"/>
            <a:headEnd/>
            <a:tailEnd/>
          </a:ln>
        </p:spPr>
      </p:pic>
      <p:sp>
        <p:nvSpPr>
          <p:cNvPr id="6" name="文字方塊 5"/>
          <p:cNvSpPr txBox="1"/>
          <p:nvPr/>
        </p:nvSpPr>
        <p:spPr>
          <a:xfrm>
            <a:off x="0" y="1772816"/>
            <a:ext cx="3635896" cy="369332"/>
          </a:xfrm>
          <a:prstGeom prst="rect">
            <a:avLst/>
          </a:prstGeom>
          <a:solidFill>
            <a:srgbClr val="0000FF"/>
          </a:solidFill>
          <a:ln>
            <a:solidFill>
              <a:srgbClr val="7030A0"/>
            </a:solidFill>
          </a:ln>
        </p:spPr>
        <p:txBody>
          <a:bodyPr wrap="square" rtlCol="0">
            <a:spAutoFit/>
          </a:bodyPr>
          <a:lstStyle/>
          <a:p>
            <a:pPr algn="ct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查核缺點紀錄表</a:t>
            </a:r>
            <a:endParaRPr lang="zh-TW" altLang="en-US"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4716016" y="6488668"/>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797189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188640"/>
            <a:ext cx="7772400" cy="673567"/>
          </a:xfrm>
        </p:spPr>
        <p:txBody>
          <a:bodyPr/>
          <a:lstStyle/>
          <a:p>
            <a:pPr algn="ctr"/>
            <a:r>
              <a:rPr lang="zh-TW" altLang="en-US" dirty="0">
                <a:latin typeface="Times New Roman" panose="02020603050405020304" pitchFamily="18" charset="0"/>
              </a:rPr>
              <a:t>參</a:t>
            </a:r>
            <a:r>
              <a:rPr lang="zh-TW" altLang="en-US" b="1" dirty="0" smtClean="0">
                <a:latin typeface="Times New Roman" panose="02020603050405020304" pitchFamily="18" charset="0"/>
              </a:rPr>
              <a:t>、查核實例</a:t>
            </a:r>
            <a:r>
              <a:rPr lang="en-US" altLang="zh-TW" b="1" dirty="0" smtClean="0">
                <a:latin typeface="Times New Roman" panose="02020603050405020304" pitchFamily="18" charset="0"/>
              </a:rPr>
              <a:t>—</a:t>
            </a:r>
            <a:r>
              <a:rPr lang="zh-TW" altLang="en-US" b="1" dirty="0" smtClean="0">
                <a:latin typeface="Times New Roman" panose="02020603050405020304" pitchFamily="18" charset="0"/>
              </a:rPr>
              <a:t>範例</a:t>
            </a:r>
            <a:endParaRPr lang="zh-TW" altLang="en-US" b="1" dirty="0">
              <a:latin typeface="Times New Roman" panose="02020603050405020304" pitchFamily="18" charset="0"/>
            </a:endParaRPr>
          </a:p>
        </p:txBody>
      </p:sp>
      <p:sp>
        <p:nvSpPr>
          <p:cNvPr id="3" name="文字版面配置區 2"/>
          <p:cNvSpPr>
            <a:spLocks noGrp="1"/>
          </p:cNvSpPr>
          <p:nvPr>
            <p:ph type="body" idx="1"/>
          </p:nvPr>
        </p:nvSpPr>
        <p:spPr>
          <a:xfrm>
            <a:off x="395536" y="1639278"/>
            <a:ext cx="4464496" cy="3816424"/>
          </a:xfrm>
        </p:spPr>
        <p:txBody>
          <a:bodyPr/>
          <a:lstStyle/>
          <a:p>
            <a:pPr>
              <a:lnSpc>
                <a:spcPct val="150000"/>
              </a:lnSpc>
            </a:pPr>
            <a:r>
              <a:rPr lang="en-US" altLang="zh-TW" dirty="0" smtClean="0"/>
              <a:t>1.</a:t>
            </a:r>
            <a:r>
              <a:rPr lang="zh-TW" altLang="en-US" dirty="0" smtClean="0"/>
              <a:t>職業安全衛生政策</a:t>
            </a:r>
            <a:endParaRPr lang="en-US" altLang="zh-TW" dirty="0" smtClean="0"/>
          </a:p>
          <a:p>
            <a:pPr>
              <a:lnSpc>
                <a:spcPct val="150000"/>
              </a:lnSpc>
            </a:pPr>
            <a:r>
              <a:rPr lang="en-US" altLang="zh-TW" dirty="0" smtClean="0"/>
              <a:t>2.</a:t>
            </a:r>
            <a:r>
              <a:rPr lang="zh-TW" altLang="en-US" dirty="0" smtClean="0"/>
              <a:t>職業安全衛生管理計畫</a:t>
            </a:r>
            <a:r>
              <a:rPr lang="en-US" altLang="zh-TW" dirty="0" smtClean="0"/>
              <a:t>-</a:t>
            </a:r>
            <a:r>
              <a:rPr lang="zh-TW" altLang="en-US" dirty="0" smtClean="0"/>
              <a:t>目標及方案</a:t>
            </a:r>
            <a:endParaRPr lang="en-US" altLang="zh-TW" dirty="0" smtClean="0"/>
          </a:p>
          <a:p>
            <a:pPr>
              <a:lnSpc>
                <a:spcPct val="150000"/>
              </a:lnSpc>
            </a:pPr>
            <a:r>
              <a:rPr lang="en-US" altLang="zh-TW" dirty="0"/>
              <a:t>3. </a:t>
            </a:r>
            <a:r>
              <a:rPr lang="zh-TW" altLang="zh-TW" dirty="0"/>
              <a:t>法規及其他要求</a:t>
            </a:r>
            <a:r>
              <a:rPr lang="zh-TW" altLang="zh-TW" dirty="0" smtClean="0"/>
              <a:t>事項</a:t>
            </a:r>
            <a:endParaRPr lang="en-US" altLang="zh-TW" dirty="0" smtClean="0"/>
          </a:p>
          <a:p>
            <a:pPr>
              <a:lnSpc>
                <a:spcPct val="150000"/>
              </a:lnSpc>
            </a:pPr>
            <a:r>
              <a:rPr lang="en-US" altLang="zh-TW" dirty="0" smtClean="0"/>
              <a:t>4. </a:t>
            </a:r>
            <a:r>
              <a:rPr lang="zh-TW" altLang="en-US" dirty="0" smtClean="0"/>
              <a:t>職業安全衛生單位架構與責任</a:t>
            </a:r>
            <a:endParaRPr lang="en-US" altLang="zh-TW" dirty="0" smtClean="0"/>
          </a:p>
          <a:p>
            <a:pPr>
              <a:lnSpc>
                <a:spcPct val="150000"/>
              </a:lnSpc>
            </a:pPr>
            <a:r>
              <a:rPr lang="en-US" altLang="zh-TW" dirty="0" smtClean="0"/>
              <a:t>5</a:t>
            </a:r>
            <a:r>
              <a:rPr lang="en-US" altLang="zh-TW" dirty="0"/>
              <a:t>. </a:t>
            </a:r>
            <a:r>
              <a:rPr lang="zh-TW" altLang="en-US" dirty="0"/>
              <a:t>能力、訓練與</a:t>
            </a:r>
            <a:r>
              <a:rPr lang="zh-TW" altLang="en-US" dirty="0" smtClean="0"/>
              <a:t>認知</a:t>
            </a:r>
            <a:endParaRPr lang="en-US" altLang="zh-TW" dirty="0" smtClean="0"/>
          </a:p>
          <a:p>
            <a:pPr>
              <a:lnSpc>
                <a:spcPct val="150000"/>
              </a:lnSpc>
            </a:pPr>
            <a:r>
              <a:rPr lang="en-US" altLang="zh-TW" dirty="0" smtClean="0"/>
              <a:t>6. </a:t>
            </a:r>
            <a:r>
              <a:rPr lang="zh-TW" altLang="en-US" dirty="0" smtClean="0"/>
              <a:t>溝通</a:t>
            </a:r>
            <a:endParaRPr lang="en-US" altLang="zh-TW" dirty="0" smtClean="0"/>
          </a:p>
          <a:p>
            <a:pPr>
              <a:lnSpc>
                <a:spcPct val="150000"/>
              </a:lnSpc>
            </a:pPr>
            <a:r>
              <a:rPr lang="en-US" altLang="zh-TW" dirty="0" smtClean="0"/>
              <a:t>7. </a:t>
            </a:r>
            <a:r>
              <a:rPr lang="zh-TW" altLang="en-US" dirty="0" smtClean="0"/>
              <a:t>作業管制</a:t>
            </a:r>
            <a:endParaRPr lang="zh-TW" altLang="en-US" dirty="0"/>
          </a:p>
        </p:txBody>
      </p:sp>
      <p:sp>
        <p:nvSpPr>
          <p:cNvPr id="4" name="投影片編號版面配置區 3"/>
          <p:cNvSpPr>
            <a:spLocks noGrp="1"/>
          </p:cNvSpPr>
          <p:nvPr>
            <p:ph type="sldNum" sz="quarter" idx="12"/>
          </p:nvPr>
        </p:nvSpPr>
        <p:spPr/>
        <p:txBody>
          <a:bodyPr/>
          <a:lstStyle/>
          <a:p>
            <a:fld id="{5120085A-5DBB-4432-81C6-0F66A6FEB2A5}" type="slidenum">
              <a:rPr lang="zh-TW" altLang="en-US" smtClean="0">
                <a:latin typeface="Times New Roman" panose="02020603050405020304" pitchFamily="18" charset="0"/>
                <a:cs typeface="Times New Roman" panose="02020603050405020304" pitchFamily="18" charset="0"/>
              </a:rPr>
              <a:pPr/>
              <a:t>43</a:t>
            </a:fld>
            <a:endParaRPr lang="zh-TW" altLang="en-US">
              <a:latin typeface="Times New Roman" panose="02020603050405020304" pitchFamily="18" charset="0"/>
              <a:cs typeface="Times New Roman" panose="02020603050405020304" pitchFamily="18" charset="0"/>
            </a:endParaRPr>
          </a:p>
        </p:txBody>
      </p:sp>
      <p:sp>
        <p:nvSpPr>
          <p:cNvPr id="5" name="文字版面配置區 2"/>
          <p:cNvSpPr txBox="1">
            <a:spLocks/>
          </p:cNvSpPr>
          <p:nvPr/>
        </p:nvSpPr>
        <p:spPr bwMode="auto">
          <a:xfrm>
            <a:off x="5508104" y="1654295"/>
            <a:ext cx="3307904" cy="2170718"/>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Font typeface="Arial" charset="0"/>
              <a:buNone/>
              <a:defRPr sz="2000" b="1" kern="1200">
                <a:solidFill>
                  <a:schemeClr val="tx1">
                    <a:tint val="75000"/>
                  </a:schemeClr>
                </a:solidFill>
                <a:latin typeface="+mn-lt"/>
                <a:ea typeface="+mn-ea"/>
                <a:cs typeface="+mn-cs"/>
              </a:defRPr>
            </a:lvl1pPr>
            <a:lvl2pPr marL="457200" indent="0" algn="l" rtl="0" eaLnBrk="0" fontAlgn="base" hangingPunct="0">
              <a:spcBef>
                <a:spcPct val="20000"/>
              </a:spcBef>
              <a:spcAft>
                <a:spcPct val="0"/>
              </a:spcAft>
              <a:buFont typeface="Arial" charset="0"/>
              <a:buNone/>
              <a:defRPr sz="1800" kern="1200">
                <a:solidFill>
                  <a:schemeClr val="tx1">
                    <a:tint val="75000"/>
                  </a:schemeClr>
                </a:solidFill>
                <a:latin typeface="+mn-lt"/>
                <a:ea typeface="+mn-ea"/>
                <a:cs typeface="+mn-cs"/>
              </a:defRPr>
            </a:lvl2pPr>
            <a:lvl3pPr marL="914400" indent="0" algn="l" rtl="0" eaLnBrk="0" fontAlgn="base" hangingPunct="0">
              <a:spcBef>
                <a:spcPct val="20000"/>
              </a:spcBef>
              <a:spcAft>
                <a:spcPct val="0"/>
              </a:spcAft>
              <a:buFont typeface="Arial" charset="0"/>
              <a:buNone/>
              <a:defRPr sz="1600" kern="1200">
                <a:solidFill>
                  <a:schemeClr val="tx1">
                    <a:tint val="75000"/>
                  </a:schemeClr>
                </a:solidFill>
                <a:latin typeface="+mn-lt"/>
                <a:ea typeface="+mn-ea"/>
                <a:cs typeface="+mn-cs"/>
              </a:defRPr>
            </a:lvl3pPr>
            <a:lvl4pPr marL="13716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mn-ea"/>
                <a:cs typeface="+mn-cs"/>
              </a:defRPr>
            </a:lvl4pPr>
            <a:lvl5pPr marL="1828800" indent="0" algn="l" rtl="0" eaLnBrk="0" fontAlgn="base" hangingPunct="0">
              <a:spcBef>
                <a:spcPct val="20000"/>
              </a:spcBef>
              <a:spcAft>
                <a:spcPct val="0"/>
              </a:spcAft>
              <a:buFont typeface="Arial"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nSpc>
                <a:spcPct val="150000"/>
              </a:lnSpc>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承攬外包商管理</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通風</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設備</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毒化物</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管理</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50000"/>
              </a:lnSpc>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緊急事件準備與</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應變</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矩形 5"/>
          <p:cNvSpPr/>
          <p:nvPr/>
        </p:nvSpPr>
        <p:spPr>
          <a:xfrm>
            <a:off x="4499992" y="5517232"/>
            <a:ext cx="3518912" cy="369332"/>
          </a:xfrm>
          <a:prstGeom prst="rect">
            <a:avLst/>
          </a:prstGeom>
        </p:spPr>
        <p:txBody>
          <a:bodyPr wrap="none">
            <a:spAutoFit/>
          </a:bodyPr>
          <a:lstStyle/>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OO</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大學安全衛生管理組織架構例</a:t>
            </a:r>
          </a:p>
        </p:txBody>
      </p:sp>
      <p:sp>
        <p:nvSpPr>
          <p:cNvPr id="7" name="文字方塊 6"/>
          <p:cNvSpPr txBox="1"/>
          <p:nvPr/>
        </p:nvSpPr>
        <p:spPr>
          <a:xfrm>
            <a:off x="4716016" y="5984612"/>
            <a:ext cx="3203848"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338794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4" descr="C:\Users\user\AppData\Local\Temp\notesFFF692\DSCN4982.JPG"/>
          <p:cNvPicPr>
            <a:picLocks noChangeAspect="1" noChangeArrowheads="1"/>
          </p:cNvPicPr>
          <p:nvPr/>
        </p:nvPicPr>
        <p:blipFill>
          <a:blip r:embed="rId3" cstate="print"/>
          <a:srcRect t="10520"/>
          <a:stretch>
            <a:fillRect/>
          </a:stretch>
        </p:blipFill>
        <p:spPr bwMode="auto">
          <a:xfrm>
            <a:off x="5003924" y="1340768"/>
            <a:ext cx="3960564" cy="5016265"/>
          </a:xfrm>
          <a:prstGeom prst="rect">
            <a:avLst/>
          </a:prstGeom>
          <a:noFill/>
          <a:ln w="9525">
            <a:noFill/>
            <a:miter lim="800000"/>
            <a:headEnd/>
            <a:tailEnd/>
          </a:ln>
        </p:spPr>
      </p:pic>
      <p:sp>
        <p:nvSpPr>
          <p:cNvPr id="9221" name="Rectangle 2"/>
          <p:cNvSpPr>
            <a:spLocks noGrp="1" noChangeArrowheads="1"/>
          </p:cNvSpPr>
          <p:nvPr>
            <p:ph type="title" idx="4294967295"/>
          </p:nvPr>
        </p:nvSpPr>
        <p:spPr>
          <a:xfrm>
            <a:off x="1547664" y="116632"/>
            <a:ext cx="7056784" cy="936105"/>
          </a:xfrm>
        </p:spPr>
        <p:txBody>
          <a:bodyPr vert="horz" lIns="0" rIns="0" bIns="0" anchor="b">
            <a:noAutofit/>
          </a:bodyPr>
          <a:lstStyle/>
          <a:p>
            <a:pPr eaLnBrk="1" hangingPunct="1"/>
            <a:r>
              <a:rPr lang="en-US" altLang="zh-TW" sz="3200" dirty="0">
                <a:solidFill>
                  <a:schemeClr val="tx2"/>
                </a:solidFill>
                <a:latin typeface="Times New Roman" panose="02020603050405020304" pitchFamily="18" charset="0"/>
              </a:rPr>
              <a:t>OO</a:t>
            </a:r>
            <a:r>
              <a:rPr lang="zh-TW" altLang="en-US" sz="3200" dirty="0">
                <a:solidFill>
                  <a:schemeClr val="tx2"/>
                </a:solidFill>
                <a:latin typeface="Times New Roman" panose="02020603050405020304" pitchFamily="18" charset="0"/>
              </a:rPr>
              <a:t>大學安全</a:t>
            </a:r>
            <a:r>
              <a:rPr lang="zh-TW" altLang="en-US" sz="3200" dirty="0" smtClean="0">
                <a:solidFill>
                  <a:schemeClr val="tx2"/>
                </a:solidFill>
                <a:latin typeface="Times New Roman" panose="02020603050405020304" pitchFamily="18" charset="0"/>
              </a:rPr>
              <a:t>衛生政策</a:t>
            </a:r>
            <a:r>
              <a:rPr lang="zh-TW" altLang="en-US" sz="3200" dirty="0">
                <a:solidFill>
                  <a:schemeClr val="tx2"/>
                </a:solidFill>
                <a:latin typeface="Times New Roman" panose="02020603050405020304" pitchFamily="18" charset="0"/>
              </a:rPr>
              <a:t>經校長簽署後各單位</a:t>
            </a:r>
            <a:r>
              <a:rPr lang="zh-TW" altLang="en-US" sz="3200" dirty="0" smtClean="0">
                <a:solidFill>
                  <a:schemeClr val="tx2"/>
                </a:solidFill>
                <a:latin typeface="Times New Roman" panose="02020603050405020304" pitchFamily="18" charset="0"/>
              </a:rPr>
              <a:t>張貼例</a:t>
            </a:r>
            <a:endParaRPr lang="zh-TW" altLang="zh-TW" sz="3200" dirty="0">
              <a:solidFill>
                <a:schemeClr val="tx2"/>
              </a:solidFill>
              <a:latin typeface="Times New Roman" panose="02020603050405020304" pitchFamily="18" charset="0"/>
            </a:endParaRPr>
          </a:p>
        </p:txBody>
      </p:sp>
      <p:pic>
        <p:nvPicPr>
          <p:cNvPr id="6" name="Picture 5" descr="http://www.epshmc.fcu.edu.tw/wSite/public/Data/f1313050085156.jpg"/>
          <p:cNvPicPr>
            <a:picLocks noChangeAspect="1" noChangeArrowheads="1"/>
          </p:cNvPicPr>
          <p:nvPr/>
        </p:nvPicPr>
        <p:blipFill>
          <a:blip r:embed="rId4" cstate="print"/>
          <a:srcRect/>
          <a:stretch>
            <a:fillRect/>
          </a:stretch>
        </p:blipFill>
        <p:spPr bwMode="auto">
          <a:xfrm>
            <a:off x="216024" y="1340768"/>
            <a:ext cx="4752630" cy="4968552"/>
          </a:xfrm>
          <a:prstGeom prst="rect">
            <a:avLst/>
          </a:prstGeom>
          <a:ln w="9525" cap="flat" cmpd="sng" algn="ctr">
            <a:solidFill>
              <a:srgbClr val="FFC000"/>
            </a:solidFill>
            <a:prstDash val="solid"/>
          </a:ln>
          <a:extLst/>
        </p:spPr>
        <p:style>
          <a:lnRef idx="1">
            <a:schemeClr val="accent3"/>
          </a:lnRef>
          <a:fillRef idx="2">
            <a:schemeClr val="accent3"/>
          </a:fillRef>
          <a:effectRef idx="1">
            <a:schemeClr val="accent3"/>
          </a:effectRef>
          <a:fontRef idx="minor">
            <a:schemeClr val="dk1"/>
          </a:fontRef>
        </p:style>
      </p:pic>
      <p:sp>
        <p:nvSpPr>
          <p:cNvPr id="7" name="標題 1"/>
          <p:cNvSpPr txBox="1">
            <a:spLocks/>
          </p:cNvSpPr>
          <p:nvPr/>
        </p:nvSpPr>
        <p:spPr>
          <a:xfrm>
            <a:off x="216024" y="5445224"/>
            <a:ext cx="4788024" cy="981075"/>
          </a:xfrm>
          <a:prstGeom prst="rect">
            <a:avLst/>
          </a:prstGeom>
          <a:solidFill>
            <a:srgbClr val="CCFFCC"/>
          </a:solidFill>
          <a:ln>
            <a:noFill/>
          </a:ln>
        </p:spPr>
        <p:style>
          <a:lnRef idx="2">
            <a:schemeClr val="accent6">
              <a:shade val="50000"/>
            </a:schemeClr>
          </a:lnRef>
          <a:fillRef idx="1">
            <a:schemeClr val="accent6"/>
          </a:fillRef>
          <a:effectRef idx="0">
            <a:schemeClr val="accent6"/>
          </a:effectRef>
          <a:fontRef idx="minor">
            <a:schemeClr val="lt1"/>
          </a:fontRef>
        </p:style>
        <p:txBody>
          <a:bodyPr anchor="b"/>
          <a:lstStyle>
            <a:lvl1pPr algn="l" defTabSz="914400" rtl="0" eaLnBrk="1" latinLnBrk="0" hangingPunct="1">
              <a:spcBef>
                <a:spcPct val="0"/>
              </a:spcBef>
              <a:buNone/>
              <a:defRPr sz="40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fontAlgn="auto">
              <a:spcAft>
                <a:spcPts val="0"/>
              </a:spcAft>
              <a:defRPr/>
            </a:pPr>
            <a:endParaRPr kumimoji="0"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a:xfrm>
            <a:off x="252536" y="2348879"/>
            <a:ext cx="1285852" cy="423193"/>
          </a:xfrm>
          <a:prstGeom prst="rect">
            <a:avLst/>
          </a:prstGeom>
          <a:solidFill>
            <a:srgbClr val="009900"/>
          </a:solidFill>
        </p:spPr>
        <p:txBody>
          <a:bodyPr wrap="square" rtlCol="0">
            <a:spAutoFit/>
          </a:bodyPr>
          <a:lstStyle/>
          <a:p>
            <a:pPr algn="r"/>
            <a:r>
              <a:rPr lang="zh-TW" altLang="en-US" sz="215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○○大學</a:t>
            </a:r>
            <a:endParaRPr lang="zh-TW" altLang="en-US" sz="215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p:cNvSpPr txBox="1"/>
          <p:nvPr/>
        </p:nvSpPr>
        <p:spPr>
          <a:xfrm>
            <a:off x="6001900" y="2132872"/>
            <a:ext cx="1738452" cy="369332"/>
          </a:xfrm>
          <a:prstGeom prst="rect">
            <a:avLst/>
          </a:prstGeom>
          <a:solidFill>
            <a:srgbClr val="336600"/>
          </a:solidFill>
        </p:spPr>
        <p:txBody>
          <a:bodyPr wrap="square" rtlCol="0">
            <a:spAutoFit/>
          </a:bodyPr>
          <a:lstStyle/>
          <a:p>
            <a:pPr algn="ct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文字方塊 9"/>
          <p:cNvSpPr txBox="1"/>
          <p:nvPr/>
        </p:nvSpPr>
        <p:spPr>
          <a:xfrm>
            <a:off x="360040" y="2924944"/>
            <a:ext cx="720000" cy="246221"/>
          </a:xfrm>
          <a:prstGeom prst="rect">
            <a:avLst/>
          </a:prstGeom>
          <a:solidFill>
            <a:srgbClr val="009900"/>
          </a:solidFill>
        </p:spPr>
        <p:txBody>
          <a:bodyPr wrap="square" rtlCol="0">
            <a:spAutoFit/>
          </a:bodyPr>
          <a:lstStyle/>
          <a:p>
            <a:pPr algn="r"/>
            <a:r>
              <a:rPr lang="zh-TW" altLang="en-US" sz="10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○○大學</a:t>
            </a:r>
            <a:endParaRPr lang="zh-TW" altLang="en-US" sz="10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a:xfrm>
            <a:off x="6865035" y="6304235"/>
            <a:ext cx="2133600" cy="365125"/>
          </a:xfrm>
        </p:spPr>
        <p:txBody>
          <a:bodyPr/>
          <a:lstStyle/>
          <a:p>
            <a:pPr>
              <a:defRPr/>
            </a:pPr>
            <a:fld id="{9750BF13-73E4-4D0E-BCE7-F512E9B75BF1}" type="slidenum">
              <a:rPr lang="en-US" altLang="zh-TW" smtClean="0">
                <a:solidFill>
                  <a:prstClr val="black">
                    <a:tint val="75000"/>
                  </a:prstClr>
                </a:solidFill>
                <a:latin typeface="Times New Roman" panose="02020603050405020304" pitchFamily="18" charset="0"/>
                <a:cs typeface="Times New Roman" panose="02020603050405020304" pitchFamily="18" charset="0"/>
              </a:rPr>
              <a:pPr>
                <a:defRPr/>
              </a:pPr>
              <a:t>44</a:t>
            </a:fld>
            <a:endParaRPr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sp>
        <p:nvSpPr>
          <p:cNvPr id="11" name="文字方塊 10"/>
          <p:cNvSpPr txBox="1"/>
          <p:nvPr/>
        </p:nvSpPr>
        <p:spPr>
          <a:xfrm>
            <a:off x="251520" y="5987701"/>
            <a:ext cx="3203848" cy="369332"/>
          </a:xfrm>
          <a:prstGeom prst="rect">
            <a:avLst/>
          </a:prstGeom>
          <a:solidFill>
            <a:schemeClr val="bg1"/>
          </a:solidFill>
        </p:spPr>
        <p:txBody>
          <a:bodyPr wrap="square" rtlCol="0">
            <a:spAutoFit/>
          </a:bodyPr>
          <a:lstStyle/>
          <a:p>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來源</a:t>
            </a:r>
            <a:r>
              <a:rPr lang="en-US" altLang="zh-TW" dirty="0" smtClean="0">
                <a:latin typeface="標楷體" panose="03000509000000000000" pitchFamily="65" charset="-120"/>
                <a:ea typeface="標楷體" panose="03000509000000000000" pitchFamily="65" charset="-120"/>
                <a:cs typeface="Times New Roman" panose="02020603050405020304" pitchFamily="18" charset="0"/>
              </a:rPr>
              <a:t>:</a:t>
            </a:r>
            <a:r>
              <a:rPr lang="zh-TW" altLang="en-US" dirty="0" smtClean="0">
                <a:latin typeface="標楷體" panose="03000509000000000000" pitchFamily="65" charset="-120"/>
                <a:ea typeface="標楷體" panose="03000509000000000000" pitchFamily="65" charset="-120"/>
                <a:cs typeface="Times New Roman" panose="02020603050405020304" pitchFamily="18" charset="0"/>
              </a:rPr>
              <a:t>中國勞工安全管理學會</a:t>
            </a:r>
            <a:endParaRPr lang="zh-TW" altLang="en-US"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178592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職業安全衛生管理計畫</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目標及方案</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內容版面配置區 3"/>
          <p:cNvSpPr>
            <a:spLocks noGrp="1"/>
          </p:cNvSpPr>
          <p:nvPr>
            <p:ph idx="1"/>
          </p:nvPr>
        </p:nvSpPr>
        <p:spPr/>
        <p:txBody>
          <a:bodyPr>
            <a:normAutofit fontScale="92500" lnSpcReduction="10000"/>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查核重點</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是否有文件化之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目標，</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具體量化且與政策一致？</a:t>
            </a:r>
          </a:p>
          <a:p>
            <a:pPr lvl="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各單位是否</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知道其所擔負之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目標？</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是否有定期查核</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目標達成</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率之機制？</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是否訂有詳細之執行方法、時程與權責單位？</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每一</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目標是否</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均有對應</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之執行方案</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是否有證據顯示各管理方案被有效執行？</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差異情形發生時，是否依據程序規定採取矯正行動？</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書面文件</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目標管理</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程序</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管理方案管理</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程序</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投影片編號版面配置區 1"/>
          <p:cNvSpPr>
            <a:spLocks noGrp="1"/>
          </p:cNvSpPr>
          <p:nvPr>
            <p:ph type="sldNum" sz="quarter" idx="12"/>
          </p:nvPr>
        </p:nvSpPr>
        <p:spPr>
          <a:xfrm>
            <a:off x="6876256" y="6196189"/>
            <a:ext cx="2133600" cy="365125"/>
          </a:xfrm>
        </p:spPr>
        <p:txBody>
          <a:bodyPr/>
          <a:lstStyle/>
          <a:p>
            <a:pPr>
              <a:defRPr/>
            </a:pPr>
            <a:fld id="{9750BF13-73E4-4D0E-BCE7-F512E9B75BF1}" type="slidenum">
              <a:rPr lang="en-US" altLang="zh-TW" smtClean="0">
                <a:solidFill>
                  <a:prstClr val="black">
                    <a:tint val="75000"/>
                  </a:prstClr>
                </a:solidFill>
              </a:rPr>
              <a:pPr>
                <a:defRPr/>
              </a:pPr>
              <a:t>45</a:t>
            </a:fld>
            <a:endParaRPr lang="en-US" altLang="zh-TW" dirty="0">
              <a:solidFill>
                <a:prstClr val="black">
                  <a:tint val="75000"/>
                </a:prstClr>
              </a:solidFill>
            </a:endParaRPr>
          </a:p>
        </p:txBody>
      </p:sp>
      <p:sp>
        <p:nvSpPr>
          <p:cNvPr id="5" name="文字方塊 4"/>
          <p:cNvSpPr txBox="1"/>
          <p:nvPr/>
        </p:nvSpPr>
        <p:spPr>
          <a:xfrm>
            <a:off x="971600" y="6023081"/>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2407405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1"/>
          <p:cNvSpPr>
            <a:spLocks noGrp="1"/>
          </p:cNvSpPr>
          <p:nvPr>
            <p:ph type="title"/>
          </p:nvPr>
        </p:nvSpPr>
        <p:spPr>
          <a:xfrm>
            <a:off x="457200" y="692695"/>
            <a:ext cx="8229600" cy="576065"/>
          </a:xfrm>
        </p:spPr>
        <p:txBody>
          <a:bodyPr vert="horz" lIns="0" rIns="0" bIns="0" anchor="b">
            <a:noAutofit/>
          </a:bodyPr>
          <a:lstStyle/>
          <a:p>
            <a:r>
              <a:rPr lang="zh-TW" altLang="en-US" dirty="0" smtClean="0">
                <a:latin typeface="Times New Roman" panose="02020603050405020304" pitchFamily="18" charset="0"/>
                <a:ea typeface="標楷體" panose="03000509000000000000" pitchFamily="65" charset="-120"/>
              </a:rPr>
              <a:t>政策</a:t>
            </a:r>
            <a:r>
              <a:rPr lang="zh-TW" altLang="zh-TW" dirty="0" smtClean="0">
                <a:latin typeface="Times New Roman" panose="02020603050405020304" pitchFamily="18" charset="0"/>
                <a:ea typeface="標楷體" panose="03000509000000000000" pitchFamily="65" charset="-120"/>
              </a:rPr>
              <a:t>、目標</a:t>
            </a:r>
            <a:r>
              <a:rPr lang="zh-TW" altLang="zh-TW" sz="4000" b="1" dirty="0" smtClean="0">
                <a:latin typeface="Times New Roman" panose="02020603050405020304" pitchFamily="18" charset="0"/>
                <a:ea typeface="標楷體" panose="03000509000000000000" pitchFamily="65" charset="-120"/>
              </a:rPr>
              <a:t>及</a:t>
            </a:r>
            <a:r>
              <a:rPr lang="zh-TW" altLang="zh-TW" sz="4000" b="1" dirty="0">
                <a:latin typeface="Times New Roman" panose="02020603050405020304" pitchFamily="18" charset="0"/>
                <a:ea typeface="標楷體" panose="03000509000000000000" pitchFamily="65" charset="-120"/>
              </a:rPr>
              <a:t>方案</a:t>
            </a:r>
            <a:endParaRPr lang="zh-TW" altLang="en-US" sz="4000" b="1"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a:xfrm>
            <a:off x="6912034" y="6643651"/>
            <a:ext cx="2133600" cy="365125"/>
          </a:xfrm>
        </p:spPr>
        <p:txBody>
          <a:bodyPr/>
          <a:lstStyle/>
          <a:p>
            <a:fld id="{5120085A-5DBB-4432-81C6-0F66A6FEB2A5}" type="slidenum">
              <a:rPr lang="zh-TW" altLang="en-US"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pPr/>
              <a:t>46</a:t>
            </a:fld>
            <a:endPar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0" y="1196752"/>
            <a:ext cx="9144000" cy="5328592"/>
          </a:xfrm>
          <a:prstGeom prst="rect">
            <a:avLst/>
          </a:prstGeom>
          <a:noFill/>
          <a:ln w="9525">
            <a:solidFill>
              <a:srgbClr val="0070C0"/>
            </a:solidFill>
            <a:miter lim="800000"/>
            <a:headEnd/>
            <a:tailEnd/>
          </a:ln>
        </p:spPr>
      </p:pic>
      <p:sp>
        <p:nvSpPr>
          <p:cNvPr id="10" name="矩形 9"/>
          <p:cNvSpPr/>
          <p:nvPr/>
        </p:nvSpPr>
        <p:spPr>
          <a:xfrm>
            <a:off x="3262056" y="1897380"/>
            <a:ext cx="3551612" cy="48240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p:cNvSpPr txBox="1"/>
          <p:nvPr/>
        </p:nvSpPr>
        <p:spPr>
          <a:xfrm>
            <a:off x="3609930" y="1929562"/>
            <a:ext cx="2608312" cy="461665"/>
          </a:xfrm>
          <a:prstGeom prst="rect">
            <a:avLst/>
          </a:prstGeom>
          <a:solidFill>
            <a:schemeClr val="tx2">
              <a:lumMod val="20000"/>
              <a:lumOff val="80000"/>
            </a:schemeClr>
          </a:solidFill>
          <a:ln>
            <a:solidFill>
              <a:schemeClr val="accent1"/>
            </a:solidFill>
          </a:ln>
        </p:spPr>
        <p:txBody>
          <a:bodyPr wrap="square" rtlCol="0">
            <a:spAutoFit/>
          </a:bodyPr>
          <a:lstStyle/>
          <a:p>
            <a:pPr algn="ct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目標</a:t>
            </a:r>
            <a:endPar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2" name="文字方塊 11"/>
          <p:cNvSpPr txBox="1"/>
          <p:nvPr/>
        </p:nvSpPr>
        <p:spPr>
          <a:xfrm>
            <a:off x="7468458" y="1889135"/>
            <a:ext cx="800219" cy="461665"/>
          </a:xfrm>
          <a:prstGeom prst="rect">
            <a:avLst/>
          </a:prstGeom>
          <a:solidFill>
            <a:schemeClr val="tx2">
              <a:lumMod val="20000"/>
              <a:lumOff val="80000"/>
            </a:schemeClr>
          </a:solidFill>
          <a:ln w="12700">
            <a:solidFill>
              <a:schemeClr val="tx1"/>
            </a:solidFill>
          </a:ln>
        </p:spPr>
        <p:txBody>
          <a:bodyPr wrap="none" rtlCol="0">
            <a:spAutoFit/>
          </a:bodyPr>
          <a:lstStyle/>
          <a:p>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方案</a:t>
            </a:r>
            <a:endPar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3" name="文字方塊 12"/>
          <p:cNvSpPr txBox="1"/>
          <p:nvPr/>
        </p:nvSpPr>
        <p:spPr>
          <a:xfrm>
            <a:off x="457200" y="1929562"/>
            <a:ext cx="2530624" cy="461665"/>
          </a:xfrm>
          <a:prstGeom prst="rect">
            <a:avLst/>
          </a:prstGeom>
          <a:solidFill>
            <a:schemeClr val="tx2">
              <a:lumMod val="20000"/>
              <a:lumOff val="80000"/>
            </a:schemeClr>
          </a:solidFill>
          <a:ln w="12700">
            <a:solidFill>
              <a:schemeClr val="tx1"/>
            </a:solidFill>
          </a:ln>
        </p:spPr>
        <p:txBody>
          <a:bodyPr wrap="square" rtlCol="0">
            <a:spAutoFit/>
          </a:bodyPr>
          <a:lstStyle/>
          <a:p>
            <a:pPr algn="ct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政策</a:t>
            </a:r>
            <a:endPar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7" name="矩形 16"/>
          <p:cNvSpPr/>
          <p:nvPr/>
        </p:nvSpPr>
        <p:spPr>
          <a:xfrm>
            <a:off x="182968" y="1902137"/>
            <a:ext cx="3079088" cy="48275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矩形 17"/>
          <p:cNvSpPr/>
          <p:nvPr/>
        </p:nvSpPr>
        <p:spPr>
          <a:xfrm>
            <a:off x="6813668" y="1863445"/>
            <a:ext cx="2330332" cy="482750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 name="矩形 1"/>
          <p:cNvSpPr/>
          <p:nvPr/>
        </p:nvSpPr>
        <p:spPr>
          <a:xfrm>
            <a:off x="362480" y="0"/>
            <a:ext cx="8781520" cy="584775"/>
          </a:xfrm>
          <a:prstGeom prst="rect">
            <a:avLst/>
          </a:prstGeom>
        </p:spPr>
        <p:txBody>
          <a:bodyPr wrap="square">
            <a:spAutoFit/>
          </a:body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OO</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大學安全衛生</a:t>
            </a:r>
            <a:r>
              <a:rPr lang="zh-TW" altLang="en-US" sz="3200" dirty="0" smtClean="0">
                <a:latin typeface="Times New Roman" panose="02020603050405020304" pitchFamily="18" charset="0"/>
                <a:ea typeface="標楷體" panose="03000509000000000000" pitchFamily="65" charset="-120"/>
                <a:cs typeface="Times New Roman" panose="02020603050405020304" pitchFamily="18" charset="0"/>
              </a:rPr>
              <a:t>管理系統架構範例</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文字方塊 13"/>
          <p:cNvSpPr txBox="1"/>
          <p:nvPr/>
        </p:nvSpPr>
        <p:spPr>
          <a:xfrm>
            <a:off x="216024" y="6278776"/>
            <a:ext cx="2771800" cy="307777"/>
          </a:xfrm>
          <a:prstGeom prst="rect">
            <a:avLst/>
          </a:prstGeom>
          <a:solidFill>
            <a:schemeClr val="bg1"/>
          </a:solidFill>
        </p:spPr>
        <p:txBody>
          <a:bodyPr wrap="square" rtlCol="0">
            <a:spAutoFit/>
          </a:bodyPr>
          <a:lstStyle/>
          <a:p>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2332717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3693472327"/>
              </p:ext>
            </p:extLst>
          </p:nvPr>
        </p:nvGraphicFramePr>
        <p:xfrm>
          <a:off x="165464" y="1495021"/>
          <a:ext cx="8727016" cy="5161976"/>
        </p:xfrm>
        <a:graphic>
          <a:graphicData uri="http://schemas.openxmlformats.org/drawingml/2006/table">
            <a:tbl>
              <a:tblPr firstRow="1" bandRow="1">
                <a:tableStyleId>{5C22544A-7EE6-4342-B048-85BDC9FD1C3A}</a:tableStyleId>
              </a:tblPr>
              <a:tblGrid>
                <a:gridCol w="446096">
                  <a:extLst>
                    <a:ext uri="{9D8B030D-6E8A-4147-A177-3AD203B41FA5}">
                      <a16:colId xmlns="" xmlns:a16="http://schemas.microsoft.com/office/drawing/2014/main" val="20000"/>
                    </a:ext>
                  </a:extLst>
                </a:gridCol>
                <a:gridCol w="2985867">
                  <a:extLst>
                    <a:ext uri="{9D8B030D-6E8A-4147-A177-3AD203B41FA5}">
                      <a16:colId xmlns="" xmlns:a16="http://schemas.microsoft.com/office/drawing/2014/main" val="20001"/>
                    </a:ext>
                  </a:extLst>
                </a:gridCol>
                <a:gridCol w="1154430">
                  <a:extLst>
                    <a:ext uri="{9D8B030D-6E8A-4147-A177-3AD203B41FA5}">
                      <a16:colId xmlns="" xmlns:a16="http://schemas.microsoft.com/office/drawing/2014/main" val="20002"/>
                    </a:ext>
                  </a:extLst>
                </a:gridCol>
                <a:gridCol w="1154430">
                  <a:extLst>
                    <a:ext uri="{9D8B030D-6E8A-4147-A177-3AD203B41FA5}">
                      <a16:colId xmlns="" xmlns:a16="http://schemas.microsoft.com/office/drawing/2014/main" val="20003"/>
                    </a:ext>
                  </a:extLst>
                </a:gridCol>
                <a:gridCol w="1154430">
                  <a:extLst>
                    <a:ext uri="{9D8B030D-6E8A-4147-A177-3AD203B41FA5}">
                      <a16:colId xmlns="" xmlns:a16="http://schemas.microsoft.com/office/drawing/2014/main" val="20004"/>
                    </a:ext>
                  </a:extLst>
                </a:gridCol>
                <a:gridCol w="1154430">
                  <a:extLst>
                    <a:ext uri="{9D8B030D-6E8A-4147-A177-3AD203B41FA5}">
                      <a16:colId xmlns="" xmlns:a16="http://schemas.microsoft.com/office/drawing/2014/main" val="20005"/>
                    </a:ext>
                  </a:extLst>
                </a:gridCol>
                <a:gridCol w="677333">
                  <a:extLst>
                    <a:ext uri="{9D8B030D-6E8A-4147-A177-3AD203B41FA5}">
                      <a16:colId xmlns="" xmlns:a16="http://schemas.microsoft.com/office/drawing/2014/main" val="20006"/>
                    </a:ext>
                  </a:extLst>
                </a:gridCol>
              </a:tblGrid>
              <a:tr h="407096">
                <a:tc rowSpan="2">
                  <a:txBody>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編號</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rowSpan="2">
                  <a:txBody>
                    <a:bodyPr/>
                    <a:lstStyle/>
                    <a:p>
                      <a:pPr algn="ct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法規名稱</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公告日期</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B w="12700" cap="flat" cmpd="sng" algn="ctr">
                      <a:solidFill>
                        <a:schemeClr val="bg1"/>
                      </a:solidFill>
                      <a:prstDash val="solid"/>
                      <a:round/>
                      <a:headEnd type="none" w="med" len="med"/>
                      <a:tailEnd type="none" w="med" len="med"/>
                    </a:lnB>
                  </a:tcPr>
                </a:tc>
                <a:tc>
                  <a:txBody>
                    <a:bodyPr/>
                    <a:lstStyle/>
                    <a:p>
                      <a:pPr algn="ct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公告日期</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B w="12700" cap="flat" cmpd="sng" algn="ctr">
                      <a:solidFill>
                        <a:schemeClr val="bg1"/>
                      </a:solidFill>
                      <a:prstDash val="solid"/>
                      <a:round/>
                      <a:headEnd type="none" w="med" len="med"/>
                      <a:tailEnd type="none" w="med" len="med"/>
                    </a:lnB>
                  </a:tcPr>
                </a:tc>
                <a:tc>
                  <a:txBody>
                    <a:bodyPr/>
                    <a:lstStyle/>
                    <a:p>
                      <a:pPr algn="ct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公告日期</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B w="12700" cap="flat" cmpd="sng" algn="ctr">
                      <a:solidFill>
                        <a:schemeClr val="bg1"/>
                      </a:solidFill>
                      <a:prstDash val="solid"/>
                      <a:round/>
                      <a:headEnd type="none" w="med" len="med"/>
                      <a:tailEnd type="none" w="med" len="med"/>
                    </a:lnB>
                  </a:tcPr>
                </a:tc>
                <a:tc>
                  <a:txBody>
                    <a:bodyPr/>
                    <a:lstStyle/>
                    <a:p>
                      <a:pPr algn="ct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公告日期</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B w="12700" cap="flat" cmpd="sng" algn="ctr">
                      <a:solidFill>
                        <a:schemeClr val="bg1"/>
                      </a:solidFill>
                      <a:prstDash val="solid"/>
                      <a:round/>
                      <a:headEnd type="none" w="med" len="med"/>
                      <a:tailEnd type="none" w="med" len="med"/>
                    </a:lnB>
                  </a:tcPr>
                </a:tc>
                <a:tc rowSpan="2">
                  <a:txBody>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備註</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extLst>
                  <a:ext uri="{0D108BD9-81ED-4DB2-BD59-A6C34878D82A}">
                    <a16:rowId xmlns="" xmlns:a16="http://schemas.microsoft.com/office/drawing/2014/main" val="10000"/>
                  </a:ext>
                </a:extLst>
              </a:tr>
              <a:tr h="355633">
                <a:tc vMerge="1">
                  <a:txBody>
                    <a:bodyPr/>
                    <a:lstStyle/>
                    <a:p>
                      <a:endParaRPr lang="zh-TW" altLang="en-US"/>
                    </a:p>
                  </a:txBody>
                  <a:tcPr/>
                </a:tc>
                <a:tc vMerge="1">
                  <a:txBody>
                    <a:bodyPr/>
                    <a:lstStyle/>
                    <a:p>
                      <a:endParaRPr lang="zh-TW" altLang="en-US"/>
                    </a:p>
                  </a:txBody>
                  <a:tcPr/>
                </a:tc>
                <a:tc>
                  <a:txBody>
                    <a:bodyPr/>
                    <a:lstStyle/>
                    <a:p>
                      <a:pPr algn="ct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登錄日期</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txBody>
                  <a:tcPr>
                    <a:lnT w="12700" cap="flat" cmpd="sng" algn="ctr">
                      <a:solidFill>
                        <a:schemeClr val="bg1"/>
                      </a:solidFill>
                      <a:prstDash val="solid"/>
                      <a:round/>
                      <a:headEnd type="none" w="med" len="med"/>
                      <a:tailEnd type="none" w="med" len="med"/>
                    </a:lnT>
                  </a:tcPr>
                </a:tc>
                <a:tc>
                  <a:txBody>
                    <a:bodyPr/>
                    <a:lstStyle/>
                    <a:p>
                      <a:pPr algn="ct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登錄日期</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txBody>
                  <a:tcPr>
                    <a:lnT w="12700" cap="flat" cmpd="sng" algn="ctr">
                      <a:solidFill>
                        <a:schemeClr val="bg1"/>
                      </a:solidFill>
                      <a:prstDash val="solid"/>
                      <a:round/>
                      <a:headEnd type="none" w="med" len="med"/>
                      <a:tailEnd type="none" w="med" len="med"/>
                    </a:lnT>
                  </a:tcPr>
                </a:tc>
                <a:tc>
                  <a:txBody>
                    <a:bodyPr/>
                    <a:lstStyle/>
                    <a:p>
                      <a:pPr algn="ct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登錄日期</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txBody>
                  <a:tcPr>
                    <a:lnT w="12700" cap="flat" cmpd="sng" algn="ctr">
                      <a:solidFill>
                        <a:schemeClr val="bg1"/>
                      </a:solidFill>
                      <a:prstDash val="solid"/>
                      <a:round/>
                      <a:headEnd type="none" w="med" len="med"/>
                      <a:tailEnd type="none" w="med" len="med"/>
                    </a:lnT>
                  </a:tcPr>
                </a:tc>
                <a:tc>
                  <a:txBody>
                    <a:bodyPr/>
                    <a:lstStyle/>
                    <a:p>
                      <a:pPr algn="ct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登錄日期</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a:txBody>
                  <a:tcPr>
                    <a:lnT w="12700" cap="flat" cmpd="sng" algn="ctr">
                      <a:solidFill>
                        <a:schemeClr val="bg1"/>
                      </a:solidFill>
                      <a:prstDash val="solid"/>
                      <a:round/>
                      <a:headEnd type="none" w="med" len="med"/>
                      <a:tailEnd type="none" w="med" len="med"/>
                    </a:lnT>
                  </a:tcPr>
                </a:tc>
                <a:tc vMerge="1">
                  <a:txBody>
                    <a:bodyPr/>
                    <a:lstStyle/>
                    <a:p>
                      <a:endParaRPr lang="zh-TW" altLang="en-US" dirty="0"/>
                    </a:p>
                  </a:txBody>
                  <a:tcP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1"/>
                  </a:ext>
                </a:extLst>
              </a:tr>
              <a:tr h="355633">
                <a:tc rowSpan="2">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rowSpan="2">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職業安全衛生法</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2"/>
                  </a:ext>
                </a:extLst>
              </a:tr>
              <a:tr h="355633">
                <a:tc vMerge="1">
                  <a:txBody>
                    <a:bodyPr/>
                    <a:lstStyle/>
                    <a:p>
                      <a:endParaRPr lang="zh-TW" altLang="en-US" dirty="0">
                        <a:latin typeface="微軟正黑體" pitchFamily="34" charset="-120"/>
                        <a:ea typeface="微軟正黑體" pitchFamily="34" charset="-120"/>
                      </a:endParaRPr>
                    </a:p>
                  </a:txBody>
                  <a:tcPr/>
                </a:tc>
                <a:tc vMerge="1">
                  <a:txBody>
                    <a:bodyPr/>
                    <a:lstStyle/>
                    <a:p>
                      <a:endParaRPr lang="zh-TW" altLang="en-US" dirty="0">
                        <a:latin typeface="微軟正黑體" pitchFamily="34" charset="-120"/>
                        <a:ea typeface="微軟正黑體" pitchFamily="34" charset="-12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3"/>
                  </a:ext>
                </a:extLst>
              </a:tr>
              <a:tr h="355633">
                <a:tc rowSpan="2">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職業安全衛生法施行細則</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4"/>
                  </a:ext>
                </a:extLst>
              </a:tr>
              <a:tr h="355633">
                <a:tc vMerge="1">
                  <a:txBody>
                    <a:bodyPr/>
                    <a:lstStyle/>
                    <a:p>
                      <a:endParaRPr lang="zh-TW" altLang="en-US" dirty="0">
                        <a:latin typeface="微軟正黑體" pitchFamily="34" charset="-120"/>
                        <a:ea typeface="微軟正黑體" pitchFamily="34" charset="-120"/>
                      </a:endParaRPr>
                    </a:p>
                  </a:txBody>
                  <a:tcPr/>
                </a:tc>
                <a:tc vMerge="1">
                  <a:txBody>
                    <a:bodyPr/>
                    <a:lstStyle/>
                    <a:p>
                      <a:endParaRPr lang="zh-TW" altLang="en-US" dirty="0">
                        <a:latin typeface="微軟正黑體" pitchFamily="34" charset="-120"/>
                        <a:ea typeface="微軟正黑體" pitchFamily="34" charset="-12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5"/>
                  </a:ext>
                </a:extLst>
              </a:tr>
              <a:tr h="355633">
                <a:tc rowSpan="2">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職業安全衛生管理辦法</a:t>
                      </a:r>
                    </a:p>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6"/>
                  </a:ext>
                </a:extLst>
              </a:tr>
              <a:tr h="355633">
                <a:tc vMerge="1">
                  <a:txBody>
                    <a:bodyPr/>
                    <a:lstStyle/>
                    <a:p>
                      <a:endParaRPr lang="zh-TW" altLang="en-US" dirty="0">
                        <a:latin typeface="微軟正黑體" pitchFamily="34" charset="-120"/>
                        <a:ea typeface="微軟正黑體" pitchFamily="34" charset="-120"/>
                      </a:endParaRPr>
                    </a:p>
                  </a:txBody>
                  <a:tcPr/>
                </a:tc>
                <a:tc vMerge="1">
                  <a:txBody>
                    <a:bodyPr/>
                    <a:lstStyle/>
                    <a:p>
                      <a:endParaRPr lang="zh-TW" altLang="en-US" dirty="0">
                        <a:latin typeface="微軟正黑體" pitchFamily="34" charset="-120"/>
                        <a:ea typeface="微軟正黑體" pitchFamily="34" charset="-12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7"/>
                  </a:ext>
                </a:extLst>
              </a:tr>
              <a:tr h="355633">
                <a:tc rowSpan="2">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4</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rowSpan="2">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職業安全衛生設施規則</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8"/>
                  </a:ext>
                </a:extLst>
              </a:tr>
              <a:tr h="355633">
                <a:tc vMerge="1">
                  <a:txBody>
                    <a:bodyPr/>
                    <a:lstStyle/>
                    <a:p>
                      <a:endParaRPr lang="zh-TW" altLang="en-US" dirty="0">
                        <a:latin typeface="微軟正黑體" pitchFamily="34" charset="-120"/>
                        <a:ea typeface="微軟正黑體" pitchFamily="34" charset="-120"/>
                      </a:endParaRPr>
                    </a:p>
                  </a:txBody>
                  <a:tcPr/>
                </a:tc>
                <a:tc vMerge="1">
                  <a:txBody>
                    <a:bodyPr/>
                    <a:lstStyle/>
                    <a:p>
                      <a:endParaRPr lang="zh-TW" altLang="en-US" dirty="0">
                        <a:latin typeface="微軟正黑體" pitchFamily="34" charset="-120"/>
                        <a:ea typeface="微軟正黑體" pitchFamily="34" charset="-12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09"/>
                  </a:ext>
                </a:extLst>
              </a:tr>
              <a:tr h="355633">
                <a:tc rowSpan="2">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rowSpan="2">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勞工健康保護條例</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10"/>
                  </a:ext>
                </a:extLst>
              </a:tr>
              <a:tr h="355633">
                <a:tc vMerge="1">
                  <a:txBody>
                    <a:bodyPr/>
                    <a:lstStyle/>
                    <a:p>
                      <a:endParaRPr lang="zh-TW" altLang="en-US" dirty="0">
                        <a:latin typeface="微軟正黑體" pitchFamily="34" charset="-120"/>
                        <a:ea typeface="微軟正黑體" pitchFamily="34" charset="-120"/>
                      </a:endParaRPr>
                    </a:p>
                  </a:txBody>
                  <a:tcPr/>
                </a:tc>
                <a:tc vMerge="1">
                  <a:txBody>
                    <a:bodyPr/>
                    <a:lstStyle/>
                    <a:p>
                      <a:endParaRPr lang="zh-TW" altLang="en-US" dirty="0">
                        <a:latin typeface="微軟正黑體" pitchFamily="34" charset="-120"/>
                        <a:ea typeface="微軟正黑體" pitchFamily="34" charset="-120"/>
                      </a:endParaRPr>
                    </a:p>
                  </a:txBody>
                  <a:tcPr anchor="ct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11"/>
                  </a:ext>
                </a:extLst>
              </a:tr>
              <a:tr h="355633">
                <a:tc rowSpan="2">
                  <a: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6</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rowSpan="2">
                  <a: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職業安全衛生教育訓練規則</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12"/>
                  </a:ext>
                </a:extLst>
              </a:tr>
              <a:tr h="355633">
                <a:tc vMerge="1">
                  <a:txBody>
                    <a:bodyPr/>
                    <a:lstStyle/>
                    <a:p>
                      <a:endParaRPr lang="zh-TW" altLang="en-US" dirty="0">
                        <a:latin typeface="微軟正黑體" pitchFamily="34" charset="-120"/>
                        <a:ea typeface="微軟正黑體" pitchFamily="34" charset="-120"/>
                      </a:endParaRPr>
                    </a:p>
                  </a:txBody>
                  <a:tcPr/>
                </a:tc>
                <a:tc vMerge="1">
                  <a:txBody>
                    <a:bodyPr/>
                    <a:lstStyle/>
                    <a:p>
                      <a:endParaRPr lang="zh-TW" altLang="en-US" dirty="0">
                        <a:latin typeface="微軟正黑體" pitchFamily="34" charset="-120"/>
                        <a:ea typeface="微軟正黑體" pitchFamily="34" charset="-120"/>
                      </a:endParaRPr>
                    </a:p>
                  </a:txBody>
                  <a:tcPr anchor="ct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tc>
                <a:extLst>
                  <a:ext uri="{0D108BD9-81ED-4DB2-BD59-A6C34878D82A}">
                    <a16:rowId xmlns="" xmlns:a16="http://schemas.microsoft.com/office/drawing/2014/main" val="10013"/>
                  </a:ext>
                </a:extLst>
              </a:tr>
            </a:tbl>
          </a:graphicData>
        </a:graphic>
      </p:graphicFrame>
      <p:sp>
        <p:nvSpPr>
          <p:cNvPr id="2" name="標題 1"/>
          <p:cNvSpPr>
            <a:spLocks noGrp="1"/>
          </p:cNvSpPr>
          <p:nvPr>
            <p:ph type="title"/>
          </p:nvPr>
        </p:nvSpPr>
        <p:spPr>
          <a:xfrm>
            <a:off x="457200" y="274638"/>
            <a:ext cx="8229600" cy="1138138"/>
          </a:xfrm>
        </p:spPr>
        <p:txBody>
          <a:bodyPr vert="horz" lIns="0" rIns="0" bIns="0" anchor="b">
            <a:noAutofit/>
          </a:bodyPr>
          <a:lstStyle/>
          <a:p>
            <a:pPr algn="ctr"/>
            <a:r>
              <a:rPr lang="en-US" altLang="zh-TW" dirty="0" smtClean="0">
                <a:latin typeface="Times New Roman" panose="02020603050405020304" pitchFamily="18" charset="0"/>
              </a:rPr>
              <a:t>3. </a:t>
            </a:r>
            <a:r>
              <a:rPr lang="zh-TW" altLang="zh-TW" dirty="0" smtClean="0">
                <a:latin typeface="Times New Roman" panose="02020603050405020304" pitchFamily="18" charset="0"/>
              </a:rPr>
              <a:t>法規</a:t>
            </a:r>
            <a:r>
              <a:rPr lang="zh-TW" altLang="zh-TW" dirty="0">
                <a:latin typeface="Times New Roman" panose="02020603050405020304" pitchFamily="18" charset="0"/>
              </a:rPr>
              <a:t>及其他要求事項</a:t>
            </a:r>
            <a:endParaRPr lang="zh-TW" altLang="en-US" dirty="0">
              <a:latin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fld id="{5120085A-5DBB-4432-81C6-0F66A6FEB2A5}" type="slidenum">
              <a:rPr lang="zh-TW" altLang="en-US" smtClean="0">
                <a:latin typeface="Times New Roman" panose="02020603050405020304" pitchFamily="18" charset="0"/>
                <a:cs typeface="Times New Roman" panose="02020603050405020304" pitchFamily="18" charset="0"/>
              </a:rPr>
              <a:pPr/>
              <a:t>47</a:t>
            </a:fld>
            <a:endParaRPr lang="zh-TW" altLang="en-US">
              <a:latin typeface="Times New Roman" panose="02020603050405020304" pitchFamily="18" charset="0"/>
              <a:cs typeface="Times New Roman" panose="02020603050405020304" pitchFamily="18" charset="0"/>
            </a:endParaRPr>
          </a:p>
        </p:txBody>
      </p:sp>
      <p:pic>
        <p:nvPicPr>
          <p:cNvPr id="3" name="圖片 2"/>
          <p:cNvPicPr>
            <a:picLocks noChangeAspect="1"/>
          </p:cNvPicPr>
          <p:nvPr/>
        </p:nvPicPr>
        <p:blipFill>
          <a:blip r:embed="rId3" cstate="print"/>
          <a:stretch>
            <a:fillRect/>
          </a:stretch>
        </p:blipFill>
        <p:spPr>
          <a:xfrm>
            <a:off x="439265" y="71003"/>
            <a:ext cx="8785097" cy="772704"/>
          </a:xfrm>
          <a:prstGeom prst="rect">
            <a:avLst/>
          </a:prstGeom>
        </p:spPr>
      </p:pic>
      <p:sp>
        <p:nvSpPr>
          <p:cNvPr id="6" name="文字方塊 5"/>
          <p:cNvSpPr txBox="1"/>
          <p:nvPr/>
        </p:nvSpPr>
        <p:spPr>
          <a:xfrm>
            <a:off x="179512" y="6669360"/>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038728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0" rIns="0" bIns="0" anchor="b">
            <a:noAutofit/>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4.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職業安全衛生單位架構與責任</a:t>
            </a:r>
          </a:p>
        </p:txBody>
      </p:sp>
      <p:sp>
        <p:nvSpPr>
          <p:cNvPr id="3" name="內容版面配置區 2"/>
          <p:cNvSpPr>
            <a:spLocks noGrp="1"/>
          </p:cNvSpPr>
          <p:nvPr>
            <p:ph idx="1"/>
          </p:nvPr>
        </p:nvSpPr>
        <p:spPr/>
        <p:txBody>
          <a:bodyPr/>
          <a:lstStyle/>
          <a:p>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查核重點</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是否</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有職業安全衛生管理單位推行</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組織？其角色、權責是否界定清楚？</a:t>
            </a:r>
          </a:p>
          <a:p>
            <a:pPr lvl="1"/>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是否指派高階管理階層為管理代表，並賦予職權以執行、</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維護職業安全衛生管理計畫？</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在領導、監督與執行活動時，管理代表的權力與職責是否被明訂</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48</a:t>
            </a:fld>
            <a:endParaRPr lang="en-US" altLang="zh-TW" dirty="0">
              <a:solidFill>
                <a:prstClr val="black">
                  <a:tint val="75000"/>
                </a:prstClr>
              </a:solidFill>
            </a:endParaRPr>
          </a:p>
        </p:txBody>
      </p:sp>
      <p:sp>
        <p:nvSpPr>
          <p:cNvPr id="5" name="文字方塊 4"/>
          <p:cNvSpPr txBox="1"/>
          <p:nvPr/>
        </p:nvSpPr>
        <p:spPr>
          <a:xfrm>
            <a:off x="827584" y="5589240"/>
            <a:ext cx="3203848"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619819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標題 3"/>
          <p:cNvSpPr>
            <a:spLocks noGrp="1"/>
          </p:cNvSpPr>
          <p:nvPr>
            <p:ph type="title"/>
          </p:nvPr>
        </p:nvSpPr>
        <p:spPr>
          <a:xfrm>
            <a:off x="354509" y="797942"/>
            <a:ext cx="2879725" cy="512762"/>
          </a:xfrm>
        </p:spPr>
        <p:txBody>
          <a:bodyPr vert="horz" lIns="0" rIns="0" bIns="0" anchor="b">
            <a:noAutofit/>
          </a:bodyPr>
          <a:lstStyle/>
          <a:p>
            <a:pPr algn="ctr"/>
            <a:r>
              <a:rPr lang="zh-TW" altLang="en-US" dirty="0">
                <a:latin typeface="Times New Roman" panose="02020603050405020304" pitchFamily="18" charset="0"/>
              </a:rPr>
              <a:t>組織架構</a:t>
            </a:r>
          </a:p>
        </p:txBody>
      </p:sp>
      <p:sp>
        <p:nvSpPr>
          <p:cNvPr id="25602" name="投影片編號版面配置區 2"/>
          <p:cNvSpPr>
            <a:spLocks noGrp="1"/>
          </p:cNvSpPr>
          <p:nvPr>
            <p:ph type="sldNum" sz="quarter" idx="12"/>
          </p:nvPr>
        </p:nvSpPr>
        <p:spPr>
          <a:xfrm>
            <a:off x="457200" y="6245225"/>
            <a:ext cx="2133600" cy="476250"/>
          </a:xfrm>
          <a:noFill/>
          <a:ln>
            <a:miter lim="800000"/>
            <a:headEnd/>
            <a:tailEnd/>
          </a:ln>
        </p:spPr>
        <p:txBody>
          <a:bodyPr/>
          <a:lstStyle/>
          <a:p>
            <a:pPr algn="l">
              <a:defRPr/>
            </a:pPr>
            <a:fld id="{4727FB7D-1BC8-4522-9627-629902B56D88}" type="slidenum">
              <a:rPr lang="en-US" altLang="zh-TW">
                <a:latin typeface="Times New Roman" panose="02020603050405020304" pitchFamily="18" charset="0"/>
                <a:cs typeface="Times New Roman" panose="02020603050405020304" pitchFamily="18" charset="0"/>
              </a:rPr>
              <a:pPr algn="l">
                <a:defRPr/>
              </a:pPr>
              <a:t>49</a:t>
            </a:fld>
            <a:endParaRPr lang="en-US" altLang="zh-TW" dirty="0">
              <a:latin typeface="Times New Roman" panose="02020603050405020304" pitchFamily="18" charset="0"/>
              <a:cs typeface="Times New Roman" panose="02020603050405020304" pitchFamily="18" charset="0"/>
            </a:endParaRPr>
          </a:p>
        </p:txBody>
      </p:sp>
      <p:grpSp>
        <p:nvGrpSpPr>
          <p:cNvPr id="3" name="群組 1"/>
          <p:cNvGrpSpPr>
            <a:grpSpLocks/>
          </p:cNvGrpSpPr>
          <p:nvPr/>
        </p:nvGrpSpPr>
        <p:grpSpPr bwMode="auto">
          <a:xfrm>
            <a:off x="251520" y="1052513"/>
            <a:ext cx="8654355" cy="5364162"/>
            <a:chOff x="61526" y="449800"/>
            <a:chExt cx="9104287" cy="5760710"/>
          </a:xfrm>
        </p:grpSpPr>
        <p:sp>
          <p:nvSpPr>
            <p:cNvPr id="7" name="矩形 6"/>
            <p:cNvSpPr/>
            <p:nvPr/>
          </p:nvSpPr>
          <p:spPr>
            <a:xfrm>
              <a:off x="516714" y="4050457"/>
              <a:ext cx="8649099" cy="2160053"/>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Text Box 5"/>
            <p:cNvSpPr txBox="1">
              <a:spLocks noChangeArrowheads="1"/>
            </p:cNvSpPr>
            <p:nvPr/>
          </p:nvSpPr>
          <p:spPr bwMode="auto">
            <a:xfrm>
              <a:off x="3484362" y="449800"/>
              <a:ext cx="1735165" cy="409166"/>
            </a:xfrm>
            <a:prstGeom prst="rect">
              <a:avLst/>
            </a:prstGeom>
            <a:ln>
              <a:solidFill>
                <a:schemeClr val="tx1"/>
              </a:solidFill>
              <a:headEnd/>
              <a:tailEnd/>
            </a:ln>
          </p:spPr>
          <p:style>
            <a:lnRef idx="1">
              <a:schemeClr val="accent6"/>
            </a:lnRef>
            <a:fillRef idx="2">
              <a:schemeClr val="accent6"/>
            </a:fillRef>
            <a:effectRef idx="1">
              <a:schemeClr val="accent6"/>
            </a:effectRef>
            <a:fontRef idx="minor">
              <a:schemeClr val="dk1"/>
            </a:fontRef>
          </p:style>
          <p:txBody>
            <a:bodyPr lIns="91434" tIns="45717" rIns="91434" bIns="45717" anchor="ctr"/>
            <a:lstStyle/>
            <a:p>
              <a:pPr algn="dist" eaLnBrk="0" fontAlgn="auto" hangingPunct="0">
                <a:spcBef>
                  <a:spcPts val="0"/>
                </a:spcBef>
                <a:spcAft>
                  <a:spcPts val="0"/>
                </a:spcAft>
                <a:defRPr/>
              </a:pP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校長</a:t>
              </a:r>
            </a:p>
          </p:txBody>
        </p:sp>
        <p:sp>
          <p:nvSpPr>
            <p:cNvPr id="9" name="Text Box 6"/>
            <p:cNvSpPr txBox="1">
              <a:spLocks noChangeArrowheads="1"/>
            </p:cNvSpPr>
            <p:nvPr/>
          </p:nvSpPr>
          <p:spPr bwMode="auto">
            <a:xfrm>
              <a:off x="5364140" y="1378014"/>
              <a:ext cx="2575555" cy="309325"/>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nchor="ctr"/>
            <a:lstStyle/>
            <a:p>
              <a:pPr algn="ctr" eaLnBrk="0" fontAlgn="auto" hangingPunct="0">
                <a:lnSpc>
                  <a:spcPct val="80000"/>
                </a:lnSpc>
                <a:spcBef>
                  <a:spcPts val="0"/>
                </a:spcBef>
                <a:spcAft>
                  <a:spcPts val="0"/>
                </a:spcAft>
                <a:defRPr/>
              </a:pPr>
              <a:r>
                <a:rPr kumimoji="0" lang="zh-TW" altLang="en-US" sz="16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安全衛生委員會</a:t>
              </a:r>
            </a:p>
          </p:txBody>
        </p:sp>
        <p:sp>
          <p:nvSpPr>
            <p:cNvPr id="27668" name="Text Box 8"/>
            <p:cNvSpPr txBox="1">
              <a:spLocks noChangeArrowheads="1"/>
            </p:cNvSpPr>
            <p:nvPr/>
          </p:nvSpPr>
          <p:spPr bwMode="auto">
            <a:xfrm>
              <a:off x="592457" y="4378259"/>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秘書處</a:t>
              </a:r>
            </a:p>
          </p:txBody>
        </p:sp>
        <p:sp>
          <p:nvSpPr>
            <p:cNvPr id="27669" name="Text Box 9"/>
            <p:cNvSpPr txBox="1">
              <a:spLocks noChangeArrowheads="1"/>
            </p:cNvSpPr>
            <p:nvPr/>
          </p:nvSpPr>
          <p:spPr bwMode="auto">
            <a:xfrm>
              <a:off x="971168" y="4378259"/>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人資處</a:t>
              </a:r>
            </a:p>
          </p:txBody>
        </p:sp>
        <p:sp>
          <p:nvSpPr>
            <p:cNvPr id="27670" name="Text Box 10"/>
            <p:cNvSpPr txBox="1">
              <a:spLocks noChangeArrowheads="1"/>
            </p:cNvSpPr>
            <p:nvPr/>
          </p:nvSpPr>
          <p:spPr bwMode="auto">
            <a:xfrm>
              <a:off x="1425622" y="4378259"/>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lang="zh-TW" altLang="en-US">
                  <a:latin typeface="Times New Roman" panose="02020603050405020304" pitchFamily="18" charset="0"/>
                  <a:ea typeface="標楷體" panose="03000509000000000000" pitchFamily="65" charset="-120"/>
                  <a:cs typeface="Times New Roman" panose="02020603050405020304" pitchFamily="18" charset="0"/>
                </a:rPr>
                <a:t>財務</a:t>
              </a:r>
              <a:r>
                <a:rPr kumimoji="0" lang="zh-TW" altLang="en-US">
                  <a:latin typeface="Times New Roman" panose="02020603050405020304" pitchFamily="18" charset="0"/>
                  <a:ea typeface="標楷體" panose="03000509000000000000" pitchFamily="65" charset="-120"/>
                  <a:cs typeface="Times New Roman" panose="02020603050405020304" pitchFamily="18" charset="0"/>
                </a:rPr>
                <a:t>處</a:t>
              </a:r>
            </a:p>
          </p:txBody>
        </p:sp>
        <p:sp>
          <p:nvSpPr>
            <p:cNvPr id="27671" name="Text Box 12"/>
            <p:cNvSpPr txBox="1">
              <a:spLocks noChangeArrowheads="1"/>
            </p:cNvSpPr>
            <p:nvPr/>
          </p:nvSpPr>
          <p:spPr bwMode="auto">
            <a:xfrm>
              <a:off x="1850623" y="4368539"/>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a:latin typeface="Times New Roman" panose="02020603050405020304" pitchFamily="18" charset="0"/>
                  <a:ea typeface="標楷體" panose="03000509000000000000" pitchFamily="65" charset="-120"/>
                  <a:cs typeface="Times New Roman" panose="02020603050405020304" pitchFamily="18" charset="0"/>
                </a:rPr>
                <a:t>教、學、總務處</a:t>
              </a:r>
            </a:p>
          </p:txBody>
        </p:sp>
        <p:sp>
          <p:nvSpPr>
            <p:cNvPr id="27672" name="Text Box 13"/>
            <p:cNvSpPr txBox="1">
              <a:spLocks noChangeArrowheads="1"/>
            </p:cNvSpPr>
            <p:nvPr/>
          </p:nvSpPr>
          <p:spPr bwMode="auto">
            <a:xfrm>
              <a:off x="8736661" y="4368539"/>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dirty="0">
                  <a:latin typeface="Times New Roman" panose="02020603050405020304" pitchFamily="18" charset="0"/>
                  <a:ea typeface="標楷體" panose="03000509000000000000" pitchFamily="65" charset="-120"/>
                  <a:cs typeface="Times New Roman" panose="02020603050405020304" pitchFamily="18" charset="0"/>
                </a:rPr>
                <a:t>人文學院</a:t>
              </a:r>
              <a:endParaRPr kumimoji="0"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dist" eaLnBrk="0" hangingPunct="0"/>
              <a:r>
                <a:rPr kumimoji="0" lang="zh-TW" altLang="en-US" sz="1200" dirty="0">
                  <a:latin typeface="Times New Roman" panose="02020603050405020304" pitchFamily="18" charset="0"/>
                  <a:ea typeface="標楷體" panose="03000509000000000000" pitchFamily="65" charset="-120"/>
                  <a:cs typeface="Times New Roman" panose="02020603050405020304" pitchFamily="18" charset="0"/>
                </a:rPr>
                <a:t>含各系所</a:t>
              </a:r>
            </a:p>
          </p:txBody>
        </p:sp>
        <p:sp>
          <p:nvSpPr>
            <p:cNvPr id="27673" name="Text Box 14"/>
            <p:cNvSpPr txBox="1">
              <a:spLocks noChangeArrowheads="1"/>
            </p:cNvSpPr>
            <p:nvPr/>
          </p:nvSpPr>
          <p:spPr bwMode="auto">
            <a:xfrm>
              <a:off x="3462331" y="4376787"/>
              <a:ext cx="372093"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a:latin typeface="Times New Roman" panose="02020603050405020304" pitchFamily="18" charset="0"/>
                  <a:ea typeface="標楷體" panose="03000509000000000000" pitchFamily="65" charset="-120"/>
                  <a:cs typeface="Times New Roman" panose="02020603050405020304" pitchFamily="18" charset="0"/>
                </a:rPr>
                <a:t>資訊處</a:t>
              </a:r>
            </a:p>
          </p:txBody>
        </p:sp>
        <p:sp>
          <p:nvSpPr>
            <p:cNvPr id="27674" name="Text Box 15"/>
            <p:cNvSpPr txBox="1">
              <a:spLocks noChangeArrowheads="1"/>
            </p:cNvSpPr>
            <p:nvPr/>
          </p:nvSpPr>
          <p:spPr bwMode="auto">
            <a:xfrm>
              <a:off x="8322721" y="4368539"/>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dirty="0">
                  <a:latin typeface="Times New Roman" panose="02020603050405020304" pitchFamily="18" charset="0"/>
                  <a:ea typeface="標楷體" panose="03000509000000000000" pitchFamily="65" charset="-120"/>
                  <a:cs typeface="Times New Roman" panose="02020603050405020304" pitchFamily="18" charset="0"/>
                </a:rPr>
                <a:t>商學院含各系所</a:t>
              </a:r>
            </a:p>
          </p:txBody>
        </p:sp>
        <p:sp>
          <p:nvSpPr>
            <p:cNvPr id="18" name="Text Box 16"/>
            <p:cNvSpPr txBox="1">
              <a:spLocks noChangeArrowheads="1"/>
            </p:cNvSpPr>
            <p:nvPr/>
          </p:nvSpPr>
          <p:spPr bwMode="auto">
            <a:xfrm>
              <a:off x="3382490" y="2234784"/>
              <a:ext cx="1943918" cy="837085"/>
            </a:xfrm>
            <a:prstGeom prst="rect">
              <a:avLst/>
            </a:prstGeom>
            <a:solidFill>
              <a:srgbClr val="FFCC66"/>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lIns="91434" tIns="45717" rIns="91434" bIns="45717" anchor="ctr"/>
            <a:lstStyle/>
            <a:p>
              <a:pPr algn="dist" eaLnBrk="0" hangingPunct="0">
                <a:defRPr/>
              </a:pP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環境及安全</a:t>
              </a:r>
              <a:endParaRPr lang="en-US" altLang="zh-TW"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dist" eaLnBrk="0" hangingPunct="0">
                <a:defRPr/>
              </a:pPr>
              <a:r>
                <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衛生管理中心</a:t>
              </a:r>
            </a:p>
          </p:txBody>
        </p:sp>
        <p:sp>
          <p:nvSpPr>
            <p:cNvPr id="19" name="Line 17"/>
            <p:cNvSpPr>
              <a:spLocks noChangeShapeType="1"/>
            </p:cNvSpPr>
            <p:nvPr/>
          </p:nvSpPr>
          <p:spPr bwMode="auto">
            <a:xfrm>
              <a:off x="8501140" y="4193665"/>
              <a:ext cx="0" cy="173895"/>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Line 19"/>
            <p:cNvSpPr>
              <a:spLocks noChangeShapeType="1"/>
            </p:cNvSpPr>
            <p:nvPr/>
          </p:nvSpPr>
          <p:spPr bwMode="auto">
            <a:xfrm flipH="1">
              <a:off x="6802716" y="1687340"/>
              <a:ext cx="704" cy="525283"/>
            </a:xfrm>
            <a:prstGeom prst="line">
              <a:avLst/>
            </a:prstGeom>
            <a:ln>
              <a:solidFill>
                <a:schemeClr val="tx1"/>
              </a:solidFill>
              <a:headEnd type="none" w="sm" len="sm"/>
              <a:tailEnd type="none"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Line 20"/>
            <p:cNvSpPr>
              <a:spLocks noChangeShapeType="1"/>
            </p:cNvSpPr>
            <p:nvPr/>
          </p:nvSpPr>
          <p:spPr bwMode="auto">
            <a:xfrm>
              <a:off x="5819067" y="2212622"/>
              <a:ext cx="1818666" cy="15343"/>
            </a:xfrm>
            <a:prstGeom prst="line">
              <a:avLst/>
            </a:prstGeom>
            <a:ln>
              <a:solidFill>
                <a:schemeClr val="tx1"/>
              </a:solidFill>
              <a:headEnd/>
              <a:tailEn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kumimoji="0" lang="zh-TW" altLang="en-US" sz="16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Line 21"/>
            <p:cNvSpPr>
              <a:spLocks noChangeShapeType="1"/>
            </p:cNvSpPr>
            <p:nvPr/>
          </p:nvSpPr>
          <p:spPr bwMode="auto">
            <a:xfrm>
              <a:off x="5819067" y="2212622"/>
              <a:ext cx="0" cy="247204"/>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sz="16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3" name="Line 22"/>
            <p:cNvSpPr>
              <a:spLocks noChangeShapeType="1"/>
            </p:cNvSpPr>
            <p:nvPr/>
          </p:nvSpPr>
          <p:spPr bwMode="auto">
            <a:xfrm>
              <a:off x="7637734" y="2227965"/>
              <a:ext cx="0" cy="247205"/>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sz="16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4" name="Line 24"/>
            <p:cNvSpPr>
              <a:spLocks noChangeShapeType="1"/>
            </p:cNvSpPr>
            <p:nvPr/>
          </p:nvSpPr>
          <p:spPr bwMode="auto">
            <a:xfrm>
              <a:off x="6425290" y="2212622"/>
              <a:ext cx="0" cy="247204"/>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sz="16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Line 26"/>
            <p:cNvSpPr>
              <a:spLocks noChangeShapeType="1"/>
            </p:cNvSpPr>
            <p:nvPr/>
          </p:nvSpPr>
          <p:spPr bwMode="auto">
            <a:xfrm flipV="1">
              <a:off x="818989" y="4193665"/>
              <a:ext cx="8089639" cy="30687"/>
            </a:xfrm>
            <a:prstGeom prst="line">
              <a:avLst/>
            </a:prstGeom>
            <a:ln>
              <a:solidFill>
                <a:schemeClr val="tx1"/>
              </a:solidFill>
              <a:headEnd/>
              <a:tailEnd/>
            </a:ln>
          </p:spPr>
          <p:style>
            <a:lnRef idx="1">
              <a:schemeClr val="dk1"/>
            </a:lnRef>
            <a:fillRef idx="0">
              <a:schemeClr val="dk1"/>
            </a:fillRef>
            <a:effectRef idx="0">
              <a:schemeClr val="dk1"/>
            </a:effectRef>
            <a:fontRef idx="minor">
              <a:schemeClr val="tx1"/>
            </a:fontRef>
          </p:style>
          <p:txBody>
            <a:bodyP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685" name="Text Box 27"/>
            <p:cNvSpPr txBox="1">
              <a:spLocks noChangeArrowheads="1"/>
            </p:cNvSpPr>
            <p:nvPr/>
          </p:nvSpPr>
          <p:spPr bwMode="auto">
            <a:xfrm>
              <a:off x="6669092" y="4376332"/>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dirty="0">
                  <a:latin typeface="Times New Roman" panose="02020603050405020304" pitchFamily="18" charset="0"/>
                  <a:ea typeface="標楷體" panose="03000509000000000000" pitchFamily="65" charset="-120"/>
                  <a:cs typeface="Times New Roman" panose="02020603050405020304" pitchFamily="18" charset="0"/>
                </a:rPr>
                <a:t>資電學院含各系所</a:t>
              </a:r>
            </a:p>
          </p:txBody>
        </p:sp>
        <p:sp>
          <p:nvSpPr>
            <p:cNvPr id="27686" name="Text Box 28"/>
            <p:cNvSpPr txBox="1">
              <a:spLocks noChangeArrowheads="1"/>
            </p:cNvSpPr>
            <p:nvPr/>
          </p:nvSpPr>
          <p:spPr bwMode="auto">
            <a:xfrm>
              <a:off x="7908468" y="4379760"/>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dirty="0">
                  <a:latin typeface="Times New Roman" panose="02020603050405020304" pitchFamily="18" charset="0"/>
                  <a:ea typeface="標楷體" panose="03000509000000000000" pitchFamily="65" charset="-120"/>
                  <a:cs typeface="Times New Roman" panose="02020603050405020304" pitchFamily="18" charset="0"/>
                </a:rPr>
                <a:t>建設學院</a:t>
              </a:r>
              <a:endParaRPr kumimoji="0"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dist" eaLnBrk="0" hangingPunct="0"/>
              <a:r>
                <a:rPr kumimoji="0" lang="zh-TW" altLang="en-US" sz="1200" dirty="0">
                  <a:latin typeface="Times New Roman" panose="02020603050405020304" pitchFamily="18" charset="0"/>
                  <a:ea typeface="標楷體" panose="03000509000000000000" pitchFamily="65" charset="-120"/>
                  <a:cs typeface="Times New Roman" panose="02020603050405020304" pitchFamily="18" charset="0"/>
                </a:rPr>
                <a:t>含各系所</a:t>
              </a:r>
            </a:p>
          </p:txBody>
        </p:sp>
        <p:sp>
          <p:nvSpPr>
            <p:cNvPr id="27687" name="Text Box 29"/>
            <p:cNvSpPr txBox="1">
              <a:spLocks noChangeArrowheads="1"/>
            </p:cNvSpPr>
            <p:nvPr/>
          </p:nvSpPr>
          <p:spPr bwMode="auto">
            <a:xfrm>
              <a:off x="6259904" y="4379760"/>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dirty="0">
                  <a:latin typeface="Times New Roman" panose="02020603050405020304" pitchFamily="18" charset="0"/>
                  <a:ea typeface="標楷體" panose="03000509000000000000" pitchFamily="65" charset="-120"/>
                  <a:cs typeface="Times New Roman" panose="02020603050405020304" pitchFamily="18" charset="0"/>
                </a:rPr>
                <a:t>理、工學院</a:t>
              </a:r>
              <a:endParaRPr kumimoji="0"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dist" eaLnBrk="0" hangingPunct="0"/>
              <a:r>
                <a:rPr kumimoji="0" lang="zh-TW" altLang="en-US" sz="1200" dirty="0">
                  <a:latin typeface="Times New Roman" panose="02020603050405020304" pitchFamily="18" charset="0"/>
                  <a:ea typeface="標楷體" panose="03000509000000000000" pitchFamily="65" charset="-120"/>
                  <a:cs typeface="Times New Roman" panose="02020603050405020304" pitchFamily="18" charset="0"/>
                </a:rPr>
                <a:t>含各系所</a:t>
              </a:r>
            </a:p>
          </p:txBody>
        </p:sp>
        <p:sp>
          <p:nvSpPr>
            <p:cNvPr id="27688" name="Text Box 30"/>
            <p:cNvSpPr txBox="1">
              <a:spLocks noChangeArrowheads="1"/>
            </p:cNvSpPr>
            <p:nvPr/>
          </p:nvSpPr>
          <p:spPr bwMode="auto">
            <a:xfrm>
              <a:off x="5026620" y="4353472"/>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a:latin typeface="Times New Roman" panose="02020603050405020304" pitchFamily="18" charset="0"/>
                  <a:ea typeface="標楷體" panose="03000509000000000000" pitchFamily="65" charset="-120"/>
                  <a:cs typeface="Times New Roman" panose="02020603050405020304" pitchFamily="18" charset="0"/>
                </a:rPr>
                <a:t>教資、通識中心</a:t>
              </a:r>
            </a:p>
          </p:txBody>
        </p:sp>
        <p:sp>
          <p:nvSpPr>
            <p:cNvPr id="30" name="Line 31"/>
            <p:cNvSpPr>
              <a:spLocks noChangeShapeType="1"/>
            </p:cNvSpPr>
            <p:nvPr/>
          </p:nvSpPr>
          <p:spPr bwMode="auto">
            <a:xfrm>
              <a:off x="7290367" y="4212418"/>
              <a:ext cx="0" cy="172191"/>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1" name="Line 32"/>
            <p:cNvSpPr>
              <a:spLocks noChangeShapeType="1"/>
            </p:cNvSpPr>
            <p:nvPr/>
          </p:nvSpPr>
          <p:spPr bwMode="auto">
            <a:xfrm>
              <a:off x="7662784" y="4193665"/>
              <a:ext cx="0" cy="173895"/>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2" name="Line 33"/>
            <p:cNvSpPr>
              <a:spLocks noChangeShapeType="1"/>
            </p:cNvSpPr>
            <p:nvPr/>
          </p:nvSpPr>
          <p:spPr bwMode="auto">
            <a:xfrm>
              <a:off x="6460360" y="4193665"/>
              <a:ext cx="0" cy="172190"/>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 name="Line 34"/>
            <p:cNvSpPr>
              <a:spLocks noChangeShapeType="1"/>
            </p:cNvSpPr>
            <p:nvPr/>
          </p:nvSpPr>
          <p:spPr bwMode="auto">
            <a:xfrm>
              <a:off x="4753587" y="4203894"/>
              <a:ext cx="0" cy="173895"/>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4" name="Line 35"/>
            <p:cNvSpPr>
              <a:spLocks noChangeShapeType="1"/>
            </p:cNvSpPr>
            <p:nvPr/>
          </p:nvSpPr>
          <p:spPr bwMode="auto">
            <a:xfrm>
              <a:off x="8908628" y="4193665"/>
              <a:ext cx="0" cy="172190"/>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5" name="Line 37"/>
            <p:cNvSpPr>
              <a:spLocks noChangeShapeType="1"/>
            </p:cNvSpPr>
            <p:nvPr/>
          </p:nvSpPr>
          <p:spPr bwMode="auto">
            <a:xfrm>
              <a:off x="3644685" y="4193665"/>
              <a:ext cx="0" cy="173895"/>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6" name="Line 38"/>
            <p:cNvSpPr>
              <a:spLocks noChangeShapeType="1"/>
            </p:cNvSpPr>
            <p:nvPr/>
          </p:nvSpPr>
          <p:spPr bwMode="auto">
            <a:xfrm>
              <a:off x="803960" y="4193665"/>
              <a:ext cx="0" cy="173895"/>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7" name="Line 39"/>
            <p:cNvSpPr>
              <a:spLocks noChangeShapeType="1"/>
            </p:cNvSpPr>
            <p:nvPr/>
          </p:nvSpPr>
          <p:spPr bwMode="auto">
            <a:xfrm>
              <a:off x="2003043" y="4193665"/>
              <a:ext cx="0" cy="173895"/>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9" name="Line 41"/>
            <p:cNvSpPr>
              <a:spLocks noChangeShapeType="1"/>
            </p:cNvSpPr>
            <p:nvPr/>
          </p:nvSpPr>
          <p:spPr bwMode="auto">
            <a:xfrm>
              <a:off x="1577184" y="4224353"/>
              <a:ext cx="0" cy="172190"/>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698" name="Text Box 43"/>
            <p:cNvSpPr txBox="1">
              <a:spLocks noChangeArrowheads="1"/>
            </p:cNvSpPr>
            <p:nvPr/>
          </p:nvSpPr>
          <p:spPr bwMode="auto">
            <a:xfrm>
              <a:off x="6803421" y="2445175"/>
              <a:ext cx="518289" cy="1558484"/>
            </a:xfrm>
            <a:prstGeom prst="rect">
              <a:avLst/>
            </a:prstGeom>
            <a:solidFill>
              <a:srgbClr val="99CCFF"/>
            </a:solidFill>
            <a:ln w="6350">
              <a:solidFill>
                <a:schemeClr val="tx1"/>
              </a:solidFill>
              <a:miter lim="800000"/>
              <a:headEnd/>
              <a:tailEnd/>
            </a:ln>
          </p:spPr>
          <p:txBody>
            <a:bodyPr vert="eaVert" lIns="91434" tIns="45717" rIns="91434" bIns="45717" anchor="ctr"/>
            <a:lstStyle/>
            <a:p>
              <a:pPr algn="dist" eaLnBrk="0" hangingPunct="0"/>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學校衛生執行</a:t>
              </a:r>
              <a:endPar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gn="dist" eaLnBrk="0" hangingPunct="0"/>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委員會</a:t>
              </a:r>
            </a:p>
          </p:txBody>
        </p:sp>
        <p:sp>
          <p:nvSpPr>
            <p:cNvPr id="27699" name="Text Box 44"/>
            <p:cNvSpPr txBox="1">
              <a:spLocks noChangeArrowheads="1"/>
            </p:cNvSpPr>
            <p:nvPr/>
          </p:nvSpPr>
          <p:spPr bwMode="auto">
            <a:xfrm>
              <a:off x="6197408" y="2445175"/>
              <a:ext cx="537749" cy="1558484"/>
            </a:xfrm>
            <a:prstGeom prst="rect">
              <a:avLst/>
            </a:prstGeom>
            <a:solidFill>
              <a:srgbClr val="99CCFF"/>
            </a:solidFill>
            <a:ln w="6350">
              <a:solidFill>
                <a:schemeClr val="tx1"/>
              </a:solidFill>
              <a:miter lim="800000"/>
              <a:headEnd/>
              <a:tailEnd/>
            </a:ln>
          </p:spPr>
          <p:txBody>
            <a:bodyPr vert="eaVert" lIns="91434" tIns="45717" rIns="91434" bIns="45717" anchor="ctr"/>
            <a:lstStyle/>
            <a:p>
              <a:pPr algn="dist" eaLnBrk="0" hangingPunct="0"/>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環境保護</a:t>
              </a:r>
              <a:endPar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gn="dist" eaLnBrk="0" hangingPunct="0"/>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督導小組</a:t>
              </a:r>
            </a:p>
          </p:txBody>
        </p:sp>
        <p:sp>
          <p:nvSpPr>
            <p:cNvPr id="27700" name="Text Box 48"/>
            <p:cNvSpPr txBox="1">
              <a:spLocks noChangeArrowheads="1"/>
            </p:cNvSpPr>
            <p:nvPr/>
          </p:nvSpPr>
          <p:spPr bwMode="auto">
            <a:xfrm>
              <a:off x="7409434" y="2445175"/>
              <a:ext cx="530261" cy="1546624"/>
            </a:xfrm>
            <a:prstGeom prst="rect">
              <a:avLst/>
            </a:prstGeom>
            <a:solidFill>
              <a:srgbClr val="99CCFF"/>
            </a:solidFill>
            <a:ln w="6350">
              <a:solidFill>
                <a:schemeClr val="tx1"/>
              </a:solidFill>
              <a:miter lim="800000"/>
              <a:headEnd/>
              <a:tailEnd/>
            </a:ln>
          </p:spPr>
          <p:txBody>
            <a:bodyPr vert="eaVert" lIns="91434" tIns="45717" rIns="91434" bIns="45717" anchor="ctr"/>
            <a:lstStyle/>
            <a:p>
              <a:pPr algn="dist" eaLnBrk="0" hangingPunct="0"/>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輻射防護</a:t>
              </a:r>
              <a:endPar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gn="dist" eaLnBrk="0" hangingPunct="0"/>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督導小組</a:t>
              </a:r>
            </a:p>
          </p:txBody>
        </p:sp>
        <p:sp>
          <p:nvSpPr>
            <p:cNvPr id="44" name="Line 49"/>
            <p:cNvSpPr>
              <a:spLocks noChangeShapeType="1"/>
            </p:cNvSpPr>
            <p:nvPr/>
          </p:nvSpPr>
          <p:spPr bwMode="auto">
            <a:xfrm>
              <a:off x="7029842" y="2212622"/>
              <a:ext cx="1670" cy="247204"/>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sz="16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702" name="Text Box 56"/>
            <p:cNvSpPr txBox="1">
              <a:spLocks noChangeArrowheads="1"/>
            </p:cNvSpPr>
            <p:nvPr/>
          </p:nvSpPr>
          <p:spPr bwMode="auto">
            <a:xfrm>
              <a:off x="5580963" y="2460411"/>
              <a:ext cx="501413" cy="1520663"/>
            </a:xfrm>
            <a:prstGeom prst="rect">
              <a:avLst/>
            </a:prstGeom>
            <a:solidFill>
              <a:srgbClr val="99CCFF"/>
            </a:solidFill>
            <a:ln w="6350">
              <a:solidFill>
                <a:schemeClr val="tx1"/>
              </a:solidFill>
              <a:miter lim="800000"/>
              <a:headEnd/>
              <a:tailEnd/>
            </a:ln>
          </p:spPr>
          <p:txBody>
            <a:bodyPr vert="eaVert" lIns="91434" tIns="45717" rIns="91434" bIns="45717" anchor="ctr"/>
            <a:lstStyle/>
            <a:p>
              <a:pPr algn="dist" eaLnBrk="0" hangingPunct="0"/>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安全衛生</a:t>
              </a:r>
              <a:endParaRPr kumimoji="0"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pPr algn="dist" eaLnBrk="0" hangingPunct="0"/>
              <a:r>
                <a:rPr kumimoji="0" lang="zh-TW" altLang="en-US" sz="1600" dirty="0">
                  <a:latin typeface="Times New Roman" panose="02020603050405020304" pitchFamily="18" charset="0"/>
                  <a:ea typeface="標楷體" panose="03000509000000000000" pitchFamily="65" charset="-120"/>
                  <a:cs typeface="Times New Roman" panose="02020603050405020304" pitchFamily="18" charset="0"/>
                </a:rPr>
                <a:t>督導小組</a:t>
              </a:r>
            </a:p>
          </p:txBody>
        </p:sp>
        <p:sp>
          <p:nvSpPr>
            <p:cNvPr id="27703" name="Text Box 27"/>
            <p:cNvSpPr txBox="1">
              <a:spLocks noChangeArrowheads="1"/>
            </p:cNvSpPr>
            <p:nvPr/>
          </p:nvSpPr>
          <p:spPr bwMode="auto">
            <a:xfrm>
              <a:off x="7081951" y="4388819"/>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a:latin typeface="Times New Roman" panose="02020603050405020304" pitchFamily="18" charset="0"/>
                  <a:ea typeface="標楷體" panose="03000509000000000000" pitchFamily="65" charset="-120"/>
                  <a:cs typeface="Times New Roman" panose="02020603050405020304" pitchFamily="18" charset="0"/>
                </a:rPr>
                <a:t>金融學院</a:t>
              </a:r>
              <a:endParaRPr kumimoji="0"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dist" eaLnBrk="0" hangingPunct="0"/>
              <a:r>
                <a:rPr kumimoji="0" lang="zh-TW" altLang="en-US" sz="1200">
                  <a:latin typeface="Times New Roman" panose="02020603050405020304" pitchFamily="18" charset="0"/>
                  <a:ea typeface="標楷體" panose="03000509000000000000" pitchFamily="65" charset="-120"/>
                  <a:cs typeface="Times New Roman" panose="02020603050405020304" pitchFamily="18" charset="0"/>
                </a:rPr>
                <a:t>含各系所</a:t>
              </a:r>
            </a:p>
          </p:txBody>
        </p:sp>
        <p:sp>
          <p:nvSpPr>
            <p:cNvPr id="49" name="Line 34"/>
            <p:cNvSpPr>
              <a:spLocks noChangeShapeType="1"/>
            </p:cNvSpPr>
            <p:nvPr/>
          </p:nvSpPr>
          <p:spPr bwMode="auto">
            <a:xfrm>
              <a:off x="5242907" y="4193665"/>
              <a:ext cx="0" cy="172190"/>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705" name="Text Box 28"/>
            <p:cNvSpPr txBox="1">
              <a:spLocks noChangeArrowheads="1"/>
            </p:cNvSpPr>
            <p:nvPr/>
          </p:nvSpPr>
          <p:spPr bwMode="auto">
            <a:xfrm>
              <a:off x="7491470" y="4387122"/>
              <a:ext cx="409378"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dirty="0">
                  <a:latin typeface="Times New Roman" panose="02020603050405020304" pitchFamily="18" charset="0"/>
                  <a:ea typeface="標楷體" panose="03000509000000000000" pitchFamily="65" charset="-120"/>
                  <a:cs typeface="Times New Roman" panose="02020603050405020304" pitchFamily="18" charset="0"/>
                </a:rPr>
                <a:t>經營管理學院</a:t>
              </a:r>
              <a:endParaRPr kumimoji="0"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dist" eaLnBrk="0" hangingPunct="0"/>
              <a:r>
                <a:rPr kumimoji="0" lang="zh-TW" altLang="en-US" sz="1200" dirty="0">
                  <a:latin typeface="Times New Roman" panose="02020603050405020304" pitchFamily="18" charset="0"/>
                  <a:ea typeface="標楷體" panose="03000509000000000000" pitchFamily="65" charset="-120"/>
                  <a:cs typeface="Times New Roman" panose="02020603050405020304" pitchFamily="18" charset="0"/>
                </a:rPr>
                <a:t>含各系所</a:t>
              </a:r>
            </a:p>
          </p:txBody>
        </p:sp>
        <p:sp>
          <p:nvSpPr>
            <p:cNvPr id="51" name="Text Box 6"/>
            <p:cNvSpPr txBox="1">
              <a:spLocks noChangeArrowheads="1"/>
            </p:cNvSpPr>
            <p:nvPr/>
          </p:nvSpPr>
          <p:spPr bwMode="auto">
            <a:xfrm>
              <a:off x="61526" y="1687339"/>
              <a:ext cx="3029517" cy="427013"/>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nchor="ctr"/>
            <a:lstStyle>
              <a:defPPr>
                <a:defRPr lang="zh-TW"/>
              </a:defPPr>
              <a:lvl1pPr eaLnBrk="0" fontAlgn="auto" hangingPunct="0">
                <a:lnSpc>
                  <a:spcPct val="80000"/>
                </a:lnSpc>
                <a:spcBef>
                  <a:spcPts val="0"/>
                </a:spcBef>
                <a:spcAft>
                  <a:spcPts val="0"/>
                </a:spcAft>
                <a:defRPr kumimoji="0">
                  <a:solidFill>
                    <a:schemeClr val="tx1"/>
                  </a:solidFill>
                  <a:latin typeface="微軟正黑體" pitchFamily="34" charset="-120"/>
                  <a:ea typeface="微軟正黑體" pitchFamily="34" charset="-120"/>
                </a:defRPr>
              </a:lvl1p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毒性化學物質運作委員會</a:t>
              </a:r>
            </a:p>
          </p:txBody>
        </p:sp>
        <p:sp>
          <p:nvSpPr>
            <p:cNvPr id="52" name="Text Box 6"/>
            <p:cNvSpPr txBox="1">
              <a:spLocks noChangeArrowheads="1"/>
            </p:cNvSpPr>
            <p:nvPr/>
          </p:nvSpPr>
          <p:spPr bwMode="auto">
            <a:xfrm>
              <a:off x="61526" y="857259"/>
              <a:ext cx="3024506" cy="366093"/>
            </a:xfrm>
            <a:prstGeom prst="rect">
              <a:avLst/>
            </a:pr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lIns="91434" tIns="45717" rIns="91434" bIns="45717" anchor="ctr"/>
            <a:lstStyle/>
            <a:p>
              <a:pPr eaLnBrk="0" fontAlgn="auto" hangingPunct="0">
                <a:lnSpc>
                  <a:spcPct val="80000"/>
                </a:lnSpc>
                <a:spcBef>
                  <a:spcPts val="0"/>
                </a:spcBef>
                <a:spcAft>
                  <a:spcPts val="0"/>
                </a:spcAft>
                <a:defRPr/>
              </a:pPr>
              <a:r>
                <a:rPr kumimoji="0"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生物實驗安全執行委員會</a:t>
              </a:r>
            </a:p>
          </p:txBody>
        </p:sp>
        <p:cxnSp>
          <p:nvCxnSpPr>
            <p:cNvPr id="53" name="直線接點 52"/>
            <p:cNvCxnSpPr/>
            <p:nvPr/>
          </p:nvCxnSpPr>
          <p:spPr>
            <a:xfrm>
              <a:off x="3091591" y="1068689"/>
              <a:ext cx="215435" cy="1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a:off x="5364818" y="1517040"/>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Line 37"/>
            <p:cNvSpPr>
              <a:spLocks noChangeShapeType="1"/>
            </p:cNvSpPr>
            <p:nvPr/>
          </p:nvSpPr>
          <p:spPr bwMode="auto">
            <a:xfrm>
              <a:off x="3187096" y="4193665"/>
              <a:ext cx="0" cy="172190"/>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715" name="Text Box 12"/>
            <p:cNvSpPr txBox="1">
              <a:spLocks noChangeArrowheads="1"/>
            </p:cNvSpPr>
            <p:nvPr/>
          </p:nvSpPr>
          <p:spPr bwMode="auto">
            <a:xfrm>
              <a:off x="2253993" y="4365636"/>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a:latin typeface="Times New Roman" panose="02020603050405020304" pitchFamily="18" charset="0"/>
                  <a:ea typeface="標楷體" panose="03000509000000000000" pitchFamily="65" charset="-120"/>
                  <a:cs typeface="Times New Roman" panose="02020603050405020304" pitchFamily="18" charset="0"/>
                </a:rPr>
                <a:t>研發處</a:t>
              </a:r>
            </a:p>
          </p:txBody>
        </p:sp>
        <p:sp>
          <p:nvSpPr>
            <p:cNvPr id="57" name="Line 39"/>
            <p:cNvSpPr>
              <a:spLocks noChangeShapeType="1"/>
            </p:cNvSpPr>
            <p:nvPr/>
          </p:nvSpPr>
          <p:spPr bwMode="auto">
            <a:xfrm>
              <a:off x="2405520" y="4191960"/>
              <a:ext cx="0" cy="172191"/>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717" name="Text Box 12"/>
            <p:cNvSpPr txBox="1">
              <a:spLocks noChangeArrowheads="1"/>
            </p:cNvSpPr>
            <p:nvPr/>
          </p:nvSpPr>
          <p:spPr bwMode="auto">
            <a:xfrm>
              <a:off x="2656368" y="4367695"/>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a:latin typeface="Times New Roman" panose="02020603050405020304" pitchFamily="18" charset="0"/>
                  <a:ea typeface="標楷體" panose="03000509000000000000" pitchFamily="65" charset="-120"/>
                  <a:cs typeface="Times New Roman" panose="02020603050405020304" pitchFamily="18" charset="0"/>
                </a:rPr>
                <a:t>推廣教育處</a:t>
              </a:r>
            </a:p>
          </p:txBody>
        </p:sp>
        <p:sp>
          <p:nvSpPr>
            <p:cNvPr id="59" name="Line 39"/>
            <p:cNvSpPr>
              <a:spLocks noChangeShapeType="1"/>
            </p:cNvSpPr>
            <p:nvPr/>
          </p:nvSpPr>
          <p:spPr bwMode="auto">
            <a:xfrm>
              <a:off x="2809668" y="4193665"/>
              <a:ext cx="0" cy="172190"/>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719" name="Text Box 12"/>
            <p:cNvSpPr txBox="1">
              <a:spLocks noChangeArrowheads="1"/>
            </p:cNvSpPr>
            <p:nvPr/>
          </p:nvSpPr>
          <p:spPr bwMode="auto">
            <a:xfrm>
              <a:off x="3060205" y="4371685"/>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a:latin typeface="Times New Roman" panose="02020603050405020304" pitchFamily="18" charset="0"/>
                  <a:ea typeface="標楷體" panose="03000509000000000000" pitchFamily="65" charset="-120"/>
                  <a:cs typeface="Times New Roman" panose="02020603050405020304" pitchFamily="18" charset="0"/>
                </a:rPr>
                <a:t>國際事務處</a:t>
              </a:r>
            </a:p>
          </p:txBody>
        </p:sp>
        <p:sp>
          <p:nvSpPr>
            <p:cNvPr id="61" name="Line 35"/>
            <p:cNvSpPr>
              <a:spLocks noChangeShapeType="1"/>
            </p:cNvSpPr>
            <p:nvPr/>
          </p:nvSpPr>
          <p:spPr bwMode="auto">
            <a:xfrm>
              <a:off x="4057183" y="4193665"/>
              <a:ext cx="0" cy="172190"/>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721" name="Text Box 14"/>
            <p:cNvSpPr txBox="1">
              <a:spLocks noChangeArrowheads="1"/>
            </p:cNvSpPr>
            <p:nvPr/>
          </p:nvSpPr>
          <p:spPr bwMode="auto">
            <a:xfrm>
              <a:off x="3856837" y="4371685"/>
              <a:ext cx="372093"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a:latin typeface="Times New Roman" panose="02020603050405020304" pitchFamily="18" charset="0"/>
                  <a:ea typeface="標楷體" panose="03000509000000000000" pitchFamily="65" charset="-120"/>
                  <a:cs typeface="Times New Roman" panose="02020603050405020304" pitchFamily="18" charset="0"/>
                </a:rPr>
                <a:t>體育處</a:t>
              </a:r>
            </a:p>
          </p:txBody>
        </p:sp>
        <p:sp>
          <p:nvSpPr>
            <p:cNvPr id="63" name="Line 35"/>
            <p:cNvSpPr>
              <a:spLocks noChangeShapeType="1"/>
            </p:cNvSpPr>
            <p:nvPr/>
          </p:nvSpPr>
          <p:spPr bwMode="auto">
            <a:xfrm>
              <a:off x="4447971" y="4203894"/>
              <a:ext cx="0" cy="173895"/>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723" name="Text Box 14"/>
            <p:cNvSpPr txBox="1">
              <a:spLocks noChangeArrowheads="1"/>
            </p:cNvSpPr>
            <p:nvPr/>
          </p:nvSpPr>
          <p:spPr bwMode="auto">
            <a:xfrm>
              <a:off x="4247812" y="4363925"/>
              <a:ext cx="372093"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a:latin typeface="Times New Roman" panose="02020603050405020304" pitchFamily="18" charset="0"/>
                  <a:ea typeface="標楷體" panose="03000509000000000000" pitchFamily="65" charset="-120"/>
                  <a:cs typeface="Times New Roman" panose="02020603050405020304" pitchFamily="18" charset="0"/>
                </a:rPr>
                <a:t>計畫、中科辦公室</a:t>
              </a:r>
            </a:p>
          </p:txBody>
        </p:sp>
        <p:sp>
          <p:nvSpPr>
            <p:cNvPr id="27724" name="Text Box 14"/>
            <p:cNvSpPr txBox="1">
              <a:spLocks noChangeArrowheads="1"/>
            </p:cNvSpPr>
            <p:nvPr/>
          </p:nvSpPr>
          <p:spPr bwMode="auto">
            <a:xfrm>
              <a:off x="4640292" y="4353472"/>
              <a:ext cx="372093"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a:latin typeface="Times New Roman" panose="02020603050405020304" pitchFamily="18" charset="0"/>
                  <a:ea typeface="標楷體" panose="03000509000000000000" pitchFamily="65" charset="-120"/>
                  <a:cs typeface="Times New Roman" panose="02020603050405020304" pitchFamily="18" charset="0"/>
                </a:rPr>
                <a:t>校輔、軍訓室</a:t>
              </a:r>
            </a:p>
          </p:txBody>
        </p:sp>
        <p:sp>
          <p:nvSpPr>
            <p:cNvPr id="27725" name="Text Box 30"/>
            <p:cNvSpPr txBox="1">
              <a:spLocks noChangeArrowheads="1"/>
            </p:cNvSpPr>
            <p:nvPr/>
          </p:nvSpPr>
          <p:spPr bwMode="auto">
            <a:xfrm>
              <a:off x="5422096" y="4357664"/>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sz="1200" dirty="0">
                  <a:latin typeface="Times New Roman" panose="02020603050405020304" pitchFamily="18" charset="0"/>
                  <a:ea typeface="標楷體" panose="03000509000000000000" pitchFamily="65" charset="-120"/>
                  <a:cs typeface="Times New Roman" panose="02020603050405020304" pitchFamily="18" charset="0"/>
                </a:rPr>
                <a:t>校安、綠能中心</a:t>
              </a:r>
            </a:p>
          </p:txBody>
        </p:sp>
        <p:sp>
          <p:nvSpPr>
            <p:cNvPr id="67" name="Line 35"/>
            <p:cNvSpPr>
              <a:spLocks noChangeShapeType="1"/>
            </p:cNvSpPr>
            <p:nvPr/>
          </p:nvSpPr>
          <p:spPr bwMode="auto">
            <a:xfrm>
              <a:off x="8117032" y="4193665"/>
              <a:ext cx="0" cy="172190"/>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8" name="Line 34"/>
            <p:cNvSpPr>
              <a:spLocks noChangeShapeType="1"/>
            </p:cNvSpPr>
            <p:nvPr/>
          </p:nvSpPr>
          <p:spPr bwMode="auto">
            <a:xfrm>
              <a:off x="5638704" y="4197075"/>
              <a:ext cx="0" cy="173895"/>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7728" name="Text Box 30"/>
            <p:cNvSpPr txBox="1">
              <a:spLocks noChangeArrowheads="1"/>
            </p:cNvSpPr>
            <p:nvPr/>
          </p:nvSpPr>
          <p:spPr bwMode="auto">
            <a:xfrm>
              <a:off x="5827856" y="4361092"/>
              <a:ext cx="381000" cy="1558483"/>
            </a:xfrm>
            <a:prstGeom prst="rect">
              <a:avLst/>
            </a:prstGeom>
            <a:solidFill>
              <a:schemeClr val="bg2"/>
            </a:solidFill>
            <a:ln w="6350">
              <a:solidFill>
                <a:schemeClr val="tx1"/>
              </a:solidFill>
              <a:miter lim="800000"/>
              <a:headEnd/>
              <a:tailEnd/>
            </a:ln>
          </p:spPr>
          <p:txBody>
            <a:bodyPr vert="eaVert" lIns="91434" tIns="45717" rIns="91434" bIns="45717" anchor="ctr"/>
            <a:lstStyle/>
            <a:p>
              <a:pPr algn="dist" eaLnBrk="0" hangingPunct="0"/>
              <a:r>
                <a:rPr kumimoji="0" lang="zh-TW" altLang="en-US" dirty="0">
                  <a:latin typeface="Times New Roman" panose="02020603050405020304" pitchFamily="18" charset="0"/>
                  <a:ea typeface="標楷體" panose="03000509000000000000" pitchFamily="65" charset="-120"/>
                  <a:cs typeface="Times New Roman" panose="02020603050405020304" pitchFamily="18" charset="0"/>
                </a:rPr>
                <a:t>圖書館</a:t>
              </a:r>
            </a:p>
          </p:txBody>
        </p:sp>
        <p:sp>
          <p:nvSpPr>
            <p:cNvPr id="70" name="Line 34"/>
            <p:cNvSpPr>
              <a:spLocks noChangeShapeType="1"/>
            </p:cNvSpPr>
            <p:nvPr/>
          </p:nvSpPr>
          <p:spPr bwMode="auto">
            <a:xfrm>
              <a:off x="6042852" y="4193665"/>
              <a:ext cx="0" cy="172190"/>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1" name="Line 33"/>
            <p:cNvSpPr>
              <a:spLocks noChangeShapeType="1"/>
            </p:cNvSpPr>
            <p:nvPr/>
          </p:nvSpPr>
          <p:spPr bwMode="auto">
            <a:xfrm>
              <a:off x="6821087" y="4193665"/>
              <a:ext cx="0" cy="172190"/>
            </a:xfrm>
            <a:prstGeom prst="line">
              <a:avLst/>
            </a:prstGeom>
            <a:ln>
              <a:solidFill>
                <a:schemeClr val="tx1"/>
              </a:solidFill>
              <a:headEnd type="none" w="sm" len="sm"/>
              <a:tailEnd type="arrow" w="sm" len="sm"/>
            </a:ln>
          </p:spPr>
          <p:style>
            <a:lnRef idx="1">
              <a:schemeClr val="dk1"/>
            </a:lnRef>
            <a:fillRef idx="0">
              <a:schemeClr val="dk1"/>
            </a:fillRef>
            <a:effectRef idx="0">
              <a:schemeClr val="dk1"/>
            </a:effectRef>
            <a:fontRef idx="minor">
              <a:schemeClr val="tx1"/>
            </a:fontRef>
          </p:style>
          <p:txBody>
            <a:bodyPr wrap="none" anchor="ctr"/>
            <a:lstStyle/>
            <a:p>
              <a:pPr fontAlgn="auto">
                <a:spcBef>
                  <a:spcPts val="0"/>
                </a:spcBef>
                <a:spcAft>
                  <a:spcPts val="0"/>
                </a:spcAft>
                <a:defRPr/>
              </a:pPr>
              <a:endParaRPr kumimoji="0"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72" name="直線接點 71"/>
            <p:cNvCxnSpPr/>
            <p:nvPr/>
          </p:nvCxnSpPr>
          <p:spPr>
            <a:xfrm rot="16200000" flipH="1">
              <a:off x="3664018" y="1544352"/>
              <a:ext cx="1377524" cy="3340"/>
            </a:xfrm>
            <a:prstGeom prst="line">
              <a:avLst/>
            </a:prstGeom>
          </p:spPr>
          <p:style>
            <a:lnRef idx="1">
              <a:schemeClr val="accent2"/>
            </a:lnRef>
            <a:fillRef idx="0">
              <a:schemeClr val="accent2"/>
            </a:fillRef>
            <a:effectRef idx="0">
              <a:schemeClr val="accent2"/>
            </a:effectRef>
            <a:fontRef idx="minor">
              <a:schemeClr val="tx1"/>
            </a:fontRef>
          </p:style>
        </p:cxnSp>
        <p:cxnSp>
          <p:nvCxnSpPr>
            <p:cNvPr id="73" name="直線接點 72"/>
            <p:cNvCxnSpPr/>
            <p:nvPr/>
          </p:nvCxnSpPr>
          <p:spPr>
            <a:xfrm rot="5400000">
              <a:off x="3797430" y="3626800"/>
              <a:ext cx="115077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74" name="直線接點 73"/>
            <p:cNvCxnSpPr/>
            <p:nvPr/>
          </p:nvCxnSpPr>
          <p:spPr>
            <a:xfrm rot="16200000" flipH="1">
              <a:off x="3199309" y="1811615"/>
              <a:ext cx="0" cy="215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rot="5400000">
              <a:off x="2887517" y="1500019"/>
              <a:ext cx="862657" cy="0"/>
            </a:xfrm>
            <a:prstGeom prst="line">
              <a:avLst/>
            </a:prstGeom>
          </p:spPr>
          <p:style>
            <a:lnRef idx="1">
              <a:schemeClr val="accent2"/>
            </a:lnRef>
            <a:fillRef idx="0">
              <a:schemeClr val="accent2"/>
            </a:fillRef>
            <a:effectRef idx="0">
              <a:schemeClr val="accent2"/>
            </a:effectRef>
            <a:fontRef idx="minor">
              <a:schemeClr val="tx1"/>
            </a:fontRef>
          </p:style>
        </p:cxnSp>
      </p:grpSp>
      <p:sp>
        <p:nvSpPr>
          <p:cNvPr id="76" name="矩形 75"/>
          <p:cNvSpPr/>
          <p:nvPr/>
        </p:nvSpPr>
        <p:spPr>
          <a:xfrm>
            <a:off x="3408363" y="4810919"/>
            <a:ext cx="2192338" cy="1200150"/>
          </a:xfrm>
          <a:prstGeom prst="rect">
            <a:avLst/>
          </a:prstGeom>
          <a:solidFill>
            <a:srgbClr val="000099"/>
          </a:solidFill>
        </p:spPr>
        <p:style>
          <a:lnRef idx="3">
            <a:schemeClr val="lt1"/>
          </a:lnRef>
          <a:fillRef idx="1">
            <a:schemeClr val="accent6"/>
          </a:fillRef>
          <a:effectRef idx="1">
            <a:schemeClr val="accent6"/>
          </a:effectRef>
          <a:fontRef idx="minor">
            <a:schemeClr val="lt1"/>
          </a:fontRef>
        </p:style>
        <p:txBody>
          <a:bodyPr>
            <a:spAutoFit/>
          </a:bodyPr>
          <a:lstStyle/>
          <a:p>
            <a:pPr>
              <a:defRPr/>
            </a:pPr>
            <a:r>
              <a:rPr lang="zh-TW" altLang="en-US" sz="36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確保政策落實執行</a:t>
            </a:r>
          </a:p>
        </p:txBody>
      </p:sp>
      <p:cxnSp>
        <p:nvCxnSpPr>
          <p:cNvPr id="27660" name="直線接點 81"/>
          <p:cNvCxnSpPr>
            <a:cxnSpLocks noChangeShapeType="1"/>
          </p:cNvCxnSpPr>
          <p:nvPr/>
        </p:nvCxnSpPr>
        <p:spPr bwMode="auto">
          <a:xfrm flipV="1">
            <a:off x="3346450" y="2060575"/>
            <a:ext cx="1946275" cy="7938"/>
          </a:xfrm>
          <a:prstGeom prst="line">
            <a:avLst/>
          </a:prstGeom>
          <a:noFill/>
          <a:ln w="9525">
            <a:solidFill>
              <a:schemeClr val="tx1"/>
            </a:solidFill>
            <a:round/>
            <a:headEnd/>
            <a:tailEnd/>
          </a:ln>
        </p:spPr>
      </p:cxnSp>
      <p:pic>
        <p:nvPicPr>
          <p:cNvPr id="2" name="圖片 1"/>
          <p:cNvPicPr>
            <a:picLocks noChangeAspect="1"/>
          </p:cNvPicPr>
          <p:nvPr/>
        </p:nvPicPr>
        <p:blipFill>
          <a:blip r:embed="rId3" cstate="print"/>
          <a:stretch>
            <a:fillRect/>
          </a:stretch>
        </p:blipFill>
        <p:spPr>
          <a:xfrm>
            <a:off x="15077" y="-42305"/>
            <a:ext cx="9025170" cy="600099"/>
          </a:xfrm>
          <a:prstGeom prst="rect">
            <a:avLst/>
          </a:prstGeom>
        </p:spPr>
      </p:pic>
      <p:sp>
        <p:nvSpPr>
          <p:cNvPr id="77" name="文字方塊 76"/>
          <p:cNvSpPr txBox="1"/>
          <p:nvPr/>
        </p:nvSpPr>
        <p:spPr>
          <a:xfrm>
            <a:off x="4716016" y="6488668"/>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750181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251520" y="1052736"/>
            <a:ext cx="8784976" cy="4968552"/>
          </a:xfrm>
        </p:spPr>
        <p:txBody>
          <a:bodyPr/>
          <a:lstStyle/>
          <a:p>
            <a:r>
              <a:rPr lang="zh-TW" altLang="en-US" sz="4800" dirty="0">
                <a:latin typeface="Times New Roman" panose="02020603050405020304" pitchFamily="18" charset="0"/>
                <a:ea typeface="標楷體" panose="03000509000000000000" pitchFamily="65" charset="-120"/>
                <a:cs typeface="Times New Roman" panose="02020603050405020304" pitchFamily="18" charset="0"/>
              </a:rPr>
              <a:t>壹、</a:t>
            </a:r>
            <a:r>
              <a:rPr lang="zh-TW" altLang="en-US" sz="4800" dirty="0" smtClean="0">
                <a:latin typeface="Times New Roman" panose="02020603050405020304" pitchFamily="18" charset="0"/>
                <a:ea typeface="標楷體" panose="03000509000000000000" pitchFamily="65" charset="-120"/>
                <a:cs typeface="Times New Roman" panose="02020603050405020304" pitchFamily="18" charset="0"/>
              </a:rPr>
              <a:t>前言</a:t>
            </a: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br>
            <a: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t/>
            </a:r>
            <a:br>
              <a:rPr lang="en-US" altLang="zh-TW" sz="4800" dirty="0" smtClean="0">
                <a:latin typeface="Times New Roman" panose="02020603050405020304" pitchFamily="18" charset="0"/>
                <a:ea typeface="標楷體" panose="03000509000000000000" pitchFamily="65" charset="-120"/>
                <a:cs typeface="Times New Roman" panose="02020603050405020304" pitchFamily="18" charset="0"/>
              </a:rPr>
            </a:br>
            <a:r>
              <a:rPr lang="zh-TW" altLang="en-US"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3200"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、學校安全衛生管理系統建立準則</a:t>
            </a:r>
            <a:br>
              <a:rPr lang="zh-TW" altLang="en-US" sz="3200"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3200"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、學校得參考之安全</a:t>
            </a:r>
            <a:r>
              <a:rPr lang="zh-TW" altLang="en-US" sz="3200"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衛生管理系統</a:t>
            </a:r>
            <a:r>
              <a:rPr lang="zh-TW" altLang="en-US"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手冊與安全</a:t>
            </a:r>
            <a:r>
              <a:rPr lang="en-US" altLang="zh-TW"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3200"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       衛生</a:t>
            </a:r>
            <a:r>
              <a:rPr lang="zh-TW" altLang="en-US" sz="3200"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管理</a:t>
            </a:r>
            <a:r>
              <a:rPr lang="zh-TW" altLang="en-US"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系統稽</a:t>
            </a:r>
            <a:r>
              <a:rPr lang="en-US" altLang="zh-TW"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查核</a:t>
            </a:r>
            <a:r>
              <a:rPr lang="en-US" altLang="zh-TW"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表簡介</a:t>
            </a:r>
            <a:r>
              <a:rPr lang="en-US" altLang="zh-TW"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3200"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三、</a:t>
            </a: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未設置實驗場所學校得就其他目的事業主管</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r>
            <a:b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b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機關法規有關職業安全衛生事項亦納入學校</a:t>
            </a:r>
            <a: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t/>
            </a:r>
            <a:br>
              <a:rPr lang="en-US" altLang="zh-TW" sz="3200" dirty="0" smtClean="0">
                <a:solidFill>
                  <a:schemeClr val="tx1"/>
                </a:solidFill>
                <a:latin typeface="Times New Roman" panose="02020603050405020304" pitchFamily="18" charset="0"/>
                <a:ea typeface="標楷體" pitchFamily="65" charset="-120"/>
                <a:cs typeface="Times New Roman" panose="02020603050405020304" pitchFamily="18" charset="0"/>
              </a:rPr>
            </a:br>
            <a:r>
              <a:rPr lang="zh-TW" altLang="en-US" sz="3200" dirty="0" smtClean="0">
                <a:solidFill>
                  <a:schemeClr val="tx1"/>
                </a:solidFill>
                <a:latin typeface="Times New Roman" panose="02020603050405020304" pitchFamily="18" charset="0"/>
                <a:ea typeface="標楷體" pitchFamily="65" charset="-120"/>
                <a:cs typeface="Times New Roman" panose="02020603050405020304" pitchFamily="18" charset="0"/>
              </a:rPr>
              <a:t>    安全衛生管理系統自主管理與查核</a:t>
            </a:r>
            <a:r>
              <a:rPr lang="zh-TW" altLang="en-US" sz="3200"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
            </a:r>
            <a:br>
              <a:rPr lang="zh-TW" altLang="en-US" sz="3200"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br>
            <a:endParaRPr lang="zh-TW" altLang="en-US" sz="3200"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5</a:t>
            </a:fld>
            <a:endParaRPr lang="en-US" altLang="zh-TW" dirty="0">
              <a:solidFill>
                <a:prstClr val="black">
                  <a:tint val="75000"/>
                </a:prstClr>
              </a:solidFill>
            </a:endParaRPr>
          </a:p>
        </p:txBody>
      </p:sp>
    </p:spTree>
    <p:extLst>
      <p:ext uri="{BB962C8B-B14F-4D97-AF65-F5344CB8AC3E}">
        <p14:creationId xmlns:p14="http://schemas.microsoft.com/office/powerpoint/2010/main" val="3456736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latin typeface="Times New Roman" panose="02020603050405020304" pitchFamily="18" charset="0"/>
                <a:cs typeface="Times New Roman" panose="02020603050405020304" pitchFamily="18" charset="0"/>
              </a:rPr>
              <a:pPr>
                <a:defRPr/>
              </a:pPr>
              <a:t>50</a:t>
            </a:fld>
            <a:endParaRPr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sp>
        <p:nvSpPr>
          <p:cNvPr id="5" name="標題 1"/>
          <p:cNvSpPr txBox="1">
            <a:spLocks/>
          </p:cNvSpPr>
          <p:nvPr/>
        </p:nvSpPr>
        <p:spPr>
          <a:xfrm>
            <a:off x="539552" y="692150"/>
            <a:ext cx="4679950" cy="576263"/>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normAutofit fontScale="75000" lnSpcReduction="20000"/>
          </a:bodyPr>
          <a:lstStyle>
            <a:defPPr>
              <a:defRPr lang="zh-TW"/>
            </a:defPPr>
            <a:lvl1pPr>
              <a:defRPr sz="4000">
                <a:solidFill>
                  <a:prstClr val="white"/>
                </a:solidFill>
                <a:latin typeface="微軟正黑體" pitchFamily="34" charset="-120"/>
                <a:ea typeface="微軟正黑體" pitchFamily="34" charset="-120"/>
              </a:defRPr>
            </a:lvl1p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設置環境安全衛生委員會</a:t>
            </a:r>
          </a:p>
        </p:txBody>
      </p:sp>
      <p:sp>
        <p:nvSpPr>
          <p:cNvPr id="6" name="內容版面配置區 2"/>
          <p:cNvSpPr txBox="1">
            <a:spLocks/>
          </p:cNvSpPr>
          <p:nvPr/>
        </p:nvSpPr>
        <p:spPr>
          <a:xfrm>
            <a:off x="539552" y="1268413"/>
            <a:ext cx="5688211" cy="1584523"/>
          </a:xfrm>
          <a:prstGeom prst="rect">
            <a:avLst/>
          </a:prstGeom>
          <a:solidFill>
            <a:schemeClr val="bg1"/>
          </a:solidFill>
          <a:ln>
            <a:solidFill>
              <a:schemeClr val="bg1"/>
            </a:solidFill>
          </a:ln>
        </p:spPr>
        <p:txBody>
          <a:bodyPr vert="horz">
            <a:noAutofit/>
          </a:bodyPr>
          <a:lstStyle>
            <a:lvl1pPr marL="274320" indent="-274320" algn="l" rtl="0" eaLnBrk="1" latinLnBrk="0" hangingPunct="1">
              <a:lnSpc>
                <a:spcPct val="150000"/>
              </a:lnSpc>
              <a:spcBef>
                <a:spcPts val="0"/>
              </a:spcBef>
              <a:buClr>
                <a:schemeClr val="accent3"/>
              </a:buClr>
              <a:buSzPct val="100000"/>
              <a:buFont typeface="Wingdings" pitchFamily="2" charset="2"/>
              <a:buChar char="Ø"/>
              <a:defRPr kumimoji="0" sz="2400" b="1" kern="1200">
                <a:solidFill>
                  <a:schemeClr val="tx1"/>
                </a:solidFill>
                <a:latin typeface="+mj-ea"/>
                <a:ea typeface="+mj-ea"/>
                <a:cs typeface="+mn-cs"/>
              </a:defRPr>
            </a:lvl1pPr>
            <a:lvl2pPr marL="640080" indent="-246888" algn="l" rtl="0" eaLnBrk="1" latinLnBrk="0" hangingPunct="1">
              <a:lnSpc>
                <a:spcPct val="150000"/>
              </a:lnSpc>
              <a:spcBef>
                <a:spcPts val="0"/>
              </a:spcBef>
              <a:buClr>
                <a:schemeClr val="accent1"/>
              </a:buClr>
              <a:buSzPct val="100000"/>
              <a:buFont typeface="Wingdings" pitchFamily="2" charset="2"/>
              <a:buChar char="u"/>
              <a:defRPr kumimoji="0" sz="2000" kern="1200">
                <a:solidFill>
                  <a:schemeClr val="tx1"/>
                </a:solidFill>
                <a:latin typeface="+mj-ea"/>
                <a:ea typeface="+mj-ea"/>
                <a:cs typeface="+mn-cs"/>
              </a:defRPr>
            </a:lvl2pPr>
            <a:lvl3pPr marL="914400" indent="-246888" algn="l" rtl="0" eaLnBrk="1" latinLnBrk="0" hangingPunct="1">
              <a:lnSpc>
                <a:spcPct val="150000"/>
              </a:lnSpc>
              <a:spcBef>
                <a:spcPts val="0"/>
              </a:spcBef>
              <a:buClr>
                <a:schemeClr val="accent2"/>
              </a:buClr>
              <a:buSzPct val="100000"/>
              <a:buFont typeface="Wingdings" pitchFamily="2" charset="2"/>
              <a:buChar char="p"/>
              <a:defRPr kumimoji="0" sz="2000" kern="1200">
                <a:solidFill>
                  <a:schemeClr val="tx1"/>
                </a:solidFill>
                <a:latin typeface="+mj-ea"/>
                <a:ea typeface="+mj-ea"/>
                <a:cs typeface="+mn-cs"/>
              </a:defRPr>
            </a:lvl3pPr>
            <a:lvl4pPr marL="1188720" indent="-210312" algn="l" rtl="0" eaLnBrk="1" latinLnBrk="0" hangingPunct="1">
              <a:lnSpc>
                <a:spcPct val="150000"/>
              </a:lnSpc>
              <a:spcBef>
                <a:spcPts val="0"/>
              </a:spcBef>
              <a:buClr>
                <a:schemeClr val="accent3"/>
              </a:buClr>
              <a:buSzPct val="100000"/>
              <a:buFont typeface="Wingdings" pitchFamily="2" charset="2"/>
              <a:buChar char="ü"/>
              <a:defRPr kumimoji="0" sz="2000" kern="1200">
                <a:solidFill>
                  <a:schemeClr val="tx1"/>
                </a:solidFill>
                <a:latin typeface="+mj-ea"/>
                <a:ea typeface="+mj-ea"/>
                <a:cs typeface="+mn-cs"/>
              </a:defRPr>
            </a:lvl4pPr>
            <a:lvl5pPr marL="1463040" indent="-210312" algn="l" rtl="0" eaLnBrk="1" latinLnBrk="0" hangingPunct="1">
              <a:lnSpc>
                <a:spcPct val="150000"/>
              </a:lnSpc>
              <a:spcBef>
                <a:spcPts val="0"/>
              </a:spcBef>
              <a:buClr>
                <a:schemeClr val="accent4"/>
              </a:buClr>
              <a:buSzPct val="65000"/>
              <a:buFont typeface="Wingdings 2"/>
              <a:buChar char=""/>
              <a:defRPr kumimoji="0" sz="2000" kern="1200">
                <a:solidFill>
                  <a:schemeClr val="tx1"/>
                </a:solidFill>
                <a:latin typeface="+mj-ea"/>
                <a:ea typeface="+mj-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indent="0">
              <a:buFontTx/>
              <a:buNone/>
            </a:pP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每三個月召開一次</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indent="0"/>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進行</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安全衛生及環保議題</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審</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議，作</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為後續改善及指標分析之依據</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標題 1"/>
          <p:cNvSpPr txBox="1">
            <a:spLocks/>
          </p:cNvSpPr>
          <p:nvPr/>
        </p:nvSpPr>
        <p:spPr>
          <a:xfrm>
            <a:off x="539552" y="2996952"/>
            <a:ext cx="4248150" cy="525463"/>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normAutofit fontScale="82500" lnSpcReduction="20000"/>
          </a:bodyPr>
          <a:lstStyle>
            <a:defPPr>
              <a:defRPr lang="zh-TW"/>
            </a:defPPr>
            <a:lvl1pPr>
              <a:defRPr sz="4000">
                <a:solidFill>
                  <a:prstClr val="white"/>
                </a:solidFill>
                <a:latin typeface="微軟正黑體" pitchFamily="34" charset="-120"/>
                <a:ea typeface="微軟正黑體" pitchFamily="34" charset="-120"/>
              </a:defRPr>
            </a:lvl1p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建立管理單位、人員</a:t>
            </a:r>
          </a:p>
        </p:txBody>
      </p:sp>
      <p:sp>
        <p:nvSpPr>
          <p:cNvPr id="8" name="內容版面配置區 2"/>
          <p:cNvSpPr txBox="1">
            <a:spLocks/>
          </p:cNvSpPr>
          <p:nvPr/>
        </p:nvSpPr>
        <p:spPr>
          <a:xfrm>
            <a:off x="323750" y="3573016"/>
            <a:ext cx="8568730" cy="2560930"/>
          </a:xfrm>
          <a:prstGeom prst="rect">
            <a:avLst/>
          </a:prstGeom>
          <a:solidFill>
            <a:schemeClr val="bg1"/>
          </a:solidFill>
        </p:spPr>
        <p:txBody>
          <a:bodyPr>
            <a:noAutofit/>
          </a:bodyPr>
          <a:lstStyle/>
          <a:p>
            <a:pPr marL="266700" indent="-266700" algn="l">
              <a:lnSpc>
                <a:spcPct val="150000"/>
              </a:lnSpc>
              <a:spcAft>
                <a:spcPts val="1000"/>
              </a:spcAft>
              <a:buClr>
                <a:srgbClr val="94C600"/>
              </a:buClr>
              <a:buSzPct val="76000"/>
              <a:buFont typeface="Wingdings" pitchFamily="2" charset="2"/>
              <a:buChar char="u"/>
              <a:defRPr/>
            </a:pPr>
            <a:r>
              <a:rPr lang="zh-TW" altLang="en-US" sz="2400" dirty="0" smtClean="0">
                <a:solidFill>
                  <a:srgbClr val="3E3D2D"/>
                </a:solidFill>
                <a:latin typeface="Times New Roman" panose="02020603050405020304" pitchFamily="18" charset="0"/>
                <a:ea typeface="標楷體" panose="03000509000000000000" pitchFamily="65" charset="-120"/>
                <a:cs typeface="Times New Roman" panose="02020603050405020304" pitchFamily="18" charset="0"/>
              </a:rPr>
              <a:t>依學校之性質、規模設置職業</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安全</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衛生</a:t>
            </a:r>
            <a:r>
              <a:rPr lang="zh-TW" altLang="en-US"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管理單位</a:t>
            </a:r>
            <a:endPar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nSpc>
                <a:spcPct val="150000"/>
              </a:lnSpc>
              <a:spcAft>
                <a:spcPts val="1000"/>
              </a:spcAft>
              <a:buClr>
                <a:srgbClr val="94C600"/>
              </a:buClr>
              <a:buSzPct val="76000"/>
              <a:defRPr/>
            </a:pPr>
            <a:r>
              <a:rPr lang="zh-TW" altLang="en-US" sz="2400" b="1" u="sng" dirty="0" smtClean="0">
                <a:latin typeface="Times New Roman" panose="02020603050405020304" pitchFamily="18" charset="0"/>
                <a:ea typeface="標楷體" panose="03000509000000000000" pitchFamily="65" charset="-120"/>
                <a:cs typeface="Times New Roman" panose="02020603050405020304" pitchFamily="18" charset="0"/>
              </a:rPr>
              <a:t>對於未設置指定適用職安法實驗場所或人數為未達設置安全衛</a:t>
            </a:r>
            <a:endParaRPr lang="en-US" altLang="zh-TW" sz="2400" b="1" u="sng" dirty="0" smtClean="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nSpc>
                <a:spcPct val="150000"/>
              </a:lnSpc>
              <a:spcAft>
                <a:spcPts val="1000"/>
              </a:spcAft>
              <a:buClr>
                <a:srgbClr val="94C600"/>
              </a:buClr>
              <a:buSzPct val="76000"/>
              <a:defRPr/>
            </a:pPr>
            <a:r>
              <a:rPr lang="zh-TW" altLang="en-US" sz="2400" b="1" u="sng" dirty="0" smtClean="0">
                <a:latin typeface="Times New Roman" panose="02020603050405020304" pitchFamily="18" charset="0"/>
                <a:ea typeface="標楷體" panose="03000509000000000000" pitchFamily="65" charset="-120"/>
                <a:cs typeface="Times New Roman" panose="02020603050405020304" pitchFamily="18" charset="0"/>
              </a:rPr>
              <a:t>生管理單位、委員會者，由校長透過校務行政會議及指定單位或人員辦理</a:t>
            </a:r>
            <a:r>
              <a:rPr lang="en-US" altLang="zh-TW" sz="24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solidFill>
                <a:srgbClr val="3E3D2D"/>
              </a:solidFill>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gn="l">
              <a:lnSpc>
                <a:spcPct val="150000"/>
              </a:lnSpc>
              <a:spcAft>
                <a:spcPts val="1000"/>
              </a:spcAft>
              <a:buClr>
                <a:srgbClr val="94C600"/>
              </a:buClr>
              <a:buSzPct val="76000"/>
              <a:buFont typeface="Wingdings" pitchFamily="2" charset="2"/>
              <a:buChar char="u"/>
              <a:defRPr/>
            </a:pPr>
            <a:endParaRPr lang="zh-TW" altLang="en-US" sz="2400" dirty="0">
              <a:solidFill>
                <a:srgbClr val="3E3D2D"/>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 name="圖片 9"/>
          <p:cNvPicPr>
            <a:picLocks noChangeAspect="1" noChangeArrowheads="1"/>
          </p:cNvPicPr>
          <p:nvPr/>
        </p:nvPicPr>
        <p:blipFill>
          <a:blip r:embed="rId3" cstate="print"/>
          <a:srcRect/>
          <a:stretch>
            <a:fillRect/>
          </a:stretch>
        </p:blipFill>
        <p:spPr bwMode="auto">
          <a:xfrm>
            <a:off x="6227763" y="692150"/>
            <a:ext cx="2473325" cy="2736850"/>
          </a:xfrm>
          <a:prstGeom prst="rect">
            <a:avLst/>
          </a:prstGeom>
          <a:noFill/>
          <a:ln w="9525">
            <a:noFill/>
            <a:miter lim="800000"/>
            <a:headEnd/>
            <a:tailEnd/>
          </a:ln>
        </p:spPr>
      </p:pic>
      <p:pic>
        <p:nvPicPr>
          <p:cNvPr id="2" name="圖片 1"/>
          <p:cNvPicPr>
            <a:picLocks noChangeAspect="1"/>
          </p:cNvPicPr>
          <p:nvPr/>
        </p:nvPicPr>
        <p:blipFill>
          <a:blip r:embed="rId4" cstate="print"/>
          <a:stretch>
            <a:fillRect/>
          </a:stretch>
        </p:blipFill>
        <p:spPr>
          <a:xfrm>
            <a:off x="35375" y="-27073"/>
            <a:ext cx="8785097" cy="865707"/>
          </a:xfrm>
          <a:prstGeom prst="rect">
            <a:avLst/>
          </a:prstGeom>
        </p:spPr>
      </p:pic>
      <p:sp>
        <p:nvSpPr>
          <p:cNvPr id="10" name="文字方塊 9"/>
          <p:cNvSpPr txBox="1"/>
          <p:nvPr/>
        </p:nvSpPr>
        <p:spPr>
          <a:xfrm>
            <a:off x="5960017" y="5949280"/>
            <a:ext cx="3203848"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949471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0" rIns="0" bIns="0" anchor="b">
            <a:noAutofit/>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5. </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能力、訓練與認知</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normAutofit fontScale="85000" lnSpcReduction="10000"/>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查核重點</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人員資格與職責是否被明訂？</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是否定期鑑定教育訓練需求？排定年度教育訓練計畫？</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執行職業安全衛生工作</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相關人員是否有特殊之訓練需求？</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相關教育訓練之執行方法是否明訂且文件化？</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基本</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訓練</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一般安全衛生教育訓練</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專業</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訓練</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作業主管、業務主管、管理員、管理師</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等</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工作指導</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內部訓練</a:t>
            </a: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外部</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訓練</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51</a:t>
            </a:fld>
            <a:endParaRPr lang="en-US" altLang="zh-TW" dirty="0">
              <a:solidFill>
                <a:prstClr val="black">
                  <a:tint val="75000"/>
                </a:prstClr>
              </a:solidFill>
            </a:endParaRPr>
          </a:p>
        </p:txBody>
      </p:sp>
    </p:spTree>
    <p:extLst>
      <p:ext uri="{BB962C8B-B14F-4D97-AF65-F5344CB8AC3E}">
        <p14:creationId xmlns:p14="http://schemas.microsoft.com/office/powerpoint/2010/main" val="29224998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標題 1"/>
          <p:cNvSpPr>
            <a:spLocks noGrp="1"/>
          </p:cNvSpPr>
          <p:nvPr>
            <p:ph type="title"/>
          </p:nvPr>
        </p:nvSpPr>
        <p:spPr>
          <a:xfrm>
            <a:off x="351362" y="915715"/>
            <a:ext cx="6201838" cy="850106"/>
          </a:xfrm>
        </p:spPr>
        <p:txBody>
          <a:bodyPr vert="horz" lIns="0" rIns="0" bIns="0" anchor="b">
            <a:noAutofit/>
          </a:bodyPr>
          <a:lstStyle/>
          <a:p>
            <a:pPr algn="ctr"/>
            <a:r>
              <a:rPr lang="zh-TW" altLang="zh-TW" dirty="0">
                <a:latin typeface="Times New Roman" panose="02020603050405020304" pitchFamily="18" charset="0"/>
              </a:rPr>
              <a:t>安全衛生教育訓練</a:t>
            </a:r>
            <a:endParaRPr lang="zh-TW" altLang="en-US" dirty="0">
              <a:latin typeface="Times New Roman" panose="02020603050405020304" pitchFamily="18" charset="0"/>
            </a:endParaRPr>
          </a:p>
        </p:txBody>
      </p:sp>
      <p:sp>
        <p:nvSpPr>
          <p:cNvPr id="2" name="內容版面配置區 1"/>
          <p:cNvSpPr>
            <a:spLocks noGrp="1"/>
          </p:cNvSpPr>
          <p:nvPr>
            <p:ph idx="1"/>
          </p:nvPr>
        </p:nvSpPr>
        <p:spPr>
          <a:xfrm>
            <a:off x="323528" y="1772816"/>
            <a:ext cx="6335510" cy="2160240"/>
          </a:xfrm>
        </p:spPr>
        <p:style>
          <a:lnRef idx="1">
            <a:schemeClr val="accent1"/>
          </a:lnRef>
          <a:fillRef idx="2">
            <a:schemeClr val="accent1"/>
          </a:fillRef>
          <a:effectRef idx="1">
            <a:schemeClr val="accent1"/>
          </a:effectRef>
          <a:fontRef idx="minor">
            <a:schemeClr val="dk1"/>
          </a:fontRef>
        </p:style>
        <p:txBody>
          <a:bodyPr anchor="ctr">
            <a:normAutofit/>
          </a:bodyPr>
          <a:lstStyle/>
          <a:p>
            <a:r>
              <a:rPr lang="zh-TW" altLang="zh-TW" sz="2200" b="1" dirty="0">
                <a:latin typeface="Times New Roman" panose="02020603050405020304" pitchFamily="18" charset="0"/>
                <a:ea typeface="標楷體" panose="03000509000000000000" pitchFamily="65" charset="-120"/>
                <a:cs typeface="Times New Roman" panose="02020603050405020304" pitchFamily="18" charset="0"/>
              </a:rPr>
              <a:t>設備訂</a:t>
            </a:r>
            <a:r>
              <a:rPr lang="zh-TW"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定</a:t>
            </a:r>
            <a:r>
              <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SOP</a:t>
            </a: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自動檢查</a:t>
            </a: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維修保養</a:t>
            </a:r>
            <a:endParaRPr lang="en-US" altLang="zh-TW" sz="2200" b="1" dirty="0" smtClean="0">
              <a:latin typeface="Times New Roman" panose="02020603050405020304" pitchFamily="18" charset="0"/>
              <a:ea typeface="標楷體" panose="03000509000000000000" pitchFamily="65" charset="-120"/>
              <a:cs typeface="Times New Roman" panose="02020603050405020304" pitchFamily="18" charset="0"/>
            </a:endParaRPr>
          </a:p>
          <a:p>
            <a:pPr eaLnBrk="1" hangingPunct="1"/>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設備及人員安全</a:t>
            </a:r>
            <a:r>
              <a:rPr lang="zh-TW" altLang="en-US" sz="2200" b="1" dirty="0">
                <a:latin typeface="Times New Roman" panose="02020603050405020304" pitchFamily="18" charset="0"/>
                <a:ea typeface="標楷體" panose="03000509000000000000" pitchFamily="65" charset="-120"/>
                <a:cs typeface="Times New Roman" panose="02020603050405020304" pitchFamily="18" charset="0"/>
              </a:rPr>
              <a:t>防護措施</a:t>
            </a:r>
          </a:p>
          <a:p>
            <a:r>
              <a:rPr lang="zh-TW"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源頭</a:t>
            </a:r>
            <a:r>
              <a:rPr lang="zh-TW" altLang="zh-TW" sz="2200" b="1" dirty="0">
                <a:latin typeface="Times New Roman" panose="02020603050405020304" pitchFamily="18" charset="0"/>
                <a:ea typeface="標楷體" panose="03000509000000000000" pitchFamily="65" charset="-120"/>
                <a:cs typeface="Times New Roman" panose="02020603050405020304" pitchFamily="18" charset="0"/>
              </a:rPr>
              <a:t>減量及調撥用量毒化</a:t>
            </a:r>
            <a:r>
              <a:rPr lang="zh-TW"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物</a:t>
            </a:r>
            <a:r>
              <a:rPr lang="zh-TW" altLang="en-US" sz="2200" b="1" dirty="0" smtClean="0">
                <a:latin typeface="Times New Roman" panose="02020603050405020304" pitchFamily="18" charset="0"/>
                <a:ea typeface="標楷體" panose="03000509000000000000" pitchFamily="65" charset="-120"/>
                <a:cs typeface="Times New Roman" panose="02020603050405020304" pitchFamily="18" charset="0"/>
              </a:rPr>
              <a:t>操作人員專業證照化，</a:t>
            </a:r>
            <a:r>
              <a:rPr lang="zh-TW" altLang="zh-TW" sz="2200" b="1" dirty="0" smtClean="0">
                <a:latin typeface="Times New Roman" panose="02020603050405020304" pitchFamily="18" charset="0"/>
                <a:ea typeface="標楷體" panose="03000509000000000000" pitchFamily="65" charset="-120"/>
                <a:cs typeface="Times New Roman" panose="02020603050405020304" pitchFamily="18" charset="0"/>
              </a:rPr>
              <a:t>共</a:t>
            </a:r>
            <a:r>
              <a:rPr lang="en-US" altLang="zh-TW" sz="2200" b="1" dirty="0">
                <a:latin typeface="Times New Roman" panose="02020603050405020304" pitchFamily="18" charset="0"/>
                <a:ea typeface="標楷體" panose="03000509000000000000" pitchFamily="65" charset="-120"/>
                <a:cs typeface="Times New Roman" panose="02020603050405020304" pitchFamily="18" charset="0"/>
              </a:rPr>
              <a:t>33</a:t>
            </a:r>
            <a:r>
              <a:rPr lang="zh-TW"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類</a:t>
            </a: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276</a:t>
            </a:r>
            <a:r>
              <a:rPr lang="zh-TW" altLang="zh-TW" sz="2000" b="1" dirty="0">
                <a:latin typeface="Times New Roman" panose="02020603050405020304" pitchFamily="18" charset="0"/>
                <a:ea typeface="標楷體" panose="03000509000000000000" pitchFamily="65" charset="-120"/>
                <a:cs typeface="Times New Roman" panose="02020603050405020304" pitchFamily="18" charset="0"/>
              </a:rPr>
              <a:t>張</a:t>
            </a:r>
            <a:endParaRPr lang="zh-TW" altLang="en-US" sz="20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6680742" y="6513474"/>
            <a:ext cx="2133600" cy="365125"/>
          </a:xfrm>
        </p:spPr>
        <p:txBody>
          <a:bodyPr/>
          <a:lstStyle/>
          <a:p>
            <a:pPr>
              <a:defRPr/>
            </a:pPr>
            <a:fld id="{079821D6-7B0E-4A93-A6C4-2866DC6EC8A9}" type="slidenum">
              <a:rPr lang="en-US" altLang="zh-TW" smtClean="0">
                <a:latin typeface="Times New Roman" panose="02020603050405020304" pitchFamily="18" charset="0"/>
                <a:cs typeface="Times New Roman" panose="02020603050405020304" pitchFamily="18" charset="0"/>
              </a:rPr>
              <a:pPr>
                <a:defRPr/>
              </a:pPr>
              <a:t>52</a:t>
            </a:fld>
            <a:endParaRPr lang="en-US" altLang="zh-TW" dirty="0">
              <a:latin typeface="Times New Roman" panose="02020603050405020304" pitchFamily="18" charset="0"/>
              <a:cs typeface="Times New Roman" panose="02020603050405020304" pitchFamily="18" charset="0"/>
            </a:endParaRPr>
          </a:p>
        </p:txBody>
      </p:sp>
      <p:grpSp>
        <p:nvGrpSpPr>
          <p:cNvPr id="5" name="群組 5"/>
          <p:cNvGrpSpPr/>
          <p:nvPr/>
        </p:nvGrpSpPr>
        <p:grpSpPr>
          <a:xfrm>
            <a:off x="323528" y="4149080"/>
            <a:ext cx="2016703" cy="2249699"/>
            <a:chOff x="288256" y="3729485"/>
            <a:chExt cx="2687765" cy="2676197"/>
          </a:xfrm>
        </p:grpSpPr>
        <p:pic>
          <p:nvPicPr>
            <p:cNvPr id="83969"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256" y="4125921"/>
              <a:ext cx="2687765" cy="227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文字方塊 9"/>
            <p:cNvSpPr txBox="1"/>
            <p:nvPr/>
          </p:nvSpPr>
          <p:spPr bwMode="auto">
            <a:xfrm>
              <a:off x="288256" y="3729485"/>
              <a:ext cx="2687765" cy="439350"/>
            </a:xfrm>
            <a:prstGeom prst="rect">
              <a:avLst/>
            </a:prstGeom>
            <a:solidFill>
              <a:srgbClr val="0000FF"/>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zh-TW" altLang="en-US" sz="1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標準操作手冊</a:t>
              </a:r>
              <a:endPar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6" name="群組 12"/>
          <p:cNvGrpSpPr/>
          <p:nvPr/>
        </p:nvGrpSpPr>
        <p:grpSpPr>
          <a:xfrm>
            <a:off x="2405818" y="4152767"/>
            <a:ext cx="2016703" cy="2232716"/>
            <a:chOff x="3104792" y="3729485"/>
            <a:chExt cx="2687765" cy="2655997"/>
          </a:xfrm>
        </p:grpSpPr>
        <p:pic>
          <p:nvPicPr>
            <p:cNvPr id="8" name="Picture 171" descr="DSC024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4792" y="4125921"/>
              <a:ext cx="2687765" cy="225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字方塊 10"/>
            <p:cNvSpPr txBox="1"/>
            <p:nvPr/>
          </p:nvSpPr>
          <p:spPr bwMode="auto">
            <a:xfrm>
              <a:off x="3104792" y="3729485"/>
              <a:ext cx="2687765" cy="435878"/>
            </a:xfrm>
            <a:prstGeom prst="rect">
              <a:avLst/>
            </a:prstGeom>
            <a:solidFill>
              <a:srgbClr val="0000FF"/>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漏電斷路</a:t>
              </a:r>
              <a:r>
                <a:rPr lang="zh-TW" altLang="en-US" sz="1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裝置</a:t>
              </a:r>
              <a:endPar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7" name="群組 13"/>
          <p:cNvGrpSpPr/>
          <p:nvPr/>
        </p:nvGrpSpPr>
        <p:grpSpPr>
          <a:xfrm>
            <a:off x="4642335" y="4134978"/>
            <a:ext cx="2016703" cy="2241301"/>
            <a:chOff x="5909204" y="3745257"/>
            <a:chExt cx="2687765" cy="2666208"/>
          </a:xfrm>
        </p:grpSpPr>
        <p:pic>
          <p:nvPicPr>
            <p:cNvPr id="9" name="Picture 173" descr="DSC0247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9204" y="4151904"/>
              <a:ext cx="2687765" cy="225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字方塊 11"/>
            <p:cNvSpPr txBox="1"/>
            <p:nvPr/>
          </p:nvSpPr>
          <p:spPr bwMode="auto">
            <a:xfrm>
              <a:off x="5909204" y="3745257"/>
              <a:ext cx="2687765" cy="435877"/>
            </a:xfrm>
            <a:prstGeom prst="rect">
              <a:avLst/>
            </a:prstGeom>
            <a:solidFill>
              <a:srgbClr val="0000FF"/>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電源</a:t>
              </a:r>
              <a:r>
                <a:rPr lang="zh-TW" altLang="en-US" sz="1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電壓迴路</a:t>
              </a:r>
              <a:r>
                <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標示</a:t>
              </a:r>
            </a:p>
          </p:txBody>
        </p:sp>
      </p:grpSp>
      <p:sp>
        <p:nvSpPr>
          <p:cNvPr id="18" name="內容版面配置區 1"/>
          <p:cNvSpPr txBox="1">
            <a:spLocks/>
          </p:cNvSpPr>
          <p:nvPr/>
        </p:nvSpPr>
        <p:spPr bwMode="auto">
          <a:xfrm>
            <a:off x="6804248" y="1052736"/>
            <a:ext cx="2081008" cy="576064"/>
          </a:xfrm>
          <a:prstGeom prst="rect">
            <a:avLst/>
          </a:prstGeom>
          <a:solidFill>
            <a:srgbClr val="0000FF"/>
          </a:solidFill>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Wingdings" pitchFamily="2" charset="2"/>
              <a:buChar char="Ø"/>
              <a:defRPr sz="2800" kern="1200">
                <a:solidFill>
                  <a:schemeClr val="dk1"/>
                </a:solidFill>
                <a:latin typeface="微軟正黑體" pitchFamily="34" charset="-120"/>
                <a:ea typeface="微軟正黑體" pitchFamily="34" charset="-120"/>
                <a:cs typeface="+mn-cs"/>
              </a:defRPr>
            </a:lvl1pPr>
            <a:lvl2pPr marL="742950" indent="-285750" algn="l" rtl="0" eaLnBrk="0" fontAlgn="base" hangingPunct="0">
              <a:spcBef>
                <a:spcPct val="20000"/>
              </a:spcBef>
              <a:spcAft>
                <a:spcPct val="0"/>
              </a:spcAft>
              <a:buFont typeface="Wingdings" pitchFamily="2" charset="2"/>
              <a:buChar char="Ø"/>
              <a:defRPr sz="1800" kern="1200">
                <a:solidFill>
                  <a:schemeClr val="tx1"/>
                </a:solidFill>
                <a:latin typeface="微軟正黑體" pitchFamily="34" charset="-120"/>
                <a:ea typeface="微軟正黑體" pitchFamily="34" charset="-120"/>
                <a:cs typeface="+mn-cs"/>
              </a:defRPr>
            </a:lvl2pPr>
            <a:lvl3pPr marL="1143000" indent="-228600" algn="l" rtl="0" eaLnBrk="0" fontAlgn="base" hangingPunct="0">
              <a:spcBef>
                <a:spcPct val="20000"/>
              </a:spcBef>
              <a:spcAft>
                <a:spcPct val="0"/>
              </a:spcAft>
              <a:buFont typeface="Wingdings" pitchFamily="2" charset="2"/>
              <a:buChar char="Ø"/>
              <a:defRPr sz="1800" kern="1200">
                <a:solidFill>
                  <a:schemeClr val="tx1"/>
                </a:solidFill>
                <a:latin typeface="微軟正黑體" pitchFamily="34" charset="-120"/>
                <a:ea typeface="微軟正黑體" pitchFamily="34" charset="-120"/>
                <a:cs typeface="+mn-cs"/>
              </a:defRPr>
            </a:lvl3pPr>
            <a:lvl4pPr marL="1600200" indent="-228600" algn="l" rtl="0" eaLnBrk="0" fontAlgn="base" hangingPunct="0">
              <a:spcBef>
                <a:spcPct val="20000"/>
              </a:spcBef>
              <a:spcAft>
                <a:spcPct val="0"/>
              </a:spcAft>
              <a:buFont typeface="Wingdings" pitchFamily="2" charset="2"/>
              <a:buChar char="Ø"/>
              <a:defRPr sz="1800" kern="1200">
                <a:solidFill>
                  <a:schemeClr val="tx1"/>
                </a:solidFill>
                <a:latin typeface="微軟正黑體" pitchFamily="34" charset="-120"/>
                <a:ea typeface="微軟正黑體" pitchFamily="34" charset="-120"/>
                <a:cs typeface="+mn-cs"/>
              </a:defRPr>
            </a:lvl4pPr>
            <a:lvl5pPr marL="2057400" indent="-228600" algn="l" rtl="0" eaLnBrk="0" fontAlgn="base" hangingPunct="0">
              <a:spcBef>
                <a:spcPct val="20000"/>
              </a:spcBef>
              <a:spcAft>
                <a:spcPct val="0"/>
              </a:spcAft>
              <a:buFont typeface="Wingdings" pitchFamily="2" charset="2"/>
              <a:buChar char="Ø"/>
              <a:defRPr sz="18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dk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dk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dk1"/>
                </a:solidFill>
                <a:latin typeface="+mn-lt"/>
                <a:ea typeface="+mn-ea"/>
                <a:cs typeface="+mn-cs"/>
              </a:defRPr>
            </a:lvl9pPr>
          </a:lstStyle>
          <a:p>
            <a:pPr marL="0" indent="0" algn="ctr">
              <a:buFont typeface="Wingdings" pitchFamily="2" charset="2"/>
              <a:buNone/>
            </a:pPr>
            <a:r>
              <a:rPr lang="zh-TW" altLang="en-US"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移動</a:t>
            </a:r>
            <a:r>
              <a:rPr lang="zh-TW" altLang="zh-TW"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式起重機</a:t>
            </a:r>
            <a:endParaRPr lang="en-US" altLang="zh-TW"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lgn="ctr">
              <a:buFont typeface="Wingdings" pitchFamily="2" charset="2"/>
              <a:buNone/>
            </a:pPr>
            <a:r>
              <a:rPr lang="zh-TW" altLang="zh-TW"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操作人員專業</a:t>
            </a:r>
            <a:r>
              <a:rPr lang="zh-TW" altLang="en-US"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證照</a:t>
            </a:r>
            <a:endParaRPr lang="en-US" altLang="zh-TW"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a:p>
            <a:pPr algn="ctr"/>
            <a:endParaRPr lang="zh-TW" altLang="en-US" sz="16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4" name="群組 4"/>
          <p:cNvGrpSpPr/>
          <p:nvPr/>
        </p:nvGrpSpPr>
        <p:grpSpPr>
          <a:xfrm>
            <a:off x="6893058" y="4185726"/>
            <a:ext cx="2016703" cy="2211236"/>
            <a:chOff x="7057008" y="4185726"/>
            <a:chExt cx="2064670" cy="2211236"/>
          </a:xfrm>
        </p:grpSpPr>
        <p:pic>
          <p:nvPicPr>
            <p:cNvPr id="83970" name="Picture 2" descr="DSC_005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7008" y="4552138"/>
              <a:ext cx="2064670" cy="1844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20"/>
            <p:cNvSpPr txBox="1"/>
            <p:nvPr/>
          </p:nvSpPr>
          <p:spPr bwMode="auto">
            <a:xfrm>
              <a:off x="7057008" y="4185726"/>
              <a:ext cx="2064670" cy="366412"/>
            </a:xfrm>
            <a:prstGeom prst="rect">
              <a:avLst/>
            </a:prstGeom>
            <a:solidFill>
              <a:srgbClr val="0000FF"/>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fontAlgn="auto">
                <a:spcBef>
                  <a:spcPts val="0"/>
                </a:spcBef>
                <a:spcAft>
                  <a:spcPts val="0"/>
                </a:spcAft>
                <a:defRPr/>
              </a:pPr>
              <a:r>
                <a:rPr lang="zh-TW" altLang="en-US" sz="1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配戴防護措施</a:t>
              </a:r>
              <a:endPar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pic>
        <p:nvPicPr>
          <p:cNvPr id="4098" name="Picture 2" descr="C:\Users\chench\Desktop\圖片1.png.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96097" y="1625640"/>
            <a:ext cx="2078037" cy="2389188"/>
          </a:xfrm>
          <a:prstGeom prst="rect">
            <a:avLst/>
          </a:prstGeom>
          <a:noFill/>
          <a:extLst>
            <a:ext uri="{909E8E84-426E-40DD-AFC4-6F175D3DCCD1}">
              <a14:hiddenFill xmlns:a14="http://schemas.microsoft.com/office/drawing/2010/main">
                <a:solidFill>
                  <a:srgbClr val="FFFFFF"/>
                </a:solidFill>
              </a14:hiddenFill>
            </a:ext>
          </a:extLst>
        </p:spPr>
      </p:pic>
      <p:pic>
        <p:nvPicPr>
          <p:cNvPr id="3" name="圖片 2"/>
          <p:cNvPicPr>
            <a:picLocks noChangeAspect="1"/>
          </p:cNvPicPr>
          <p:nvPr/>
        </p:nvPicPr>
        <p:blipFill>
          <a:blip r:embed="rId8" cstate="print"/>
          <a:stretch>
            <a:fillRect/>
          </a:stretch>
        </p:blipFill>
        <p:spPr>
          <a:xfrm>
            <a:off x="124664" y="112023"/>
            <a:ext cx="8785097" cy="865707"/>
          </a:xfrm>
          <a:prstGeom prst="rect">
            <a:avLst/>
          </a:prstGeom>
        </p:spPr>
      </p:pic>
      <p:sp>
        <p:nvSpPr>
          <p:cNvPr id="20" name="文字方塊 19"/>
          <p:cNvSpPr txBox="1"/>
          <p:nvPr/>
        </p:nvSpPr>
        <p:spPr>
          <a:xfrm>
            <a:off x="361690" y="6488668"/>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75125744"/>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706685"/>
            <a:ext cx="8229600" cy="562075"/>
          </a:xfrm>
        </p:spPr>
        <p:txBody>
          <a:bodyPr vert="horz" lIns="0" rIns="0" bIns="0" anchor="b">
            <a:noAutofit/>
          </a:bodyPr>
          <a:lstStyle/>
          <a:p>
            <a:pPr algn="ctr"/>
            <a:r>
              <a:rPr lang="zh-TW" altLang="zh-TW" dirty="0">
                <a:latin typeface="Times New Roman" panose="02020603050405020304" pitchFamily="18" charset="0"/>
              </a:rPr>
              <a:t>安全衛生教育訓練</a:t>
            </a:r>
            <a:endParaRPr lang="zh-TW" altLang="en-US" dirty="0">
              <a:latin typeface="Times New Roman" panose="02020603050405020304" pitchFamily="18" charset="0"/>
            </a:endParaRPr>
          </a:p>
        </p:txBody>
      </p:sp>
      <p:sp>
        <p:nvSpPr>
          <p:cNvPr id="4" name="投影片編號版面配置區 3"/>
          <p:cNvSpPr>
            <a:spLocks noGrp="1"/>
          </p:cNvSpPr>
          <p:nvPr>
            <p:ph type="sldNum" sz="quarter" idx="12"/>
          </p:nvPr>
        </p:nvSpPr>
        <p:spPr>
          <a:xfrm>
            <a:off x="7010400" y="6273888"/>
            <a:ext cx="2133600" cy="365125"/>
          </a:xfrm>
        </p:spPr>
        <p:txBody>
          <a:bodyPr/>
          <a:lstStyle/>
          <a:p>
            <a:pPr>
              <a:defRPr/>
            </a:pPr>
            <a:fld id="{A0EFE6AB-D92F-424A-8CF4-22165CB2CE4A}" type="slidenum">
              <a:rPr lang="en-US" altLang="zh-TW">
                <a:latin typeface="Times New Roman" panose="02020603050405020304" pitchFamily="18" charset="0"/>
                <a:cs typeface="Times New Roman" panose="02020603050405020304" pitchFamily="18" charset="0"/>
              </a:rPr>
              <a:pPr>
                <a:defRPr/>
              </a:pPr>
              <a:t>53</a:t>
            </a:fld>
            <a:endParaRPr lang="en-US" altLang="zh-TW" dirty="0">
              <a:latin typeface="Times New Roman" panose="02020603050405020304" pitchFamily="18" charset="0"/>
              <a:cs typeface="Times New Roman" panose="02020603050405020304" pitchFamily="18" charset="0"/>
            </a:endParaRPr>
          </a:p>
        </p:txBody>
      </p:sp>
      <p:grpSp>
        <p:nvGrpSpPr>
          <p:cNvPr id="3" name="群組 20"/>
          <p:cNvGrpSpPr>
            <a:grpSpLocks/>
          </p:cNvGrpSpPr>
          <p:nvPr/>
        </p:nvGrpSpPr>
        <p:grpSpPr bwMode="auto">
          <a:xfrm>
            <a:off x="0" y="1340768"/>
            <a:ext cx="3077979" cy="2602134"/>
            <a:chOff x="5185024" y="2493408"/>
            <a:chExt cx="3151662" cy="2603369"/>
          </a:xfrm>
        </p:grpSpPr>
        <p:pic>
          <p:nvPicPr>
            <p:cNvPr id="8500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5024" y="2493408"/>
              <a:ext cx="3151662" cy="237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文字方塊 18"/>
            <p:cNvSpPr txBox="1"/>
            <p:nvPr/>
          </p:nvSpPr>
          <p:spPr>
            <a:xfrm>
              <a:off x="5185024" y="4726715"/>
              <a:ext cx="3131021" cy="370062"/>
            </a:xfrm>
            <a:prstGeom prst="rect">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fontAlgn="auto">
                <a:spcBef>
                  <a:spcPts val="0"/>
                </a:spcBef>
                <a:spcAft>
                  <a:spcPts val="0"/>
                </a:spcAft>
                <a:defRPr/>
              </a:pPr>
              <a:r>
                <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勞安衛及危害通識教育訓練</a:t>
              </a:r>
            </a:p>
          </p:txBody>
        </p:sp>
      </p:grpSp>
      <p:grpSp>
        <p:nvGrpSpPr>
          <p:cNvPr id="6" name="群組 27"/>
          <p:cNvGrpSpPr>
            <a:grpSpLocks/>
          </p:cNvGrpSpPr>
          <p:nvPr/>
        </p:nvGrpSpPr>
        <p:grpSpPr bwMode="auto">
          <a:xfrm>
            <a:off x="0" y="3933056"/>
            <a:ext cx="3057820" cy="2313548"/>
            <a:chOff x="1008336" y="5221494"/>
            <a:chExt cx="3130765" cy="2312344"/>
          </a:xfrm>
        </p:grpSpPr>
        <p:pic>
          <p:nvPicPr>
            <p:cNvPr id="11268" name="Picture 4" descr="DSC04629"/>
            <p:cNvPicPr>
              <a:picLocks noChangeAspect="1" noChangeArrowheads="1"/>
            </p:cNvPicPr>
            <p:nvPr/>
          </p:nvPicPr>
          <p:blipFill>
            <a:blip r:embed="rId4" cstate="print"/>
            <a:srcRect/>
            <a:stretch>
              <a:fillRect/>
            </a:stretch>
          </p:blipFill>
          <p:spPr bwMode="auto">
            <a:xfrm>
              <a:off x="1008336" y="5221494"/>
              <a:ext cx="3095838" cy="2284810"/>
            </a:xfrm>
            <a:prstGeom prst="rect">
              <a:avLst/>
            </a:prstGeom>
          </p:spPr>
          <p:style>
            <a:lnRef idx="1">
              <a:schemeClr val="accent1"/>
            </a:lnRef>
            <a:fillRef idx="2">
              <a:schemeClr val="accent1"/>
            </a:fillRef>
            <a:effectRef idx="1">
              <a:schemeClr val="accent1"/>
            </a:effectRef>
            <a:fontRef idx="minor">
              <a:schemeClr val="dk1"/>
            </a:fontRef>
          </p:style>
        </p:pic>
        <p:sp>
          <p:nvSpPr>
            <p:cNvPr id="27" name="文字方塊 26"/>
            <p:cNvSpPr txBox="1"/>
            <p:nvPr/>
          </p:nvSpPr>
          <p:spPr>
            <a:xfrm>
              <a:off x="1008336" y="7164698"/>
              <a:ext cx="3130765" cy="369140"/>
            </a:xfrm>
            <a:prstGeom prst="rect">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altLang="zh-TW" sz="1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OHSAS</a:t>
              </a:r>
              <a:r>
                <a:rPr lang="zh-TW" altLang="en-US" sz="1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內部查核</a:t>
              </a:r>
              <a:endPar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pic>
        <p:nvPicPr>
          <p:cNvPr id="85001" name="Picture 3" descr="毒2"/>
          <p:cNvPicPr preferRelativeResize="0">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47864" y="4005065"/>
            <a:ext cx="2884151"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7"/>
          <p:cNvSpPr txBox="1"/>
          <p:nvPr/>
        </p:nvSpPr>
        <p:spPr>
          <a:xfrm>
            <a:off x="3347864" y="1340769"/>
            <a:ext cx="2884151" cy="369332"/>
          </a:xfrm>
          <a:prstGeom prst="rect">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TW" altLang="en-US" sz="18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安全衛生</a:t>
            </a: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訓練及演練</a:t>
            </a:r>
            <a:endPar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85003" name="Picture 2" descr="DSCI0346"/>
          <p:cNvPicPr preferRelativeResize="0">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1700809"/>
            <a:ext cx="2884151" cy="237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p:cNvPicPr>
            <a:picLocks noChangeAspect="1" noChangeArrowheads="1"/>
          </p:cNvPicPr>
          <p:nvPr/>
        </p:nvPicPr>
        <p:blipFill>
          <a:blip r:embed="rId7" cstate="print"/>
          <a:srcRect/>
          <a:stretch>
            <a:fillRect/>
          </a:stretch>
        </p:blipFill>
        <p:spPr bwMode="auto">
          <a:xfrm>
            <a:off x="6257925" y="1772817"/>
            <a:ext cx="2886075" cy="4467225"/>
          </a:xfrm>
          <a:prstGeom prst="rect">
            <a:avLst/>
          </a:prstGeom>
          <a:noFill/>
          <a:ln w="9525">
            <a:noFill/>
            <a:miter lim="800000"/>
            <a:headEnd/>
            <a:tailEnd/>
          </a:ln>
        </p:spPr>
      </p:pic>
      <p:sp>
        <p:nvSpPr>
          <p:cNvPr id="20" name="文字方塊 19"/>
          <p:cNvSpPr txBox="1"/>
          <p:nvPr/>
        </p:nvSpPr>
        <p:spPr>
          <a:xfrm>
            <a:off x="6259849" y="1412777"/>
            <a:ext cx="2884151" cy="369888"/>
          </a:xfrm>
          <a:prstGeom prst="rect">
            <a:avLst/>
          </a:prstGeom>
          <a:solidFill>
            <a:schemeClr val="accent2">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實驗室安全</a:t>
            </a:r>
            <a:r>
              <a:rPr lang="zh-TW" altLang="en-US"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衛生教育訓練</a:t>
            </a:r>
            <a:endParaRPr lang="zh-TW" altLang="en-US" sz="18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1" name="文字方塊 20"/>
          <p:cNvSpPr txBox="1"/>
          <p:nvPr/>
        </p:nvSpPr>
        <p:spPr bwMode="auto">
          <a:xfrm>
            <a:off x="3275856" y="5877273"/>
            <a:ext cx="5868144" cy="338554"/>
          </a:xfrm>
          <a:prstGeom prst="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algn="ctr" fontAlgn="auto">
              <a:spcBef>
                <a:spcPts val="0"/>
              </a:spcBef>
              <a:spcAft>
                <a:spcPts val="0"/>
              </a:spcAft>
              <a:defRPr/>
            </a:pPr>
            <a:r>
              <a:rPr lang="zh-TW" altLang="en-US"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職安衛及</a:t>
            </a:r>
            <a:r>
              <a:rPr lang="zh-TW" alt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危害通識教育</a:t>
            </a:r>
            <a:r>
              <a:rPr lang="zh-TW" altLang="en-US"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訓練</a:t>
            </a:r>
            <a:r>
              <a:rPr lang="zh-TW" altLang="zh-TW"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研究生</a:t>
            </a:r>
            <a:r>
              <a:rPr lang="zh-TW" alt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新進</a:t>
            </a:r>
            <a:r>
              <a:rPr lang="zh-TW" altLang="en-US"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者，</a:t>
            </a:r>
            <a:r>
              <a:rPr lang="zh-TW" altLang="zh-TW"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成績</a:t>
            </a:r>
            <a:r>
              <a:rPr lang="zh-TW" altLang="zh-TW"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需達</a:t>
            </a:r>
            <a:r>
              <a:rPr lang="en-US" altLang="zh-TW"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70</a:t>
            </a:r>
            <a:r>
              <a:rPr lang="zh-TW" altLang="zh-TW" sz="1600" b="1"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圖片 4"/>
          <p:cNvPicPr>
            <a:picLocks noChangeAspect="1"/>
          </p:cNvPicPr>
          <p:nvPr/>
        </p:nvPicPr>
        <p:blipFill>
          <a:blip r:embed="rId8" cstate="print"/>
          <a:stretch>
            <a:fillRect/>
          </a:stretch>
        </p:blipFill>
        <p:spPr>
          <a:xfrm>
            <a:off x="397390" y="48465"/>
            <a:ext cx="8785097" cy="865707"/>
          </a:xfrm>
          <a:prstGeom prst="rect">
            <a:avLst/>
          </a:prstGeom>
        </p:spPr>
      </p:pic>
      <p:sp>
        <p:nvSpPr>
          <p:cNvPr id="17" name="文字方塊 16"/>
          <p:cNvSpPr txBox="1"/>
          <p:nvPr/>
        </p:nvSpPr>
        <p:spPr>
          <a:xfrm>
            <a:off x="8505" y="6237312"/>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69799427"/>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Times New Roman" panose="02020603050405020304" pitchFamily="18" charset="0"/>
              </a:rPr>
              <a:t>6. </a:t>
            </a:r>
            <a:r>
              <a:rPr lang="zh-TW" altLang="en-US" dirty="0" smtClean="0">
                <a:latin typeface="Times New Roman" panose="02020603050405020304" pitchFamily="18" charset="0"/>
              </a:rPr>
              <a:t>溝通</a:t>
            </a:r>
            <a:endParaRPr lang="zh-TW" altLang="en-US" dirty="0">
              <a:latin typeface="Times New Roman" panose="02020603050405020304" pitchFamily="18" charset="0"/>
            </a:endParaRPr>
          </a:p>
        </p:txBody>
      </p:sp>
      <p:sp>
        <p:nvSpPr>
          <p:cNvPr id="3" name="內容版面配置區 2"/>
          <p:cNvSpPr>
            <a:spLocks noGrp="1"/>
          </p:cNvSpPr>
          <p:nvPr>
            <p:ph idx="1"/>
          </p:nvPr>
        </p:nvSpPr>
        <p:spPr/>
        <p:txBody>
          <a:bodyPr/>
          <a:lstStyle/>
          <a:p>
            <a:r>
              <a:rPr lang="zh-TW" altLang="en-US" sz="2800" dirty="0" smtClean="0"/>
              <a:t>查核重點：</a:t>
            </a:r>
            <a:endParaRPr lang="en-US" altLang="zh-TW" sz="2800" dirty="0" smtClean="0"/>
          </a:p>
          <a:p>
            <a:pPr lvl="1"/>
            <a:r>
              <a:rPr lang="zh-TW" altLang="en-US" sz="2400" dirty="0"/>
              <a:t>是否存在一程序可提供管道</a:t>
            </a:r>
            <a:r>
              <a:rPr lang="zh-TW" altLang="en-US" sz="2400" dirty="0" smtClean="0"/>
              <a:t>對職業安全衛生議題</a:t>
            </a:r>
            <a:r>
              <a:rPr lang="zh-TW" altLang="en-US" sz="2400" dirty="0"/>
              <a:t>做溝通？（包含校內及校外溝通）</a:t>
            </a:r>
          </a:p>
          <a:p>
            <a:pPr lvl="1"/>
            <a:r>
              <a:rPr lang="zh-TW" altLang="en-US" sz="2400" dirty="0"/>
              <a:t>溝通之事項及對應方式是否有明確紀錄？</a:t>
            </a:r>
          </a:p>
          <a:p>
            <a:pPr lvl="1"/>
            <a:r>
              <a:rPr lang="zh-TW" altLang="en-US" sz="2400" dirty="0"/>
              <a:t>教職員工是否了解學校</a:t>
            </a:r>
            <a:r>
              <a:rPr lang="zh-TW" altLang="en-US" sz="2400" dirty="0" smtClean="0"/>
              <a:t>對於職業安全衛生議題</a:t>
            </a:r>
            <a:r>
              <a:rPr lang="zh-TW" altLang="en-US" sz="2400" dirty="0"/>
              <a:t>之負責人員、單位或窗口？</a:t>
            </a:r>
          </a:p>
          <a:p>
            <a:pPr lvl="1"/>
            <a:r>
              <a:rPr lang="zh-TW" altLang="en-US" sz="2400" dirty="0"/>
              <a:t>學校事故發生時，是否有相關程序以應對社會大眾？</a:t>
            </a:r>
          </a:p>
          <a:p>
            <a:pPr lvl="1"/>
            <a:r>
              <a:rPr lang="zh-TW" altLang="en-US" sz="2400" dirty="0"/>
              <a:t>學校各單位（系、所、院及行政單位</a:t>
            </a:r>
            <a:r>
              <a:rPr lang="en-US" altLang="zh-TW" sz="2400" dirty="0"/>
              <a:t>…</a:t>
            </a:r>
            <a:r>
              <a:rPr lang="zh-TW" altLang="en-US" sz="2400" dirty="0"/>
              <a:t>等）是否可遵照程序</a:t>
            </a:r>
            <a:r>
              <a:rPr lang="zh-TW" altLang="en-US" sz="2400" dirty="0" smtClean="0"/>
              <a:t>將職業安全衛生訊息</a:t>
            </a:r>
            <a:r>
              <a:rPr lang="zh-TW" altLang="en-US" sz="2400" dirty="0"/>
              <a:t>整合？</a:t>
            </a:r>
          </a:p>
          <a:p>
            <a:pPr lvl="1"/>
            <a:endParaRPr lang="zh-TW" altLang="en-US" dirty="0"/>
          </a:p>
        </p:txBody>
      </p:sp>
      <p:sp>
        <p:nvSpPr>
          <p:cNvPr id="4" name="投影片編號版面配置區 3"/>
          <p:cNvSpPr>
            <a:spLocks noGrp="1"/>
          </p:cNvSpPr>
          <p:nvPr>
            <p:ph type="sldNum" sz="quarter" idx="12"/>
          </p:nvPr>
        </p:nvSpPr>
        <p:spPr>
          <a:xfrm>
            <a:off x="6804248" y="6165304"/>
            <a:ext cx="2133600" cy="365125"/>
          </a:xfrm>
        </p:spPr>
        <p:txBody>
          <a:bodyPr/>
          <a:lstStyle/>
          <a:p>
            <a:pPr>
              <a:defRPr/>
            </a:pPr>
            <a:fld id="{2C463222-3884-42D2-8A9D-F71189E9DF7D}" type="slidenum">
              <a:rPr lang="en-US" altLang="zh-TW" smtClean="0">
                <a:solidFill>
                  <a:prstClr val="black">
                    <a:tint val="75000"/>
                  </a:prstClr>
                </a:solidFill>
                <a:latin typeface="Times New Roman" panose="02020603050405020304" pitchFamily="18" charset="0"/>
                <a:cs typeface="Times New Roman" panose="02020603050405020304" pitchFamily="18" charset="0"/>
              </a:rPr>
              <a:pPr>
                <a:defRPr/>
              </a:pPr>
              <a:t>54</a:t>
            </a:fld>
            <a:endParaRPr lang="en-US" altLang="zh-TW" dirty="0">
              <a:solidFill>
                <a:prstClr val="black">
                  <a:tint val="75000"/>
                </a:prstClr>
              </a:solidFill>
              <a:latin typeface="Times New Roman" panose="02020603050405020304" pitchFamily="18" charset="0"/>
              <a:cs typeface="Times New Roman" panose="02020603050405020304" pitchFamily="18" charset="0"/>
            </a:endParaRPr>
          </a:p>
        </p:txBody>
      </p:sp>
      <p:sp>
        <p:nvSpPr>
          <p:cNvPr id="5" name="文字方塊 4"/>
          <p:cNvSpPr txBox="1"/>
          <p:nvPr/>
        </p:nvSpPr>
        <p:spPr>
          <a:xfrm>
            <a:off x="827584" y="5661248"/>
            <a:ext cx="3203848"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9923377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latin typeface="Times New Roman" panose="02020603050405020304" pitchFamily="18" charset="0"/>
                <a:ea typeface="標楷體" panose="03000509000000000000" pitchFamily="65" charset="-120"/>
                <a:cs typeface="Times New Roman" panose="02020603050405020304" pitchFamily="18" charset="0"/>
              </a:rPr>
              <a:t>7.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作業</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管制</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sz="half" idx="1"/>
          </p:nvPr>
        </p:nvSpPr>
        <p:spPr/>
        <p:txBody>
          <a:bodyPr>
            <a:noAutofit/>
          </a:bodyPr>
          <a:lstStyle/>
          <a:p>
            <a:pPr marL="266700" indent="-266700">
              <a:lnSpc>
                <a:spcPct val="150000"/>
              </a:lnSpc>
              <a:spcBef>
                <a:spcPts val="0"/>
              </a:spcBef>
              <a:buClrTx/>
              <a:buFont typeface="Wingdings" pitchFamily="2" charset="2"/>
              <a:buAutoNum type="arabicPeriod"/>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承攬外包商管理</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266700" lvl="0" indent="-266700">
              <a:lnSpc>
                <a:spcPct val="150000"/>
              </a:lnSpc>
              <a:spcBef>
                <a:spcPts val="0"/>
              </a:spcBef>
              <a:buClrTx/>
              <a:buFont typeface="Wingdings" pitchFamily="2" charset="2"/>
              <a:buAutoNum type="arabicPeriod"/>
            </a:pP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通風</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設備</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266700" lvl="0" indent="-266700">
              <a:lnSpc>
                <a:spcPct val="150000"/>
              </a:lnSpc>
              <a:spcBef>
                <a:spcPts val="0"/>
              </a:spcBef>
              <a:buClrTx/>
              <a:buNone/>
            </a:pP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毒化物方面：</a:t>
            </a:r>
          </a:p>
          <a:p>
            <a:pPr marL="708660" lvl="1" indent="-342900">
              <a:lnSpc>
                <a:spcPct val="150000"/>
              </a:lnSpc>
              <a:spcBef>
                <a:spcPts val="0"/>
              </a:spcBef>
              <a:buClrTx/>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是否有使用毒化物？</a:t>
            </a:r>
          </a:p>
          <a:p>
            <a:pPr marL="708660" lvl="1" indent="-342900">
              <a:lnSpc>
                <a:spcPct val="150000"/>
              </a:lnSpc>
              <a:spcBef>
                <a:spcPts val="0"/>
              </a:spcBef>
              <a:buClrTx/>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相關之作業管制</a:t>
            </a:r>
          </a:p>
          <a:p>
            <a:pPr marL="708660" lvl="1" indent="-342900">
              <a:lnSpc>
                <a:spcPct val="150000"/>
              </a:lnSpc>
              <a:spcBef>
                <a:spcPts val="0"/>
              </a:spcBef>
              <a:buClrTx/>
            </a:pP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SDS</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表</a:t>
            </a:r>
          </a:p>
          <a:p>
            <a:pPr marL="708660" lvl="1" indent="-342900">
              <a:lnSpc>
                <a:spcPct val="150000"/>
              </a:lnSpc>
              <a:spcBef>
                <a:spcPts val="0"/>
              </a:spcBef>
              <a:buClrTx/>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使用、儲存、廢棄之管制</a:t>
            </a:r>
          </a:p>
          <a:p>
            <a:pPr marL="708660" lvl="1" indent="-342900">
              <a:lnSpc>
                <a:spcPct val="150000"/>
              </a:lnSpc>
              <a:spcBef>
                <a:spcPts val="0"/>
              </a:spcBef>
              <a:buClrTx/>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對污染預防之措施</a:t>
            </a:r>
          </a:p>
          <a:p>
            <a:pPr marL="266700" lvl="0" indent="-266700">
              <a:lnSpc>
                <a:spcPct val="170000"/>
              </a:lnSpc>
              <a:spcBef>
                <a:spcPts val="0"/>
              </a:spcBef>
              <a:buClrTx/>
              <a:buFont typeface="Wingdings" pitchFamily="2" charset="2"/>
              <a:buAutoNum type="arabicPeriod"/>
            </a:pP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內容版面配置區 4"/>
          <p:cNvSpPr>
            <a:spLocks noGrp="1"/>
          </p:cNvSpPr>
          <p:nvPr>
            <p:ph sz="half" idx="2"/>
          </p:nvPr>
        </p:nvSpPr>
        <p:spPr/>
        <p:txBody>
          <a:bodyPr>
            <a:normAutofit/>
          </a:bodyPr>
          <a:lstStyle/>
          <a:p>
            <a:pPr marL="266700" indent="-266700">
              <a:lnSpc>
                <a:spcPct val="170000"/>
              </a:lnSpc>
              <a:spcBef>
                <a:spcPts val="0"/>
              </a:spcBef>
              <a:buClrTx/>
              <a:buFont typeface="+mj-lt"/>
              <a:buAutoNum type="arabicPeriod" startAt="4"/>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健康</a:t>
            </a:r>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管理與促進</a:t>
            </a:r>
            <a:endParaRPr lang="en-US" altLang="zh-TW" sz="2400" b="1" dirty="0">
              <a:latin typeface="Times New Roman" panose="02020603050405020304" pitchFamily="18" charset="0"/>
              <a:ea typeface="標楷體" panose="03000509000000000000" pitchFamily="65" charset="-120"/>
              <a:cs typeface="Times New Roman" panose="02020603050405020304" pitchFamily="18" charset="0"/>
            </a:endParaRPr>
          </a:p>
          <a:p>
            <a:pPr marL="266700" indent="-266700">
              <a:lnSpc>
                <a:spcPct val="170000"/>
              </a:lnSpc>
              <a:spcBef>
                <a:spcPts val="0"/>
              </a:spcBef>
              <a:buClrTx/>
              <a:buFont typeface="+mj-lt"/>
              <a:buAutoNum type="arabicPeriod" startAt="4"/>
            </a:pPr>
            <a:r>
              <a:rPr lang="zh-TW"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緊急</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事件準備與應變</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55</a:t>
            </a:fld>
            <a:endParaRPr lang="en-US" altLang="zh-TW" dirty="0">
              <a:solidFill>
                <a:prstClr val="black">
                  <a:tint val="75000"/>
                </a:prstClr>
              </a:solidFill>
            </a:endParaRPr>
          </a:p>
        </p:txBody>
      </p:sp>
      <p:sp>
        <p:nvSpPr>
          <p:cNvPr id="6" name="文字方塊 5"/>
          <p:cNvSpPr txBox="1"/>
          <p:nvPr/>
        </p:nvSpPr>
        <p:spPr>
          <a:xfrm>
            <a:off x="683568" y="5733256"/>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75275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vert="horz" lIns="0" rIns="0" bIns="0" anchor="b">
            <a:noAutofit/>
          </a:bodyPr>
          <a:lstStyle/>
          <a:p>
            <a:r>
              <a:rPr lang="en-US" altLang="zh-TW" sz="4000" b="1" dirty="0" smtClean="0">
                <a:latin typeface="Times New Roman" panose="02020603050405020304" pitchFamily="18" charset="0"/>
              </a:rPr>
              <a:t>1.</a:t>
            </a:r>
            <a:r>
              <a:rPr lang="zh-TW" altLang="en-US" sz="4000" b="1" dirty="0">
                <a:latin typeface="Times New Roman" panose="02020603050405020304" pitchFamily="18" charset="0"/>
              </a:rPr>
              <a:t>承攬外包商</a:t>
            </a:r>
            <a:r>
              <a:rPr lang="zh-TW" altLang="en-US" sz="4000" b="1" dirty="0" smtClean="0">
                <a:latin typeface="Times New Roman" panose="02020603050405020304" pitchFamily="18" charset="0"/>
              </a:rPr>
              <a:t>管理</a:t>
            </a:r>
            <a:endParaRPr lang="zh-TW" altLang="en-US" sz="4000" b="1" dirty="0">
              <a:latin typeface="Times New Roman" panose="02020603050405020304" pitchFamily="18" charset="0"/>
            </a:endParaRPr>
          </a:p>
        </p:txBody>
      </p:sp>
      <p:sp>
        <p:nvSpPr>
          <p:cNvPr id="3" name="文字版面配置區 2"/>
          <p:cNvSpPr>
            <a:spLocks noGrp="1"/>
          </p:cNvSpPr>
          <p:nvPr>
            <p:ph idx="1"/>
          </p:nvPr>
        </p:nvSpPr>
        <p:spPr>
          <a:xfrm>
            <a:off x="457200" y="1484784"/>
            <a:ext cx="4906888" cy="1728192"/>
          </a:xfrm>
          <a:solidFill>
            <a:schemeClr val="accent2">
              <a:lumMod val="20000"/>
              <a:lumOff val="80000"/>
            </a:schemeClr>
          </a:solidFill>
        </p:spPr>
        <p:txBody>
          <a:bodyPr>
            <a:normAutofit fontScale="77500" lnSpcReduction="20000"/>
          </a:bodyPr>
          <a:lstStyle/>
          <a:p>
            <a:pPr lvl="0"/>
            <a:r>
              <a:rPr lang="zh-TW" altLang="en-US" dirty="0" smtClean="0"/>
              <a:t>職業安全衛生</a:t>
            </a:r>
            <a:r>
              <a:rPr lang="zh-TW" altLang="zh-TW" dirty="0" smtClean="0"/>
              <a:t>要求</a:t>
            </a:r>
            <a:r>
              <a:rPr lang="zh-TW" altLang="zh-TW" dirty="0"/>
              <a:t>是否被當作選擇供應商或分包商之指標</a:t>
            </a:r>
            <a:r>
              <a:rPr lang="zh-TW" altLang="zh-TW" dirty="0" smtClean="0"/>
              <a:t>？</a:t>
            </a:r>
            <a:endParaRPr lang="en-US" altLang="zh-TW" dirty="0" smtClean="0"/>
          </a:p>
          <a:p>
            <a:pPr lvl="0"/>
            <a:r>
              <a:rPr lang="zh-TW" altLang="zh-TW" dirty="0" smtClean="0"/>
              <a:t>作業</a:t>
            </a:r>
            <a:r>
              <a:rPr lang="zh-TW" altLang="zh-TW" dirty="0"/>
              <a:t>管制有關項目是否與供應商或分包商溝通並要求配合</a:t>
            </a:r>
            <a:r>
              <a:rPr lang="zh-TW" altLang="zh-TW" dirty="0" smtClean="0"/>
              <a:t>？</a:t>
            </a:r>
            <a:endParaRPr lang="zh-TW" altLang="en-US" dirty="0"/>
          </a:p>
        </p:txBody>
      </p:sp>
      <p:sp>
        <p:nvSpPr>
          <p:cNvPr id="4" name="投影片編號版面配置區 3"/>
          <p:cNvSpPr>
            <a:spLocks noGrp="1"/>
          </p:cNvSpPr>
          <p:nvPr>
            <p:ph type="sldNum" sz="quarter" idx="12"/>
          </p:nvPr>
        </p:nvSpPr>
        <p:spPr>
          <a:xfrm>
            <a:off x="6989440" y="6165304"/>
            <a:ext cx="2133600" cy="365125"/>
          </a:xfrm>
        </p:spPr>
        <p:txBody>
          <a:bodyPr/>
          <a:lstStyle/>
          <a:p>
            <a:fld id="{5120085A-5DBB-4432-81C6-0F66A6FEB2A5}" type="slidenum">
              <a:rPr lang="zh-TW" altLang="en-US" smtClean="0">
                <a:latin typeface="Times New Roman" panose="02020603050405020304" pitchFamily="18" charset="0"/>
                <a:cs typeface="Times New Roman" panose="02020603050405020304" pitchFamily="18" charset="0"/>
              </a:rPr>
              <a:pPr/>
              <a:t>56</a:t>
            </a:fld>
            <a:endParaRPr lang="zh-TW" altLang="en-US">
              <a:latin typeface="Times New Roman" panose="02020603050405020304" pitchFamily="18" charset="0"/>
              <a:cs typeface="Times New Roman" panose="02020603050405020304" pitchFamily="18" charset="0"/>
            </a:endParaRPr>
          </a:p>
        </p:txBody>
      </p:sp>
      <p:pic>
        <p:nvPicPr>
          <p:cNvPr id="5" name="Picture 3"/>
          <p:cNvPicPr>
            <a:picLocks noChangeAspect="1" noChangeArrowheads="1"/>
          </p:cNvPicPr>
          <p:nvPr/>
        </p:nvPicPr>
        <p:blipFill>
          <a:blip r:embed="rId3" cstate="print"/>
          <a:srcRect/>
          <a:stretch>
            <a:fillRect/>
          </a:stretch>
        </p:blipFill>
        <p:spPr bwMode="auto">
          <a:xfrm>
            <a:off x="0" y="3140968"/>
            <a:ext cx="5004048" cy="3717032"/>
          </a:xfrm>
          <a:prstGeom prst="rect">
            <a:avLst/>
          </a:prstGeom>
          <a:noFill/>
          <a:ln w="9525">
            <a:noFill/>
            <a:miter lim="800000"/>
            <a:headEnd/>
            <a:tailEnd/>
          </a:ln>
        </p:spPr>
      </p:pic>
      <p:pic>
        <p:nvPicPr>
          <p:cNvPr id="6" name="圖片 6" descr="D:\教育訓練\安全衛生教育訓練\102.01.03承攬相關\承攬管理教訓102.01.04\DSCN0529.JPG"/>
          <p:cNvPicPr>
            <a:picLocks noChangeAspect="1" noChangeArrowheads="1"/>
          </p:cNvPicPr>
          <p:nvPr/>
        </p:nvPicPr>
        <p:blipFill>
          <a:blip r:embed="rId4" cstate="print"/>
          <a:srcRect/>
          <a:stretch>
            <a:fillRect/>
          </a:stretch>
        </p:blipFill>
        <p:spPr bwMode="auto">
          <a:xfrm>
            <a:off x="5508104" y="1556792"/>
            <a:ext cx="3096344" cy="2160240"/>
          </a:xfrm>
          <a:prstGeom prst="rect">
            <a:avLst/>
          </a:prstGeom>
          <a:noFill/>
          <a:ln w="9525">
            <a:noFill/>
            <a:miter lim="800000"/>
            <a:headEnd/>
            <a:tailEnd/>
          </a:ln>
        </p:spPr>
      </p:pic>
      <p:sp>
        <p:nvSpPr>
          <p:cNvPr id="7" name="文字方塊 6"/>
          <p:cNvSpPr txBox="1"/>
          <p:nvPr/>
        </p:nvSpPr>
        <p:spPr>
          <a:xfrm>
            <a:off x="5076056" y="3789040"/>
            <a:ext cx="3851920" cy="2169825"/>
          </a:xfrm>
          <a:prstGeom prst="rect">
            <a:avLst/>
          </a:prstGeom>
          <a:solidFill>
            <a:schemeClr val="accent1">
              <a:lumMod val="90000"/>
            </a:schemeClr>
          </a:solidFill>
        </p:spPr>
        <p:txBody>
          <a:bodyPr wrap="square" rtlCol="0">
            <a:spAutoFit/>
          </a:bodyPr>
          <a:lstStyle/>
          <a:p>
            <a:pPr marL="285750" indent="-285750">
              <a:lnSpc>
                <a:spcPct val="150000"/>
              </a:lnSpc>
              <a:buFont typeface="Wingdings" pitchFamily="2" charset="2"/>
              <a:buChar char="u"/>
            </a:pPr>
            <a:r>
              <a:rPr lang="zh-TW" altLang="zh-TW" b="1" dirty="0" smtClean="0">
                <a:latin typeface="Times New Roman" panose="02020603050405020304" pitchFamily="18" charset="0"/>
                <a:ea typeface="標楷體" panose="03000509000000000000" pitchFamily="65" charset="-120"/>
                <a:cs typeface="Times New Roman" panose="02020603050405020304" pitchFamily="18" charset="0"/>
              </a:rPr>
              <a:t>提升校內外承攬商職安衛認知</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b="1" dirty="0" smtClean="0">
                <a:latin typeface="Times New Roman" panose="02020603050405020304" pitchFamily="18" charset="0"/>
                <a:ea typeface="標楷體" panose="03000509000000000000" pitchFamily="65" charset="-120"/>
                <a:cs typeface="Times New Roman" panose="02020603050405020304" pitchFamily="18" charset="0"/>
              </a:rPr>
              <a:t>定期舉辦承攬安衛</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座談</a:t>
            </a:r>
            <a:endParaRPr lang="en-US" altLang="zh-TW" b="1" dirty="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nSpc>
                <a:spcPct val="150000"/>
              </a:lnSpc>
              <a:buFont typeface="Wingdings" pitchFamily="2" charset="2"/>
              <a:buChar char="u"/>
            </a:pPr>
            <a:r>
              <a:rPr lang="zh-TW" altLang="zh-TW" b="1" dirty="0" smtClean="0">
                <a:latin typeface="Times New Roman" panose="02020603050405020304" pitchFamily="18" charset="0"/>
                <a:ea typeface="標楷體" panose="03000509000000000000" pitchFamily="65" charset="-120"/>
                <a:cs typeface="Times New Roman" panose="02020603050405020304" pitchFamily="18" charset="0"/>
              </a:rPr>
              <a:t>作業前由安衛管理</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人員</a:t>
            </a:r>
            <a:r>
              <a:rPr lang="zh-TW" altLang="zh-TW" b="1" dirty="0" smtClean="0">
                <a:latin typeface="Times New Roman" panose="02020603050405020304" pitchFamily="18" charset="0"/>
                <a:ea typeface="標楷體" panose="03000509000000000000" pitchFamily="65" charset="-120"/>
                <a:cs typeface="Times New Roman" panose="02020603050405020304" pitchFamily="18" charset="0"/>
              </a:rPr>
              <a:t>及業務承辦單位主管與承攬商召開相關安衛會議</a:t>
            </a:r>
            <a:endParaRPr lang="zh-TW" altLang="zh-TW"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p:cNvSpPr txBox="1"/>
          <p:nvPr/>
        </p:nvSpPr>
        <p:spPr bwMode="auto">
          <a:xfrm>
            <a:off x="5508104" y="1268760"/>
            <a:ext cx="3096344" cy="338554"/>
          </a:xfrm>
          <a:prstGeom prst="rect">
            <a:avLst/>
          </a:prstGeom>
          <a:solidFill>
            <a:schemeClr val="accent6">
              <a:lumMod val="75000"/>
            </a:schemeClr>
          </a:solidFill>
          <a:ln>
            <a:solidFill>
              <a:schemeClr val="accent4">
                <a:lumMod val="75000"/>
              </a:schemeClr>
            </a:solidFill>
          </a:ln>
        </p:spPr>
        <p:style>
          <a:lnRef idx="3">
            <a:schemeClr val="lt1"/>
          </a:lnRef>
          <a:fillRef idx="1">
            <a:schemeClr val="accent2"/>
          </a:fillRef>
          <a:effectRef idx="1">
            <a:schemeClr val="accent2"/>
          </a:effectRef>
          <a:fontRef idx="minor">
            <a:schemeClr val="lt1"/>
          </a:fontRef>
        </p:style>
        <p:txBody>
          <a:bodyPr wrap="square">
            <a:spAutoFit/>
          </a:bodyPr>
          <a:lstStyle/>
          <a:p>
            <a:pPr algn="ctr">
              <a:defRPr/>
            </a:pPr>
            <a:r>
              <a:rPr lang="zh-TW" altLang="en-US"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承攬商勞安衛及危害座談</a:t>
            </a:r>
            <a:endParaRPr lang="en-US" altLang="zh-TW" sz="1600" b="1"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 name="標題 1"/>
          <p:cNvSpPr txBox="1">
            <a:spLocks/>
          </p:cNvSpPr>
          <p:nvPr/>
        </p:nvSpPr>
        <p:spPr bwMode="auto">
          <a:xfrm>
            <a:off x="5220072" y="548680"/>
            <a:ext cx="3538736" cy="63953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TW" altLang="en-US" sz="3200" b="1" i="0" u="none" strike="noStrike" kern="0" cap="none" spc="0" normalizeH="0" baseline="0" noProof="0" dirty="0">
              <a:ln>
                <a:noFill/>
              </a:ln>
              <a:solidFill>
                <a:srgbClr val="A50021"/>
              </a:solidFill>
              <a:effectLst/>
              <a:uLnTx/>
              <a:uFillTx/>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矩形 10"/>
          <p:cNvSpPr/>
          <p:nvPr/>
        </p:nvSpPr>
        <p:spPr>
          <a:xfrm>
            <a:off x="1475656" y="3212976"/>
            <a:ext cx="82800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○○大學</a:t>
            </a:r>
            <a:endParaRPr lang="zh-TW" altLang="en-US" sz="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9" name="圖片 8"/>
          <p:cNvPicPr>
            <a:picLocks noChangeAspect="1"/>
          </p:cNvPicPr>
          <p:nvPr/>
        </p:nvPicPr>
        <p:blipFill>
          <a:blip r:embed="rId5" cstate="print"/>
          <a:stretch>
            <a:fillRect/>
          </a:stretch>
        </p:blipFill>
        <p:spPr>
          <a:xfrm>
            <a:off x="372551" y="-60887"/>
            <a:ext cx="8785097" cy="865707"/>
          </a:xfrm>
          <a:prstGeom prst="rect">
            <a:avLst/>
          </a:prstGeom>
        </p:spPr>
      </p:pic>
      <p:sp>
        <p:nvSpPr>
          <p:cNvPr id="12" name="文字方塊 11"/>
          <p:cNvSpPr txBox="1"/>
          <p:nvPr/>
        </p:nvSpPr>
        <p:spPr>
          <a:xfrm>
            <a:off x="5004048" y="6165304"/>
            <a:ext cx="3203848"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407954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3968" y="557213"/>
            <a:ext cx="4860032" cy="639539"/>
          </a:xfrm>
          <a:noFill/>
          <a:ln w="9525">
            <a:noFill/>
            <a:miter lim="800000"/>
            <a:headEnd/>
            <a:tailEnd/>
          </a:ln>
        </p:spPr>
        <p:txBody>
          <a:bodyPr vert="horz" wrap="square" lIns="0" tIns="45720" rIns="0" bIns="0" numCol="1" anchor="b" anchorCtr="0" compatLnSpc="1">
            <a:prstTxWarp prst="textNoShape">
              <a:avLst/>
            </a:prstTxWarp>
            <a:noAutofit/>
          </a:bodyPr>
          <a:lstStyle/>
          <a:p>
            <a:pPr eaLnBrk="1" hangingPunct="1"/>
            <a:r>
              <a:rPr lang="en-US" altLang="zh-TW"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2. </a:t>
            </a:r>
            <a:r>
              <a:rPr lang="zh-TW" altLang="en-US" dirty="0" smtClean="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健康</a:t>
            </a:r>
            <a:r>
              <a:rPr lang="zh-TW" altLang="en-US" dirty="0">
                <a:solidFill>
                  <a:schemeClr val="tx2"/>
                </a:solidFill>
                <a:latin typeface="Times New Roman" panose="02020603050405020304" pitchFamily="18" charset="0"/>
                <a:ea typeface="標楷體" panose="03000509000000000000" pitchFamily="65" charset="-120"/>
                <a:cs typeface="Times New Roman" panose="02020603050405020304" pitchFamily="18" charset="0"/>
              </a:rPr>
              <a:t>管理與促進</a:t>
            </a:r>
          </a:p>
        </p:txBody>
      </p:sp>
      <p:sp>
        <p:nvSpPr>
          <p:cNvPr id="4" name="投影片編號版面配置區 3"/>
          <p:cNvSpPr>
            <a:spLocks noGrp="1"/>
          </p:cNvSpPr>
          <p:nvPr>
            <p:ph type="sldNum" sz="quarter" idx="12"/>
          </p:nvPr>
        </p:nvSpPr>
        <p:spPr/>
        <p:txBody>
          <a:bodyPr/>
          <a:lstStyle/>
          <a:p>
            <a:fld id="{5120085A-5DBB-4432-81C6-0F66A6FEB2A5}" type="slidenum">
              <a:rPr lang="zh-TW" altLang="en-US" smtClean="0"/>
              <a:pPr/>
              <a:t>57</a:t>
            </a:fld>
            <a:endParaRPr lang="zh-TW" altLang="en-US"/>
          </a:p>
        </p:txBody>
      </p:sp>
      <p:pic>
        <p:nvPicPr>
          <p:cNvPr id="6" name="Picture 1"/>
          <p:cNvPicPr>
            <a:picLocks noChangeAspect="1" noChangeArrowheads="1"/>
          </p:cNvPicPr>
          <p:nvPr/>
        </p:nvPicPr>
        <p:blipFill>
          <a:blip r:embed="rId3" cstate="print"/>
          <a:srcRect/>
          <a:stretch>
            <a:fillRect/>
          </a:stretch>
        </p:blipFill>
        <p:spPr bwMode="auto">
          <a:xfrm>
            <a:off x="35496" y="4293096"/>
            <a:ext cx="4536504" cy="2520280"/>
          </a:xfrm>
          <a:prstGeom prst="rect">
            <a:avLst/>
          </a:prstGeom>
          <a:noFill/>
          <a:ln w="9525">
            <a:noFill/>
            <a:miter lim="800000"/>
            <a:headEnd/>
            <a:tailEnd/>
          </a:ln>
        </p:spPr>
      </p:pic>
      <p:sp>
        <p:nvSpPr>
          <p:cNvPr id="7" name="矩形 6"/>
          <p:cNvSpPr/>
          <p:nvPr/>
        </p:nvSpPr>
        <p:spPr>
          <a:xfrm>
            <a:off x="72008" y="6192688"/>
            <a:ext cx="4572000" cy="369332"/>
          </a:xfrm>
          <a:prstGeom prst="rect">
            <a:avLst/>
          </a:prstGeom>
          <a:solidFill>
            <a:schemeClr val="accent6">
              <a:lumMod val="60000"/>
              <a:lumOff val="40000"/>
            </a:schemeClr>
          </a:solidFill>
        </p:spPr>
        <p:txBody>
          <a:bodyPr wrap="square">
            <a:spAutoFit/>
          </a:bodyPr>
          <a:lstStyle/>
          <a:p>
            <a:r>
              <a:rPr lang="zh-TW" altLang="en-US" b="1" dirty="0" smtClean="0">
                <a:latin typeface="標楷體" pitchFamily="65" charset="-120"/>
                <a:ea typeface="標楷體" pitchFamily="65" charset="-120"/>
              </a:rPr>
              <a:t>衛生委員會討論健康檢查與健康促進計畫</a:t>
            </a:r>
            <a:endParaRPr lang="zh-TW" altLang="en-US" dirty="0"/>
          </a:p>
        </p:txBody>
      </p:sp>
      <p:sp>
        <p:nvSpPr>
          <p:cNvPr id="8" name="矩形 19"/>
          <p:cNvSpPr>
            <a:spLocks noChangeArrowheads="1"/>
          </p:cNvSpPr>
          <p:nvPr/>
        </p:nvSpPr>
        <p:spPr bwMode="auto">
          <a:xfrm>
            <a:off x="4499992" y="1340768"/>
            <a:ext cx="4320480" cy="400110"/>
          </a:xfrm>
          <a:prstGeom prst="rect">
            <a:avLst/>
          </a:prstGeom>
          <a:solidFill>
            <a:srgbClr val="99FF99"/>
          </a:solidFill>
          <a:ln w="9525">
            <a:noFill/>
            <a:miter lim="800000"/>
            <a:headEnd/>
            <a:tailEnd/>
          </a:ln>
        </p:spPr>
        <p:txBody>
          <a:bodyPr wrap="square">
            <a:spAutoFit/>
          </a:bodyPr>
          <a:lstStyle/>
          <a:p>
            <a:pPr algn="ctr"/>
            <a:r>
              <a:rPr lang="zh-TW" altLang="en-US" sz="2000" dirty="0" smtClean="0">
                <a:ea typeface="標楷體" pitchFamily="65" charset="-120"/>
              </a:rPr>
              <a:t>每學年舉辦員工一般及特殊健康檢查</a:t>
            </a:r>
            <a:endParaRPr lang="zh-TW" altLang="en-US" sz="2000" dirty="0">
              <a:ea typeface="標楷體" pitchFamily="65" charset="-120"/>
            </a:endParaRPr>
          </a:p>
        </p:txBody>
      </p:sp>
      <p:pic>
        <p:nvPicPr>
          <p:cNvPr id="9" name="圖片 8" descr="F:\呈奇資料\0-0 勞工健檢97.移交\95勞工健康檢查\95勞工健康檢查-S.jpg"/>
          <p:cNvPicPr/>
          <p:nvPr/>
        </p:nvPicPr>
        <p:blipFill>
          <a:blip r:embed="rId4" cstate="print"/>
          <a:srcRect/>
          <a:stretch>
            <a:fillRect/>
          </a:stretch>
        </p:blipFill>
        <p:spPr bwMode="auto">
          <a:xfrm>
            <a:off x="4427984" y="1700808"/>
            <a:ext cx="4320480" cy="2304256"/>
          </a:xfrm>
          <a:prstGeom prst="rect">
            <a:avLst/>
          </a:prstGeom>
          <a:noFill/>
          <a:ln w="9525">
            <a:noFill/>
            <a:miter lim="800000"/>
            <a:headEnd/>
            <a:tailEnd/>
          </a:ln>
        </p:spPr>
      </p:pic>
      <p:pic>
        <p:nvPicPr>
          <p:cNvPr id="11" name="圖片 10" descr="F:\呈奇資料\toshiba\環管中心\照片\戒煙班.JPG"/>
          <p:cNvPicPr/>
          <p:nvPr/>
        </p:nvPicPr>
        <p:blipFill>
          <a:blip r:embed="rId5" cstate="print"/>
          <a:srcRect t="31811" r="5176" b="8490"/>
          <a:stretch>
            <a:fillRect/>
          </a:stretch>
        </p:blipFill>
        <p:spPr bwMode="auto">
          <a:xfrm>
            <a:off x="4499992" y="4293097"/>
            <a:ext cx="4320480" cy="2088232"/>
          </a:xfrm>
          <a:prstGeom prst="rect">
            <a:avLst/>
          </a:prstGeom>
          <a:noFill/>
          <a:ln w="9525">
            <a:noFill/>
            <a:miter lim="800000"/>
            <a:headEnd/>
            <a:tailEnd/>
          </a:ln>
        </p:spPr>
      </p:pic>
      <p:sp>
        <p:nvSpPr>
          <p:cNvPr id="10" name="矩形 19"/>
          <p:cNvSpPr>
            <a:spLocks noChangeArrowheads="1"/>
          </p:cNvSpPr>
          <p:nvPr/>
        </p:nvSpPr>
        <p:spPr bwMode="auto">
          <a:xfrm>
            <a:off x="4499992" y="4077072"/>
            <a:ext cx="4320480" cy="400110"/>
          </a:xfrm>
          <a:prstGeom prst="rect">
            <a:avLst/>
          </a:prstGeom>
          <a:solidFill>
            <a:schemeClr val="accent2"/>
          </a:solidFill>
          <a:ln w="9525">
            <a:noFill/>
            <a:miter lim="800000"/>
            <a:headEnd/>
            <a:tailEnd/>
          </a:ln>
        </p:spPr>
        <p:txBody>
          <a:bodyPr wrap="square">
            <a:spAutoFit/>
          </a:bodyPr>
          <a:lstStyle/>
          <a:p>
            <a:pPr algn="ctr"/>
            <a:r>
              <a:rPr lang="zh-TW" altLang="en-US" sz="2000" dirty="0" smtClean="0">
                <a:solidFill>
                  <a:schemeClr val="bg1"/>
                </a:solidFill>
                <a:ea typeface="標楷體" pitchFamily="65" charset="-120"/>
              </a:rPr>
              <a:t>評估師生健康，舉辦健康促進計畫</a:t>
            </a:r>
            <a:endParaRPr lang="zh-TW" altLang="en-US" sz="2000" dirty="0">
              <a:solidFill>
                <a:schemeClr val="bg1"/>
              </a:solidFill>
              <a:ea typeface="標楷體" pitchFamily="65" charset="-120"/>
            </a:endParaRPr>
          </a:p>
        </p:txBody>
      </p:sp>
      <p:grpSp>
        <p:nvGrpSpPr>
          <p:cNvPr id="12" name="群組 24"/>
          <p:cNvGrpSpPr>
            <a:grpSpLocks/>
          </p:cNvGrpSpPr>
          <p:nvPr/>
        </p:nvGrpSpPr>
        <p:grpSpPr bwMode="auto">
          <a:xfrm>
            <a:off x="323528" y="548680"/>
            <a:ext cx="4067944" cy="3825716"/>
            <a:chOff x="6480943" y="1554814"/>
            <a:chExt cx="2880544" cy="3413112"/>
          </a:xfrm>
        </p:grpSpPr>
        <p:pic>
          <p:nvPicPr>
            <p:cNvPr id="13" name="Picture 3" descr="勞工特殊健康檢查報告書"/>
            <p:cNvPicPr>
              <a:picLocks noChangeAspect="1" noChangeArrowheads="1"/>
            </p:cNvPicPr>
            <p:nvPr/>
          </p:nvPicPr>
          <p:blipFill>
            <a:blip r:embed="rId6" cstate="print"/>
            <a:srcRect l="7692" r="7700"/>
            <a:stretch>
              <a:fillRect/>
            </a:stretch>
          </p:blipFill>
          <p:spPr bwMode="auto">
            <a:xfrm>
              <a:off x="6480943" y="1554814"/>
              <a:ext cx="2880544" cy="3384708"/>
            </a:xfrm>
            <a:prstGeom prst="rect">
              <a:avLst/>
            </a:prstGeom>
            <a:ln>
              <a:headEnd/>
              <a:tailEnd/>
            </a:ln>
          </p:spPr>
          <p:style>
            <a:lnRef idx="1">
              <a:schemeClr val="accent1"/>
            </a:lnRef>
            <a:fillRef idx="2">
              <a:schemeClr val="accent1"/>
            </a:fillRef>
            <a:effectRef idx="1">
              <a:schemeClr val="accent1"/>
            </a:effectRef>
            <a:fontRef idx="minor">
              <a:schemeClr val="dk1"/>
            </a:fontRef>
          </p:style>
        </p:pic>
        <p:sp>
          <p:nvSpPr>
            <p:cNvPr id="14" name="文字方塊 13"/>
            <p:cNvSpPr txBox="1"/>
            <p:nvPr/>
          </p:nvSpPr>
          <p:spPr>
            <a:xfrm>
              <a:off x="6480943" y="4656038"/>
              <a:ext cx="2880544" cy="311888"/>
            </a:xfrm>
            <a:prstGeom prst="rect">
              <a:avLst/>
            </a:prstGeom>
            <a:solidFill>
              <a:srgbClr val="0070C0"/>
            </a:solidFill>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TW" altLang="en-US" sz="1800" b="1" dirty="0">
                  <a:solidFill>
                    <a:schemeClr val="bg1"/>
                  </a:solidFill>
                  <a:latin typeface="微軟正黑體" pitchFamily="34" charset="-120"/>
                  <a:ea typeface="微軟正黑體" pitchFamily="34" charset="-120"/>
                </a:rPr>
                <a:t>勞工</a:t>
              </a:r>
              <a:r>
                <a:rPr lang="zh-TW" altLang="en-US" sz="1800" b="1" dirty="0" smtClean="0">
                  <a:solidFill>
                    <a:schemeClr val="bg1"/>
                  </a:solidFill>
                  <a:latin typeface="微軟正黑體" pitchFamily="34" charset="-120"/>
                  <a:ea typeface="微軟正黑體" pitchFamily="34" charset="-120"/>
                </a:rPr>
                <a:t>健康檢查一級管理</a:t>
              </a:r>
              <a:endParaRPr lang="zh-TW" altLang="en-US" sz="1800" b="1" dirty="0">
                <a:solidFill>
                  <a:sysClr val="windowText" lastClr="000000"/>
                </a:solidFill>
                <a:latin typeface="微軟正黑體" pitchFamily="34" charset="-120"/>
                <a:ea typeface="微軟正黑體" pitchFamily="34" charset="-120"/>
              </a:endParaRPr>
            </a:p>
          </p:txBody>
        </p:sp>
      </p:grpSp>
      <p:sp>
        <p:nvSpPr>
          <p:cNvPr id="15" name="文字方塊 14"/>
          <p:cNvSpPr txBox="1"/>
          <p:nvPr/>
        </p:nvSpPr>
        <p:spPr>
          <a:xfrm>
            <a:off x="683568" y="4536504"/>
            <a:ext cx="720000" cy="216000"/>
          </a:xfrm>
          <a:prstGeom prst="rect">
            <a:avLst/>
          </a:prstGeom>
          <a:solidFill>
            <a:schemeClr val="bg1"/>
          </a:solidFill>
        </p:spPr>
        <p:txBody>
          <a:bodyPr wrap="square" rtlCol="0">
            <a:spAutoFit/>
          </a:bodyPr>
          <a:lstStyle/>
          <a:p>
            <a:pPr algn="r"/>
            <a:r>
              <a:rPr lang="zh-TW" altLang="en-US" sz="1050" dirty="0" smtClean="0"/>
              <a:t>○○大學</a:t>
            </a:r>
            <a:endParaRPr lang="zh-TW" altLang="en-US" sz="1050" dirty="0"/>
          </a:p>
        </p:txBody>
      </p:sp>
      <p:pic>
        <p:nvPicPr>
          <p:cNvPr id="3" name="圖片 2"/>
          <p:cNvPicPr>
            <a:picLocks noChangeAspect="1"/>
          </p:cNvPicPr>
          <p:nvPr/>
        </p:nvPicPr>
        <p:blipFill>
          <a:blip r:embed="rId7" cstate="print"/>
          <a:stretch>
            <a:fillRect/>
          </a:stretch>
        </p:blipFill>
        <p:spPr>
          <a:xfrm>
            <a:off x="0" y="-101819"/>
            <a:ext cx="8785097" cy="794516"/>
          </a:xfrm>
          <a:prstGeom prst="rect">
            <a:avLst/>
          </a:prstGeom>
        </p:spPr>
      </p:pic>
      <p:sp>
        <p:nvSpPr>
          <p:cNvPr id="16" name="文字方塊 15"/>
          <p:cNvSpPr txBox="1"/>
          <p:nvPr/>
        </p:nvSpPr>
        <p:spPr>
          <a:xfrm>
            <a:off x="4860032" y="6488668"/>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18836735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noFill/>
          <a:ln w="9525">
            <a:noFill/>
            <a:miter lim="800000"/>
            <a:headEnd/>
            <a:tailEnd/>
          </a:ln>
        </p:spPr>
        <p:txBody>
          <a:bodyPr vert="horz" wrap="square" lIns="0" tIns="45720" rIns="0" bIns="0" numCol="1" anchor="b" anchorCtr="0" compatLnSpc="1">
            <a:prstTxWarp prst="textNoShape">
              <a:avLst/>
            </a:prstTxWarp>
            <a:noAutofit/>
          </a:bodyPr>
          <a:lstStyle/>
          <a:p>
            <a:pPr algn="ctr" fontAlgn="base">
              <a:spcAft>
                <a:spcPct val="0"/>
              </a:spcAft>
            </a:pP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緊急事件準備與</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應變</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 (1)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版面配置區 2"/>
          <p:cNvSpPr>
            <a:spLocks noGrp="1"/>
          </p:cNvSpPr>
          <p:nvPr>
            <p:ph idx="1"/>
          </p:nvPr>
        </p:nvSpPr>
        <p:spPr/>
        <p:txBody>
          <a:bodyPr>
            <a:normAutofit/>
          </a:bodyPr>
          <a:lstStyle/>
          <a:p>
            <a:pPr lvl="0"/>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查核重點：</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是否</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訂有緊急應變之</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程序</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包含</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編制、權責、定期演練及</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紀錄</a:t>
            </a:r>
            <a:endParaRPr lang="zh-TW"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消防設施管理、緊急通報系統是否落實？</a:t>
            </a:r>
          </a:p>
          <a:p>
            <a:pPr lvl="1"/>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教職員工是否清楚緊急逃生路線？</a:t>
            </a:r>
          </a:p>
          <a:p>
            <a:pPr lvl="1"/>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是否有規劃及設置緊急應變指揮中心？</a:t>
            </a:r>
          </a:p>
          <a:p>
            <a:pPr lvl="1"/>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既定之應變種類和先期審查所篩選出來之緊急事件是否相對應？</a:t>
            </a:r>
          </a:p>
          <a:p>
            <a:pPr lvl="1"/>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是否有緊急事件發生後之善後處理程序及預防措施</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6732240" y="6030580"/>
            <a:ext cx="2133600" cy="365125"/>
          </a:xfrm>
        </p:spPr>
        <p:txBody>
          <a:bodyPr/>
          <a:lstStyle/>
          <a:p>
            <a:fld id="{5120085A-5DBB-4432-81C6-0F66A6FEB2A5}" type="slidenum">
              <a:rPr lang="zh-TW" altLang="en-US" smtClean="0"/>
              <a:pPr/>
              <a:t>58</a:t>
            </a:fld>
            <a:endParaRPr lang="zh-TW" altLang="en-US"/>
          </a:p>
        </p:txBody>
      </p:sp>
      <p:sp>
        <p:nvSpPr>
          <p:cNvPr id="5" name="文字方塊 4"/>
          <p:cNvSpPr txBox="1"/>
          <p:nvPr/>
        </p:nvSpPr>
        <p:spPr>
          <a:xfrm>
            <a:off x="755576" y="5661248"/>
            <a:ext cx="3203848"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1869308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438576" y="466823"/>
            <a:ext cx="8229600" cy="850106"/>
          </a:xfrm>
        </p:spPr>
        <p:txBody>
          <a:bodyPr/>
          <a:lstStyle/>
          <a:p>
            <a:pPr algn="ct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3. </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緊急事件準備與應變</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(2)</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內容版面配置區 1"/>
          <p:cNvSpPr>
            <a:spLocks noGrp="1"/>
          </p:cNvSpPr>
          <p:nvPr>
            <p:ph idx="1"/>
          </p:nvPr>
        </p:nvSpPr>
        <p:spPr>
          <a:xfrm>
            <a:off x="457200" y="1629072"/>
            <a:ext cx="8229600" cy="4896544"/>
          </a:xfrm>
          <a:solidFill>
            <a:srgbClr val="FFFF00"/>
          </a:solidFill>
        </p:spPr>
        <p:style>
          <a:lnRef idx="3">
            <a:schemeClr val="lt1"/>
          </a:lnRef>
          <a:fillRef idx="1">
            <a:schemeClr val="accent2"/>
          </a:fillRef>
          <a:effectRef idx="1">
            <a:schemeClr val="accent2"/>
          </a:effectRef>
          <a:fontRef idx="minor">
            <a:schemeClr val="lt1"/>
          </a:fontRef>
        </p:style>
        <p:txBody>
          <a:bodyPr rtlCol="0">
            <a:normAutofit/>
          </a:bodyPr>
          <a:lstStyle/>
          <a:p>
            <a:pPr marL="274320" indent="-274320" algn="ctr" eaLnBrk="1" fontAlgn="auto" hangingPunct="1">
              <a:spcBef>
                <a:spcPts val="580"/>
              </a:spcBef>
              <a:spcAft>
                <a:spcPts val="0"/>
              </a:spcAft>
              <a:buFont typeface="Arial" pitchFamily="34" charset="0"/>
              <a:buNone/>
              <a:defRPr/>
            </a:pPr>
            <a:r>
              <a:rPr lang="zh-TW" altLang="en-US" sz="2000" dirty="0" smtClean="0">
                <a:ln>
                  <a:solidFill>
                    <a:sysClr val="windowText" lastClr="000000"/>
                  </a:solidFill>
                </a:ln>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災害防救計畫</a:t>
            </a:r>
            <a:endParaRPr lang="en-US" altLang="zh-TW" sz="2000" dirty="0">
              <a:ln>
                <a:solidFill>
                  <a:sysClr val="windowText" lastClr="000000"/>
                </a:solidFill>
              </a:ln>
              <a:solidFill>
                <a:schemeClr val="bg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5475" name="投影片編號版面配置區 2"/>
          <p:cNvSpPr>
            <a:spLocks noGrp="1"/>
          </p:cNvSpPr>
          <p:nvPr>
            <p:ph type="sldNum" sz="quarter" idx="12"/>
          </p:nvPr>
        </p:nvSpPr>
        <p:spPr>
          <a:xfrm>
            <a:off x="7924800" y="6500638"/>
            <a:ext cx="762000" cy="249389"/>
          </a:xfrm>
          <a:noFill/>
          <a:ln>
            <a:miter lim="800000"/>
            <a:headEnd/>
            <a:tailEnd/>
          </a:ln>
        </p:spPr>
        <p:txBody>
          <a:bodyPr/>
          <a:lstStyle/>
          <a:p>
            <a:pPr>
              <a:defRPr/>
            </a:pPr>
            <a:fld id="{C8E81C38-6F6B-4ED3-806C-F4B534511D83}" type="slidenum">
              <a:rPr lang="en-US" altLang="zh-TW"/>
              <a:pPr>
                <a:defRPr/>
              </a:pPr>
              <a:t>59</a:t>
            </a:fld>
            <a:endParaRPr lang="en-US" altLang="zh-TW" dirty="0"/>
          </a:p>
        </p:txBody>
      </p:sp>
      <p:pic>
        <p:nvPicPr>
          <p:cNvPr id="87044" name="Picture 163"/>
          <p:cNvPicPr preferRelativeResize="0">
            <a:picLocks noChangeArrowheads="1"/>
          </p:cNvPicPr>
          <p:nvPr/>
        </p:nvPicPr>
        <p:blipFill>
          <a:blip r:embed="rId3" cstate="print"/>
          <a:srcRect/>
          <a:stretch>
            <a:fillRect/>
          </a:stretch>
        </p:blipFill>
        <p:spPr bwMode="auto">
          <a:xfrm>
            <a:off x="0" y="1557163"/>
            <a:ext cx="3095625" cy="4610100"/>
          </a:xfrm>
          <a:prstGeom prst="rect">
            <a:avLst/>
          </a:prstGeom>
          <a:noFill/>
          <a:ln w="9525">
            <a:noFill/>
            <a:miter lim="800000"/>
            <a:headEnd/>
            <a:tailEnd/>
          </a:ln>
        </p:spPr>
      </p:pic>
      <p:pic>
        <p:nvPicPr>
          <p:cNvPr id="87045" name="Picture 165"/>
          <p:cNvPicPr>
            <a:picLocks noChangeArrowheads="1"/>
          </p:cNvPicPr>
          <p:nvPr/>
        </p:nvPicPr>
        <p:blipFill>
          <a:blip r:embed="rId4" cstate="print"/>
          <a:srcRect t="6566"/>
          <a:stretch>
            <a:fillRect/>
          </a:stretch>
        </p:blipFill>
        <p:spPr bwMode="auto">
          <a:xfrm>
            <a:off x="6259513" y="2709192"/>
            <a:ext cx="2884487" cy="4104184"/>
          </a:xfrm>
          <a:prstGeom prst="rect">
            <a:avLst/>
          </a:prstGeom>
          <a:noFill/>
          <a:ln w="9525">
            <a:noFill/>
            <a:miter lim="800000"/>
            <a:headEnd/>
            <a:tailEnd/>
          </a:ln>
        </p:spPr>
      </p:pic>
      <p:pic>
        <p:nvPicPr>
          <p:cNvPr id="8" name="Picture 2"/>
          <p:cNvPicPr>
            <a:picLocks noChangeAspect="1" noChangeArrowheads="1"/>
          </p:cNvPicPr>
          <p:nvPr/>
        </p:nvPicPr>
        <p:blipFill rotWithShape="1">
          <a:blip r:embed="rId5" cstate="print"/>
          <a:srcRect l="3340" t="16836" r="3340" b="18745"/>
          <a:stretch/>
        </p:blipFill>
        <p:spPr bwMode="auto">
          <a:xfrm>
            <a:off x="3236913" y="1917526"/>
            <a:ext cx="3092450" cy="4608512"/>
          </a:xfrm>
          <a:prstGeom prst="rect">
            <a:avLst/>
          </a:prstGeom>
          <a:ln>
            <a:noFill/>
          </a:ln>
          <a:effectLst>
            <a:outerShdw blurRad="292100" dist="139700" dir="2700000" algn="tl" rotWithShape="0">
              <a:srgbClr val="333333">
                <a:alpha val="65000"/>
              </a:srgbClr>
            </a:outerShdw>
          </a:effectLst>
          <a:extLst/>
        </p:spPr>
      </p:pic>
      <p:sp>
        <p:nvSpPr>
          <p:cNvPr id="10" name="內容版面配置區 1"/>
          <p:cNvSpPr txBox="1">
            <a:spLocks/>
          </p:cNvSpPr>
          <p:nvPr/>
        </p:nvSpPr>
        <p:spPr>
          <a:xfrm>
            <a:off x="3165299" y="1413048"/>
            <a:ext cx="3165078" cy="432048"/>
          </a:xfrm>
          <a:prstGeom prst="rect">
            <a:avLst/>
          </a:prstGeom>
          <a:solidFill>
            <a:srgbClr val="FFC000"/>
          </a:solidFill>
        </p:spPr>
        <p:style>
          <a:lnRef idx="3">
            <a:schemeClr val="lt1"/>
          </a:lnRef>
          <a:fillRef idx="1">
            <a:schemeClr val="accent2"/>
          </a:fillRef>
          <a:effectRef idx="1">
            <a:schemeClr val="accent2"/>
          </a:effectRef>
          <a:fontRef idx="minor">
            <a:schemeClr val="lt1"/>
          </a:fontRef>
        </p:style>
        <p:txBody>
          <a:bodyPr>
            <a:normAutofit/>
          </a:bodyPr>
          <a:lstStyle/>
          <a:p>
            <a:pPr marL="342900" indent="-342900" fontAlgn="auto">
              <a:spcBef>
                <a:spcPct val="20000"/>
              </a:spcBef>
              <a:spcAft>
                <a:spcPts val="0"/>
              </a:spcAft>
              <a:buFont typeface="Arial" pitchFamily="34" charset="0"/>
              <a:buNone/>
              <a:defRPr/>
            </a:pPr>
            <a:r>
              <a:rPr kumimoji="0" lang="zh-TW" altLang="en-US" sz="2000" b="0" dirty="0">
                <a:ln>
                  <a:solidFill>
                    <a:sysClr val="windowText" lastClr="000000"/>
                  </a:solidFill>
                </a:ln>
                <a:solidFill>
                  <a:sysClr val="windowText" lastClr="000000"/>
                </a:solidFill>
                <a:latin typeface="+mj-ea"/>
                <a:ea typeface="+mj-ea"/>
              </a:rPr>
              <a:t>淹水潛勢地圖</a:t>
            </a:r>
            <a:endParaRPr kumimoji="0" lang="en-US" altLang="zh-TW" sz="2000" b="0" dirty="0">
              <a:ln>
                <a:solidFill>
                  <a:sysClr val="windowText" lastClr="000000"/>
                </a:solidFill>
              </a:ln>
              <a:solidFill>
                <a:sysClr val="windowText" lastClr="000000"/>
              </a:solidFill>
              <a:latin typeface="+mj-ea"/>
              <a:ea typeface="+mj-ea"/>
            </a:endParaRPr>
          </a:p>
        </p:txBody>
      </p:sp>
      <p:sp>
        <p:nvSpPr>
          <p:cNvPr id="11" name="內容版面配置區 1"/>
          <p:cNvSpPr txBox="1">
            <a:spLocks/>
          </p:cNvSpPr>
          <p:nvPr/>
        </p:nvSpPr>
        <p:spPr>
          <a:xfrm>
            <a:off x="6330377" y="1917104"/>
            <a:ext cx="2813623" cy="432048"/>
          </a:xfrm>
          <a:prstGeom prst="rect">
            <a:avLst/>
          </a:prstGeom>
          <a:solidFill>
            <a:srgbClr val="00B0F0"/>
          </a:solidFill>
        </p:spPr>
        <p:style>
          <a:lnRef idx="3">
            <a:schemeClr val="lt1"/>
          </a:lnRef>
          <a:fillRef idx="1">
            <a:schemeClr val="accent2"/>
          </a:fillRef>
          <a:effectRef idx="1">
            <a:schemeClr val="accent2"/>
          </a:effectRef>
          <a:fontRef idx="minor">
            <a:schemeClr val="lt1"/>
          </a:fontRef>
        </p:style>
        <p:txBody>
          <a:bodyPr>
            <a:normAutofit/>
          </a:bodyPr>
          <a:lstStyle/>
          <a:p>
            <a:pPr marL="342900" indent="-342900" fontAlgn="auto">
              <a:spcBef>
                <a:spcPct val="20000"/>
              </a:spcBef>
              <a:spcAft>
                <a:spcPts val="0"/>
              </a:spcAft>
              <a:buFont typeface="Arial" pitchFamily="34" charset="0"/>
              <a:buNone/>
              <a:defRPr/>
            </a:pPr>
            <a:r>
              <a:rPr kumimoji="0" lang="zh-TW" altLang="en-US" sz="2000" b="0" dirty="0">
                <a:ln>
                  <a:solidFill>
                    <a:sysClr val="windowText" lastClr="000000"/>
                  </a:solidFill>
                </a:ln>
                <a:solidFill>
                  <a:schemeClr val="tx1"/>
                </a:solidFill>
                <a:latin typeface="+mj-ea"/>
                <a:ea typeface="+mj-ea"/>
              </a:rPr>
              <a:t>災害疏散指示圖</a:t>
            </a:r>
            <a:endParaRPr kumimoji="0" lang="en-US" altLang="zh-TW" sz="2000" b="0" dirty="0">
              <a:ln>
                <a:solidFill>
                  <a:sysClr val="windowText" lastClr="000000"/>
                </a:solidFill>
              </a:ln>
              <a:solidFill>
                <a:schemeClr val="tx1"/>
              </a:solidFill>
              <a:latin typeface="+mj-ea"/>
              <a:ea typeface="+mj-ea"/>
            </a:endParaRPr>
          </a:p>
        </p:txBody>
      </p:sp>
      <p:grpSp>
        <p:nvGrpSpPr>
          <p:cNvPr id="2" name="群組 4"/>
          <p:cNvGrpSpPr/>
          <p:nvPr/>
        </p:nvGrpSpPr>
        <p:grpSpPr>
          <a:xfrm>
            <a:off x="0" y="2781200"/>
            <a:ext cx="4149989" cy="3816424"/>
            <a:chOff x="5112792" y="620594"/>
            <a:chExt cx="4248696" cy="4070852"/>
          </a:xfrm>
          <a:solidFill>
            <a:schemeClr val="accent2"/>
          </a:solidFill>
        </p:grpSpPr>
        <p:grpSp>
          <p:nvGrpSpPr>
            <p:cNvPr id="3" name="群組 3"/>
            <p:cNvGrpSpPr/>
            <p:nvPr/>
          </p:nvGrpSpPr>
          <p:grpSpPr>
            <a:xfrm>
              <a:off x="5184800" y="714955"/>
              <a:ext cx="4176688" cy="3976491"/>
              <a:chOff x="5184800" y="714955"/>
              <a:chExt cx="4176688" cy="3976491"/>
            </a:xfrm>
            <a:grpFill/>
          </p:grpSpPr>
          <p:sp>
            <p:nvSpPr>
              <p:cNvPr id="15" name="矩形 14"/>
              <p:cNvSpPr/>
              <p:nvPr/>
            </p:nvSpPr>
            <p:spPr>
              <a:xfrm>
                <a:off x="5184800" y="714955"/>
                <a:ext cx="4176688" cy="3976491"/>
              </a:xfrm>
              <a:prstGeom prst="rect">
                <a:avLst/>
              </a:prstGeom>
              <a:solidFill>
                <a:schemeClr val="tx2">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anchor="ctr"/>
              <a:lstStyle/>
              <a:p>
                <a:pPr>
                  <a:defRPr/>
                </a:pPr>
                <a:endParaRPr lang="zh-TW" altLang="en-US">
                  <a:latin typeface="+mj-ea"/>
                  <a:ea typeface="+mj-ea"/>
                </a:endParaRPr>
              </a:p>
            </p:txBody>
          </p:sp>
          <p:pic>
            <p:nvPicPr>
              <p:cNvPr id="16" name="Picture 2"/>
              <p:cNvPicPr>
                <a:picLocks noChangeAspect="1" noChangeArrowheads="1"/>
              </p:cNvPicPr>
              <p:nvPr/>
            </p:nvPicPr>
            <p:blipFill>
              <a:blip r:embed="rId6" cstate="print">
                <a:extLst/>
              </a:blip>
              <a:srcRect l="28621" t="24641" r="27356" b="9334"/>
              <a:stretch>
                <a:fillRect/>
              </a:stretch>
            </p:blipFill>
            <p:spPr bwMode="auto">
              <a:xfrm>
                <a:off x="5400824" y="814187"/>
                <a:ext cx="3884612" cy="3805251"/>
              </a:xfrm>
              <a:prstGeom prst="rect">
                <a:avLst/>
              </a:prstGeom>
              <a:grpFill/>
              <a:ln>
                <a:solidFill>
                  <a:schemeClr val="bg1"/>
                </a:solidFill>
              </a:ln>
              <a:effectLst/>
              <a:extLst/>
            </p:spPr>
          </p:pic>
        </p:grpSp>
        <p:sp>
          <p:nvSpPr>
            <p:cNvPr id="13" name="矩形 12"/>
            <p:cNvSpPr/>
            <p:nvPr/>
          </p:nvSpPr>
          <p:spPr>
            <a:xfrm>
              <a:off x="5112792" y="620594"/>
              <a:ext cx="4248472" cy="426784"/>
            </a:xfrm>
            <a:prstGeom prst="rect">
              <a:avLst/>
            </a:prstGeom>
            <a:solidFill>
              <a:srgbClr val="CC3300"/>
            </a:solidFill>
            <a:ln w="2857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zh-TW" altLang="en-US" sz="2000" dirty="0">
                  <a:solidFill>
                    <a:schemeClr val="bg1"/>
                  </a:solidFill>
                  <a:latin typeface="+mj-ea"/>
                  <a:ea typeface="+mj-ea"/>
                </a:rPr>
                <a:t>實驗室有害</a:t>
              </a:r>
              <a:r>
                <a:rPr lang="zh-TW" altLang="zh-TW" sz="2000" dirty="0">
                  <a:solidFill>
                    <a:schemeClr val="bg1"/>
                  </a:solidFill>
                  <a:latin typeface="+mj-ea"/>
                  <a:ea typeface="+mj-ea"/>
                </a:rPr>
                <a:t>廢棄物緊急應變計畫書</a:t>
              </a:r>
              <a:endParaRPr lang="zh-TW" altLang="en-US" sz="2000" dirty="0">
                <a:solidFill>
                  <a:schemeClr val="bg1"/>
                </a:solidFill>
                <a:latin typeface="+mj-ea"/>
                <a:ea typeface="+mj-ea"/>
              </a:endParaRPr>
            </a:p>
          </p:txBody>
        </p:sp>
      </p:grpSp>
      <p:grpSp>
        <p:nvGrpSpPr>
          <p:cNvPr id="4" name="群組 4"/>
          <p:cNvGrpSpPr>
            <a:grpSpLocks/>
          </p:cNvGrpSpPr>
          <p:nvPr/>
        </p:nvGrpSpPr>
        <p:grpSpPr bwMode="auto">
          <a:xfrm>
            <a:off x="4149725" y="3644726"/>
            <a:ext cx="3587750" cy="2565400"/>
            <a:chOff x="5127625" y="875847"/>
            <a:chExt cx="4089623" cy="4824536"/>
          </a:xfrm>
        </p:grpSpPr>
        <p:sp>
          <p:nvSpPr>
            <p:cNvPr id="18" name="矩形 17"/>
            <p:cNvSpPr/>
            <p:nvPr/>
          </p:nvSpPr>
          <p:spPr>
            <a:xfrm>
              <a:off x="5127625" y="875847"/>
              <a:ext cx="4089623" cy="4824536"/>
            </a:xfrm>
            <a:prstGeom prst="rect">
              <a:avLst/>
            </a:prstGeom>
            <a:ln>
              <a:noFill/>
            </a:ln>
          </p:spPr>
          <p:style>
            <a:lnRef idx="1">
              <a:schemeClr val="accent5"/>
            </a:lnRef>
            <a:fillRef idx="2">
              <a:schemeClr val="accent5"/>
            </a:fillRef>
            <a:effectRef idx="1">
              <a:schemeClr val="accent5"/>
            </a:effectRef>
            <a:fontRef idx="minor">
              <a:schemeClr val="dk1"/>
            </a:fontRef>
          </p:style>
          <p:txBody>
            <a:bodyPr anchor="ctr"/>
            <a:lstStyle/>
            <a:p>
              <a:pPr>
                <a:defRPr/>
              </a:pPr>
              <a:endParaRPr lang="zh-TW" altLang="en-US">
                <a:latin typeface="+mj-ea"/>
                <a:ea typeface="+mj-ea"/>
              </a:endParaRPr>
            </a:p>
          </p:txBody>
        </p:sp>
        <p:pic>
          <p:nvPicPr>
            <p:cNvPr id="87057" name="Picture 2"/>
            <p:cNvPicPr preferRelativeResize="0">
              <a:picLocks noChangeArrowheads="1"/>
            </p:cNvPicPr>
            <p:nvPr/>
          </p:nvPicPr>
          <p:blipFill>
            <a:blip r:embed="rId7" cstate="print"/>
            <a:srcRect/>
            <a:stretch>
              <a:fillRect/>
            </a:stretch>
          </p:blipFill>
          <p:spPr bwMode="auto">
            <a:xfrm>
              <a:off x="5408240" y="1126428"/>
              <a:ext cx="3528392" cy="4318796"/>
            </a:xfrm>
            <a:prstGeom prst="rect">
              <a:avLst/>
            </a:prstGeom>
            <a:noFill/>
            <a:ln w="9525">
              <a:solidFill>
                <a:srgbClr val="000000"/>
              </a:solidFill>
              <a:miter lim="800000"/>
              <a:headEnd/>
              <a:tailEnd/>
            </a:ln>
          </p:spPr>
        </p:pic>
      </p:grpSp>
      <p:sp>
        <p:nvSpPr>
          <p:cNvPr id="22" name="矩形 21"/>
          <p:cNvSpPr/>
          <p:nvPr/>
        </p:nvSpPr>
        <p:spPr>
          <a:xfrm>
            <a:off x="4149725" y="3428826"/>
            <a:ext cx="3587750" cy="369887"/>
          </a:xfrm>
          <a:prstGeom prst="rect">
            <a:avLst/>
          </a:prstGeom>
          <a:solidFill>
            <a:srgbClr val="FF3300"/>
          </a:solidFill>
          <a:ln w="28575">
            <a:solidFill>
              <a:schemeClr val="bg1"/>
            </a:solidFill>
          </a:ln>
        </p:spPr>
        <p:style>
          <a:lnRef idx="1">
            <a:schemeClr val="accent1"/>
          </a:lnRef>
          <a:fillRef idx="2">
            <a:schemeClr val="accent1"/>
          </a:fillRef>
          <a:effectRef idx="1">
            <a:schemeClr val="accent1"/>
          </a:effectRef>
          <a:fontRef idx="minor">
            <a:schemeClr val="dk1"/>
          </a:fontRef>
        </p:style>
        <p:txBody>
          <a:bodyPr>
            <a:spAutoFit/>
          </a:bodyPr>
          <a:lstStyle/>
          <a:p>
            <a:pPr>
              <a:defRPr/>
            </a:pPr>
            <a:r>
              <a:rPr lang="zh-TW" altLang="en-US" sz="1800" dirty="0">
                <a:solidFill>
                  <a:schemeClr val="bg1"/>
                </a:solidFill>
                <a:latin typeface="+mj-ea"/>
                <a:ea typeface="+mj-ea"/>
              </a:rPr>
              <a:t>樓館緊急逃生避難疏散動線圖</a:t>
            </a:r>
          </a:p>
        </p:txBody>
      </p:sp>
      <p:sp>
        <p:nvSpPr>
          <p:cNvPr id="21" name="文字方塊 20"/>
          <p:cNvSpPr txBox="1"/>
          <p:nvPr/>
        </p:nvSpPr>
        <p:spPr>
          <a:xfrm>
            <a:off x="251520" y="3285256"/>
            <a:ext cx="720000" cy="246221"/>
          </a:xfrm>
          <a:prstGeom prst="rect">
            <a:avLst/>
          </a:prstGeom>
          <a:solidFill>
            <a:schemeClr val="bg1"/>
          </a:solidFill>
        </p:spPr>
        <p:txBody>
          <a:bodyPr wrap="square" rtlCol="0">
            <a:spAutoFit/>
          </a:bodyPr>
          <a:lstStyle/>
          <a:p>
            <a:pPr algn="r"/>
            <a:r>
              <a:rPr lang="zh-TW" altLang="en-US" sz="1000" dirty="0" smtClean="0">
                <a:latin typeface="+mj-ea"/>
                <a:ea typeface="+mj-ea"/>
              </a:rPr>
              <a:t>○○大學</a:t>
            </a:r>
            <a:endParaRPr lang="zh-TW" altLang="en-US" sz="1000" dirty="0">
              <a:latin typeface="+mj-ea"/>
              <a:ea typeface="+mj-ea"/>
            </a:endParaRPr>
          </a:p>
        </p:txBody>
      </p:sp>
      <p:sp>
        <p:nvSpPr>
          <p:cNvPr id="24" name="文字方塊 23"/>
          <p:cNvSpPr txBox="1"/>
          <p:nvPr/>
        </p:nvSpPr>
        <p:spPr>
          <a:xfrm>
            <a:off x="611560" y="1557064"/>
            <a:ext cx="648072" cy="253916"/>
          </a:xfrm>
          <a:prstGeom prst="rect">
            <a:avLst/>
          </a:prstGeom>
          <a:solidFill>
            <a:schemeClr val="bg1"/>
          </a:solidFill>
        </p:spPr>
        <p:txBody>
          <a:bodyPr wrap="square" rtlCol="0">
            <a:spAutoFit/>
          </a:bodyPr>
          <a:lstStyle/>
          <a:p>
            <a:pPr algn="r"/>
            <a:r>
              <a:rPr lang="en-US" altLang="zh-TW" sz="1050" dirty="0" smtClean="0">
                <a:latin typeface="+mj-ea"/>
                <a:ea typeface="+mj-ea"/>
              </a:rPr>
              <a:t>XX</a:t>
            </a:r>
            <a:r>
              <a:rPr lang="zh-TW" altLang="en-US" sz="1050" dirty="0" smtClean="0">
                <a:latin typeface="+mj-ea"/>
                <a:ea typeface="+mj-ea"/>
              </a:rPr>
              <a:t>大學</a:t>
            </a:r>
            <a:endParaRPr lang="zh-TW" altLang="en-US" sz="1050" dirty="0">
              <a:latin typeface="+mj-ea"/>
              <a:ea typeface="+mj-ea"/>
            </a:endParaRPr>
          </a:p>
        </p:txBody>
      </p:sp>
      <p:pic>
        <p:nvPicPr>
          <p:cNvPr id="6" name="圖片 5"/>
          <p:cNvPicPr>
            <a:picLocks noChangeAspect="1"/>
          </p:cNvPicPr>
          <p:nvPr/>
        </p:nvPicPr>
        <p:blipFill>
          <a:blip r:embed="rId8" cstate="print"/>
          <a:stretch>
            <a:fillRect/>
          </a:stretch>
        </p:blipFill>
        <p:spPr>
          <a:xfrm>
            <a:off x="179451" y="-145557"/>
            <a:ext cx="8785097" cy="865707"/>
          </a:xfrm>
          <a:prstGeom prst="rect">
            <a:avLst/>
          </a:prstGeom>
        </p:spPr>
      </p:pic>
      <p:sp>
        <p:nvSpPr>
          <p:cNvPr id="23" name="文字方塊 22"/>
          <p:cNvSpPr txBox="1"/>
          <p:nvPr/>
        </p:nvSpPr>
        <p:spPr>
          <a:xfrm>
            <a:off x="755576" y="6488668"/>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20390317"/>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74638"/>
            <a:ext cx="7643192" cy="706090"/>
          </a:xfrm>
        </p:spPr>
        <p:txBody>
          <a:bodyPr/>
          <a:lstStyle/>
          <a:p>
            <a:r>
              <a:rPr lang="zh-TW" altLang="en-US" sz="3600" dirty="0">
                <a:solidFill>
                  <a:srgbClr val="33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一</a:t>
            </a:r>
            <a:r>
              <a:rPr lang="zh-TW" altLang="en-US" sz="3600" dirty="0" smtClean="0">
                <a:solidFill>
                  <a:srgbClr val="33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、學校安全</a:t>
            </a:r>
            <a:r>
              <a:rPr lang="zh-TW" altLang="en-US" sz="3600" dirty="0">
                <a:solidFill>
                  <a:srgbClr val="3333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衛生管理系統建立準則</a:t>
            </a:r>
          </a:p>
        </p:txBody>
      </p:sp>
      <p:sp>
        <p:nvSpPr>
          <p:cNvPr id="3" name="內容版面配置區 2"/>
          <p:cNvSpPr>
            <a:spLocks noGrp="1"/>
          </p:cNvSpPr>
          <p:nvPr>
            <p:ph idx="1"/>
          </p:nvPr>
        </p:nvSpPr>
        <p:spPr>
          <a:xfrm>
            <a:off x="107504" y="1124744"/>
            <a:ext cx="8928992" cy="5328592"/>
          </a:xfrm>
        </p:spPr>
        <p:txBody>
          <a:bodyPr>
            <a:normAutofit fontScale="77500" lnSpcReduction="20000"/>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教育部資訊</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及科技教育</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司</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環境及防災教育</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科為</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教育部主管學校安全衛生</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織之主辦單位；</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教育部與勞動部就學校安全衛生事務係夥伴關係，基於學校應自主管理</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之精神</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，兩部會自民國</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82</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年對大專</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校</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院</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勞工</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安全衛生法擴</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及適用大專院校</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實驗室、試驗室及實習</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工廠</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93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起教育部環保</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小組連續三年進行「大專院校實驗場所安全衛生查核制度推動計畫</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97</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年</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起</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教育部訂定</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大專</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校院安全衛生管理系統建立準則</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與相關</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驗證制度</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、「驗證規範</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、「稽核表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含</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輔導查核表及現場驗證查核表等文件化資料」；</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104</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月起，職業安全衛生法規全事業</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適用，教育部與勞動</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部合作加強對公私立高中職校、公私立國中與小學</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月起實驗室</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、試驗室、實習工場或試驗工場</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等部分</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工作場所已適用</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之輔導與協助建立安全衛生管理體系或系統</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彙整如次頁</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圖</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一 學校</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安全衛生歷年來及未來工作推行之</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重點</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6</a:t>
            </a:fld>
            <a:endParaRPr lang="en-US" altLang="zh-TW" dirty="0">
              <a:solidFill>
                <a:prstClr val="black">
                  <a:tint val="75000"/>
                </a:prstClr>
              </a:solidFill>
            </a:endParaRPr>
          </a:p>
        </p:txBody>
      </p:sp>
    </p:spTree>
    <p:extLst>
      <p:ext uri="{BB962C8B-B14F-4D97-AF65-F5344CB8AC3E}">
        <p14:creationId xmlns:p14="http://schemas.microsoft.com/office/powerpoint/2010/main" val="31514349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標題 1"/>
          <p:cNvSpPr>
            <a:spLocks noGrp="1"/>
          </p:cNvSpPr>
          <p:nvPr>
            <p:ph type="title"/>
          </p:nvPr>
        </p:nvSpPr>
        <p:spPr>
          <a:xfrm>
            <a:off x="2151391" y="784382"/>
            <a:ext cx="4824412" cy="792162"/>
          </a:xfrm>
          <a:solidFill>
            <a:srgbClr val="FF0000"/>
          </a:solidFill>
        </p:spPr>
        <p:txBody>
          <a:bodyPr/>
          <a:lstStyle/>
          <a:p>
            <a:pPr algn="ctr" eaLnBrk="1" hangingPunct="1"/>
            <a:r>
              <a:rPr lang="zh-TW" altLang="en-US" sz="3200" b="1" dirty="0" smtClean="0">
                <a:solidFill>
                  <a:schemeClr val="bg1"/>
                </a:solidFill>
                <a:latin typeface="Times New Roman" panose="02020603050405020304" pitchFamily="18" charset="0"/>
              </a:rPr>
              <a:t>應變組織運作範例</a:t>
            </a:r>
          </a:p>
        </p:txBody>
      </p:sp>
      <p:sp>
        <p:nvSpPr>
          <p:cNvPr id="107559" name="投影片編號版面配置區 1"/>
          <p:cNvSpPr>
            <a:spLocks noGrp="1"/>
          </p:cNvSpPr>
          <p:nvPr>
            <p:ph type="sldNum" sz="quarter" idx="12"/>
          </p:nvPr>
        </p:nvSpPr>
        <p:spPr>
          <a:noFill/>
          <a:ln>
            <a:miter lim="800000"/>
            <a:headEnd/>
            <a:tailEnd/>
          </a:ln>
        </p:spPr>
        <p:txBody>
          <a:bodyPr/>
          <a:lstStyle/>
          <a:p>
            <a:pPr>
              <a:defRPr/>
            </a:pPr>
            <a:fld id="{7D714D23-87E7-4438-81C6-961D065CA263}" type="slidenum">
              <a:rPr lang="en-US" altLang="zh-TW">
                <a:latin typeface="Times New Roman" panose="02020603050405020304" pitchFamily="18" charset="0"/>
                <a:cs typeface="Times New Roman" panose="02020603050405020304" pitchFamily="18" charset="0"/>
              </a:rPr>
              <a:pPr>
                <a:defRPr/>
              </a:pPr>
              <a:t>60</a:t>
            </a:fld>
            <a:endParaRPr lang="en-US" altLang="zh-TW" dirty="0">
              <a:latin typeface="Times New Roman" panose="02020603050405020304" pitchFamily="18" charset="0"/>
              <a:cs typeface="Times New Roman" panose="02020603050405020304" pitchFamily="18" charset="0"/>
            </a:endParaRPr>
          </a:p>
        </p:txBody>
      </p:sp>
      <p:sp>
        <p:nvSpPr>
          <p:cNvPr id="6" name="Text Box 4"/>
          <p:cNvSpPr>
            <a:spLocks noChangeArrowheads="1"/>
          </p:cNvSpPr>
          <p:nvPr/>
        </p:nvSpPr>
        <p:spPr bwMode="auto">
          <a:xfrm>
            <a:off x="3492500" y="1700213"/>
            <a:ext cx="1655763" cy="433387"/>
          </a:xfrm>
          <a:prstGeom prst="rect">
            <a:avLst/>
          </a:prstGeom>
          <a:solidFill>
            <a:schemeClr val="accent6">
              <a:lumMod val="20000"/>
              <a:lumOff val="80000"/>
            </a:schemeClr>
          </a:solidFill>
          <a:ln w="57150" cmpd="thickThin">
            <a:solidFill>
              <a:srgbClr val="000000"/>
            </a:solidFill>
            <a:miter lim="800000"/>
            <a:headEnd/>
            <a:tailEnd/>
          </a:ln>
        </p:spPr>
        <p:txBody>
          <a:bodyPr/>
          <a:lstStyle>
            <a:lvl1pPr marL="342900" indent="-342900" eaLnBrk="0" hangingPunct="0">
              <a:defRPr sz="2400" b="1">
                <a:solidFill>
                  <a:schemeClr val="tx1"/>
                </a:solidFill>
                <a:latin typeface="Tahoma" panose="020B0604030504040204" pitchFamily="34" charset="0"/>
                <a:ea typeface="新細明體" panose="02020500000000000000" pitchFamily="18" charset="-120"/>
              </a:defRPr>
            </a:lvl1pPr>
            <a:lvl2pPr marL="742950" indent="-285750" eaLnBrk="0" hangingPunct="0">
              <a:defRPr sz="2400" b="1">
                <a:solidFill>
                  <a:schemeClr val="tx1"/>
                </a:solidFill>
                <a:latin typeface="Tahoma" panose="020B0604030504040204" pitchFamily="34" charset="0"/>
                <a:ea typeface="新細明體" panose="02020500000000000000" pitchFamily="18" charset="-120"/>
              </a:defRPr>
            </a:lvl2pPr>
            <a:lvl3pPr marL="1143000" indent="-228600" eaLnBrk="0" hangingPunct="0">
              <a:defRPr sz="2400" b="1">
                <a:solidFill>
                  <a:schemeClr val="tx1"/>
                </a:solidFill>
                <a:latin typeface="Tahoma" panose="020B0604030504040204" pitchFamily="34" charset="0"/>
                <a:ea typeface="新細明體" panose="02020500000000000000" pitchFamily="18" charset="-120"/>
              </a:defRPr>
            </a:lvl3pPr>
            <a:lvl4pPr marL="1600200" indent="-228600" eaLnBrk="0" hangingPunct="0">
              <a:defRPr sz="2400" b="1">
                <a:solidFill>
                  <a:schemeClr val="tx1"/>
                </a:solidFill>
                <a:latin typeface="Tahoma" panose="020B0604030504040204" pitchFamily="34" charset="0"/>
                <a:ea typeface="新細明體" panose="02020500000000000000" pitchFamily="18" charset="-120"/>
              </a:defRPr>
            </a:lvl4pPr>
            <a:lvl5pPr marL="2057400" indent="-228600" eaLnBrk="0" hangingPunct="0">
              <a:defRPr sz="2400" b="1">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新細明體" panose="02020500000000000000" pitchFamily="18" charset="-120"/>
              </a:defRPr>
            </a:lvl9pPr>
          </a:lstStyle>
          <a:p>
            <a:pPr algn="ctr" eaLnBrk="1" hangingPunct="1">
              <a:lnSpc>
                <a:spcPct val="80000"/>
              </a:lnSpc>
              <a:spcBef>
                <a:spcPct val="20000"/>
              </a:spcBef>
              <a:buClr>
                <a:schemeClr val="hlink"/>
              </a:buClr>
              <a:buFont typeface="Wingdings" panose="05000000000000000000" pitchFamily="2" charset="2"/>
              <a:buNone/>
              <a:defRPr/>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校長</a:t>
            </a: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8" name="直線接點 7"/>
          <p:cNvCxnSpPr/>
          <p:nvPr/>
        </p:nvCxnSpPr>
        <p:spPr>
          <a:xfrm>
            <a:off x="4356100" y="2133600"/>
            <a:ext cx="0" cy="719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25"/>
          <p:cNvGrpSpPr>
            <a:grpSpLocks/>
          </p:cNvGrpSpPr>
          <p:nvPr/>
        </p:nvGrpSpPr>
        <p:grpSpPr bwMode="auto">
          <a:xfrm>
            <a:off x="1727538" y="5202881"/>
            <a:ext cx="5185552" cy="1665361"/>
            <a:chOff x="3656" y="12110"/>
            <a:chExt cx="7664" cy="2316"/>
          </a:xfrm>
        </p:grpSpPr>
        <p:sp>
          <p:nvSpPr>
            <p:cNvPr id="92200" name="Text Box 126"/>
            <p:cNvSpPr txBox="1">
              <a:spLocks noChangeArrowheads="1"/>
            </p:cNvSpPr>
            <p:nvPr/>
          </p:nvSpPr>
          <p:spPr bwMode="auto">
            <a:xfrm>
              <a:off x="3656" y="12723"/>
              <a:ext cx="7664" cy="1703"/>
            </a:xfrm>
            <a:prstGeom prst="rect">
              <a:avLst/>
            </a:prstGeom>
            <a:solidFill>
              <a:srgbClr val="FFFFCC"/>
            </a:solidFill>
            <a:ln w="19050" cmpd="thickThin">
              <a:solidFill>
                <a:srgbClr val="000000"/>
              </a:solidFill>
              <a:miter lim="800000"/>
              <a:headEnd/>
              <a:tailEnd/>
            </a:ln>
          </p:spPr>
          <p:txBody>
            <a:bodyPr/>
            <a:lstStyle/>
            <a:p>
              <a:pPr algn="just">
                <a:spcAft>
                  <a:spcPts val="300"/>
                </a:spcAft>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減災應變：事故場所負責人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受災一、二級單位</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300"/>
                </a:spcAft>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通報：災情無法控制通報校內外救災情單位</a:t>
              </a:r>
            </a:p>
          </p:txBody>
        </p:sp>
        <p:sp>
          <p:nvSpPr>
            <p:cNvPr id="92201" name="Text Box 127"/>
            <p:cNvSpPr txBox="1">
              <a:spLocks noChangeArrowheads="1"/>
            </p:cNvSpPr>
            <p:nvPr/>
          </p:nvSpPr>
          <p:spPr bwMode="auto">
            <a:xfrm>
              <a:off x="4251" y="12110"/>
              <a:ext cx="6600" cy="501"/>
            </a:xfrm>
            <a:prstGeom prst="rect">
              <a:avLst/>
            </a:prstGeom>
            <a:solidFill>
              <a:srgbClr val="FF3300"/>
            </a:solidFill>
            <a:ln w="19050" cmpd="thickThin">
              <a:solidFill>
                <a:srgbClr val="000000"/>
              </a:solidFill>
              <a:miter lim="800000"/>
              <a:headEnd/>
              <a:tailEnd/>
            </a:ln>
          </p:spPr>
          <p:txBody>
            <a:bodyPr/>
            <a:lstStyle/>
            <a:p>
              <a:pPr algn="ctr">
                <a:spcAft>
                  <a:spcPts val="300"/>
                </a:spcAft>
              </a:pPr>
              <a:r>
                <a:rPr lang="zh-TW" altLang="en-US" sz="2000" dirty="0">
                  <a:latin typeface="Times New Roman" panose="02020603050405020304" pitchFamily="18" charset="0"/>
                  <a:ea typeface="標楷體" panose="03000509000000000000" pitchFamily="65" charset="-120"/>
                  <a:cs typeface="Times New Roman" panose="02020603050405020304" pitchFamily="18" charset="0"/>
                </a:rPr>
                <a:t>現場災害處理</a:t>
              </a:r>
            </a:p>
          </p:txBody>
        </p:sp>
      </p:grpSp>
      <p:graphicFrame>
        <p:nvGraphicFramePr>
          <p:cNvPr id="18" name="表格 17"/>
          <p:cNvGraphicFramePr>
            <a:graphicFrameLocks noGrp="1"/>
          </p:cNvGraphicFramePr>
          <p:nvPr>
            <p:extLst>
              <p:ext uri="{D42A27DB-BD31-4B8C-83A1-F6EECF244321}">
                <p14:modId xmlns:p14="http://schemas.microsoft.com/office/powerpoint/2010/main" val="2497807559"/>
              </p:ext>
            </p:extLst>
          </p:nvPr>
        </p:nvGraphicFramePr>
        <p:xfrm>
          <a:off x="1547813" y="2852738"/>
          <a:ext cx="5688633" cy="1259878"/>
        </p:xfrm>
        <a:graphic>
          <a:graphicData uri="http://schemas.openxmlformats.org/drawingml/2006/table">
            <a:tbl>
              <a:tblPr firstRow="1" bandRow="1">
                <a:tableStyleId>{5C22544A-7EE6-4342-B048-85BDC9FD1C3A}</a:tableStyleId>
              </a:tblPr>
              <a:tblGrid>
                <a:gridCol w="1028066">
                  <a:extLst>
                    <a:ext uri="{9D8B030D-6E8A-4147-A177-3AD203B41FA5}">
                      <a16:colId xmlns="" xmlns:a16="http://schemas.microsoft.com/office/drawing/2014/main" val="20000"/>
                    </a:ext>
                  </a:extLst>
                </a:gridCol>
                <a:gridCol w="1247387">
                  <a:extLst>
                    <a:ext uri="{9D8B030D-6E8A-4147-A177-3AD203B41FA5}">
                      <a16:colId xmlns="" xmlns:a16="http://schemas.microsoft.com/office/drawing/2014/main" val="20001"/>
                    </a:ext>
                  </a:extLst>
                </a:gridCol>
                <a:gridCol w="1137727">
                  <a:extLst>
                    <a:ext uri="{9D8B030D-6E8A-4147-A177-3AD203B41FA5}">
                      <a16:colId xmlns="" xmlns:a16="http://schemas.microsoft.com/office/drawing/2014/main" val="20002"/>
                    </a:ext>
                  </a:extLst>
                </a:gridCol>
                <a:gridCol w="1123323">
                  <a:extLst>
                    <a:ext uri="{9D8B030D-6E8A-4147-A177-3AD203B41FA5}">
                      <a16:colId xmlns="" xmlns:a16="http://schemas.microsoft.com/office/drawing/2014/main" val="20003"/>
                    </a:ext>
                  </a:extLst>
                </a:gridCol>
                <a:gridCol w="1152130">
                  <a:extLst>
                    <a:ext uri="{9D8B030D-6E8A-4147-A177-3AD203B41FA5}">
                      <a16:colId xmlns="" xmlns:a16="http://schemas.microsoft.com/office/drawing/2014/main" val="20004"/>
                    </a:ext>
                  </a:extLst>
                </a:gridCol>
              </a:tblGrid>
              <a:tr h="370840">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各災害防救執行小組</a:t>
                      </a:r>
                      <a:endParaRPr kumimoji="0" lang="zh-TW" altLang="en-US" sz="1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70840">
                <a:tc>
                  <a:txBody>
                    <a:bodyPr/>
                    <a:lstStyle>
                      <a:lvl1pPr marL="342900" indent="-342900">
                        <a:spcBef>
                          <a:spcPct val="20000"/>
                        </a:spcBef>
                        <a:buClr>
                          <a:schemeClr val="hlink"/>
                        </a:buClr>
                        <a:buFont typeface="Wingdings" pitchFamily="2" charset="2"/>
                        <a:defRPr sz="2800">
                          <a:solidFill>
                            <a:schemeClr val="tx1"/>
                          </a:solidFill>
                          <a:latin typeface="Tahoma" pitchFamily="34" charset="0"/>
                        </a:defRPr>
                      </a:lvl1pPr>
                      <a:lvl2pPr marL="742950" indent="-285750">
                        <a:spcBef>
                          <a:spcPct val="20000"/>
                        </a:spcBef>
                        <a:buClr>
                          <a:schemeClr val="tx1"/>
                        </a:buClr>
                        <a:buFont typeface="Wingdings" pitchFamily="2" charset="2"/>
                        <a:defRPr sz="2400">
                          <a:solidFill>
                            <a:schemeClr val="tx1"/>
                          </a:solidFill>
                          <a:latin typeface="Tahoma" pitchFamily="34" charset="0"/>
                        </a:defRPr>
                      </a:lvl2pPr>
                      <a:lvl3pPr marL="1143000" indent="-228600">
                        <a:spcBef>
                          <a:spcPct val="20000"/>
                        </a:spcBef>
                        <a:buClr>
                          <a:schemeClr val="hlink"/>
                        </a:buClr>
                        <a:buFont typeface="Wingdings" pitchFamily="2" charset="2"/>
                        <a:defRPr sz="2000">
                          <a:solidFill>
                            <a:schemeClr val="tx1"/>
                          </a:solidFill>
                          <a:latin typeface="Tahoma" pitchFamily="34" charset="0"/>
                        </a:defRPr>
                      </a:lvl3pPr>
                      <a:lvl4pPr marL="1600200" indent="-228600">
                        <a:spcBef>
                          <a:spcPct val="20000"/>
                        </a:spcBef>
                        <a:buClr>
                          <a:schemeClr val="tx1"/>
                        </a:buClr>
                        <a:buFont typeface="Wingdings" pitchFamily="2" charset="2"/>
                        <a:defRPr>
                          <a:solidFill>
                            <a:schemeClr val="tx1"/>
                          </a:solidFill>
                          <a:latin typeface="Tahoma" pitchFamily="34" charset="0"/>
                        </a:defRPr>
                      </a:lvl4pPr>
                      <a:lvl5pPr marL="2057400" indent="-228600">
                        <a:spcBef>
                          <a:spcPct val="20000"/>
                        </a:spcBef>
                        <a:buClr>
                          <a:schemeClr val="hlink"/>
                        </a:buClr>
                        <a:buFont typeface="Wingdings" pitchFamily="2" charset="2"/>
                        <a:defRPr>
                          <a:solidFill>
                            <a:schemeClr val="tx1"/>
                          </a:solidFill>
                          <a:latin typeface="Tahoma" pitchFamily="34" charset="0"/>
                        </a:defRPr>
                      </a:lvl5pPr>
                      <a:lvl6pPr marL="2514600" indent="-228600" fontAlgn="base">
                        <a:spcBef>
                          <a:spcPct val="20000"/>
                        </a:spcBef>
                        <a:spcAft>
                          <a:spcPct val="0"/>
                        </a:spcAft>
                        <a:buClr>
                          <a:schemeClr val="hlink"/>
                        </a:buClr>
                        <a:buFont typeface="Wingdings" pitchFamily="2" charset="2"/>
                        <a:defRPr>
                          <a:solidFill>
                            <a:schemeClr val="tx1"/>
                          </a:solidFill>
                          <a:latin typeface="Tahoma" pitchFamily="34" charset="0"/>
                        </a:defRPr>
                      </a:lvl6pPr>
                      <a:lvl7pPr marL="2971800" indent="-228600" fontAlgn="base">
                        <a:spcBef>
                          <a:spcPct val="20000"/>
                        </a:spcBef>
                        <a:spcAft>
                          <a:spcPct val="0"/>
                        </a:spcAft>
                        <a:buClr>
                          <a:schemeClr val="hlink"/>
                        </a:buClr>
                        <a:buFont typeface="Wingdings" pitchFamily="2" charset="2"/>
                        <a:defRPr>
                          <a:solidFill>
                            <a:schemeClr val="tx1"/>
                          </a:solidFill>
                          <a:latin typeface="Tahoma" pitchFamily="34" charset="0"/>
                        </a:defRPr>
                      </a:lvl7pPr>
                      <a:lvl8pPr marL="3429000" indent="-228600" fontAlgn="base">
                        <a:spcBef>
                          <a:spcPct val="20000"/>
                        </a:spcBef>
                        <a:spcAft>
                          <a:spcPct val="0"/>
                        </a:spcAft>
                        <a:buClr>
                          <a:schemeClr val="hlink"/>
                        </a:buClr>
                        <a:buFont typeface="Wingdings" pitchFamily="2" charset="2"/>
                        <a:defRPr>
                          <a:solidFill>
                            <a:schemeClr val="tx1"/>
                          </a:solidFill>
                          <a:latin typeface="Tahoma" pitchFamily="34" charset="0"/>
                        </a:defRPr>
                      </a:lvl8pPr>
                      <a:lvl9pPr marL="3886200" indent="-228600" fontAlgn="base">
                        <a:spcBef>
                          <a:spcPct val="20000"/>
                        </a:spcBef>
                        <a:spcAft>
                          <a:spcPct val="0"/>
                        </a:spcAft>
                        <a:buClr>
                          <a:schemeClr val="hlink"/>
                        </a:buClr>
                        <a:buFont typeface="Wingdings" pitchFamily="2" charset="2"/>
                        <a:defRPr>
                          <a:solidFill>
                            <a:schemeClr val="tx1"/>
                          </a:solidFill>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zh-TW" altLang="en-US" sz="1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學生事件組</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spcBef>
                          <a:spcPct val="20000"/>
                        </a:spcBef>
                        <a:buClr>
                          <a:schemeClr val="hlink"/>
                        </a:buClr>
                        <a:buFont typeface="Wingdings" pitchFamily="2" charset="2"/>
                        <a:defRPr sz="2800">
                          <a:solidFill>
                            <a:schemeClr val="tx1"/>
                          </a:solidFill>
                          <a:latin typeface="Tahoma" pitchFamily="34" charset="0"/>
                        </a:defRPr>
                      </a:lvl1pPr>
                      <a:lvl2pPr marL="742950" indent="-285750">
                        <a:spcBef>
                          <a:spcPct val="20000"/>
                        </a:spcBef>
                        <a:buClr>
                          <a:schemeClr val="tx1"/>
                        </a:buClr>
                        <a:buFont typeface="Wingdings" pitchFamily="2" charset="2"/>
                        <a:defRPr sz="2400">
                          <a:solidFill>
                            <a:schemeClr val="tx1"/>
                          </a:solidFill>
                          <a:latin typeface="Tahoma" pitchFamily="34" charset="0"/>
                        </a:defRPr>
                      </a:lvl2pPr>
                      <a:lvl3pPr marL="1143000" indent="-228600">
                        <a:spcBef>
                          <a:spcPct val="20000"/>
                        </a:spcBef>
                        <a:buClr>
                          <a:schemeClr val="hlink"/>
                        </a:buClr>
                        <a:buFont typeface="Wingdings" pitchFamily="2" charset="2"/>
                        <a:defRPr sz="2000">
                          <a:solidFill>
                            <a:schemeClr val="tx1"/>
                          </a:solidFill>
                          <a:latin typeface="Tahoma" pitchFamily="34" charset="0"/>
                        </a:defRPr>
                      </a:lvl3pPr>
                      <a:lvl4pPr marL="1600200" indent="-228600">
                        <a:spcBef>
                          <a:spcPct val="20000"/>
                        </a:spcBef>
                        <a:buClr>
                          <a:schemeClr val="tx1"/>
                        </a:buClr>
                        <a:buFont typeface="Wingdings" pitchFamily="2" charset="2"/>
                        <a:defRPr>
                          <a:solidFill>
                            <a:schemeClr val="tx1"/>
                          </a:solidFill>
                          <a:latin typeface="Tahoma" pitchFamily="34" charset="0"/>
                        </a:defRPr>
                      </a:lvl4pPr>
                      <a:lvl5pPr marL="2057400" indent="-228600">
                        <a:spcBef>
                          <a:spcPct val="20000"/>
                        </a:spcBef>
                        <a:buClr>
                          <a:schemeClr val="hlink"/>
                        </a:buClr>
                        <a:buFont typeface="Wingdings" pitchFamily="2" charset="2"/>
                        <a:defRPr>
                          <a:solidFill>
                            <a:schemeClr val="tx1"/>
                          </a:solidFill>
                          <a:latin typeface="Tahoma" pitchFamily="34" charset="0"/>
                        </a:defRPr>
                      </a:lvl5pPr>
                      <a:lvl6pPr marL="2514600" indent="-228600" fontAlgn="base">
                        <a:spcBef>
                          <a:spcPct val="20000"/>
                        </a:spcBef>
                        <a:spcAft>
                          <a:spcPct val="0"/>
                        </a:spcAft>
                        <a:buClr>
                          <a:schemeClr val="hlink"/>
                        </a:buClr>
                        <a:buFont typeface="Wingdings" pitchFamily="2" charset="2"/>
                        <a:defRPr>
                          <a:solidFill>
                            <a:schemeClr val="tx1"/>
                          </a:solidFill>
                          <a:latin typeface="Tahoma" pitchFamily="34" charset="0"/>
                        </a:defRPr>
                      </a:lvl6pPr>
                      <a:lvl7pPr marL="2971800" indent="-228600" fontAlgn="base">
                        <a:spcBef>
                          <a:spcPct val="20000"/>
                        </a:spcBef>
                        <a:spcAft>
                          <a:spcPct val="0"/>
                        </a:spcAft>
                        <a:buClr>
                          <a:schemeClr val="hlink"/>
                        </a:buClr>
                        <a:buFont typeface="Wingdings" pitchFamily="2" charset="2"/>
                        <a:defRPr>
                          <a:solidFill>
                            <a:schemeClr val="tx1"/>
                          </a:solidFill>
                          <a:latin typeface="Tahoma" pitchFamily="34" charset="0"/>
                        </a:defRPr>
                      </a:lvl7pPr>
                      <a:lvl8pPr marL="3429000" indent="-228600" fontAlgn="base">
                        <a:spcBef>
                          <a:spcPct val="20000"/>
                        </a:spcBef>
                        <a:spcAft>
                          <a:spcPct val="0"/>
                        </a:spcAft>
                        <a:buClr>
                          <a:schemeClr val="hlink"/>
                        </a:buClr>
                        <a:buFont typeface="Wingdings" pitchFamily="2" charset="2"/>
                        <a:defRPr>
                          <a:solidFill>
                            <a:schemeClr val="tx1"/>
                          </a:solidFill>
                          <a:latin typeface="Tahoma" pitchFamily="34" charset="0"/>
                        </a:defRPr>
                      </a:lvl8pPr>
                      <a:lvl9pPr marL="3886200" indent="-228600" fontAlgn="base">
                        <a:spcBef>
                          <a:spcPct val="20000"/>
                        </a:spcBef>
                        <a:spcAft>
                          <a:spcPct val="0"/>
                        </a:spcAft>
                        <a:buClr>
                          <a:schemeClr val="hlink"/>
                        </a:buClr>
                        <a:buFont typeface="Wingdings" pitchFamily="2" charset="2"/>
                        <a:defRPr>
                          <a:solidFill>
                            <a:schemeClr val="tx1"/>
                          </a:solidFill>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zh-TW" altLang="en-US" sz="1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職業安全衛生事件組</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spcBef>
                          <a:spcPct val="20000"/>
                        </a:spcBef>
                        <a:buClr>
                          <a:schemeClr val="hlink"/>
                        </a:buClr>
                        <a:buFont typeface="Wingdings" pitchFamily="2" charset="2"/>
                        <a:defRPr sz="2800">
                          <a:solidFill>
                            <a:schemeClr val="tx1"/>
                          </a:solidFill>
                          <a:latin typeface="Tahoma" pitchFamily="34" charset="0"/>
                        </a:defRPr>
                      </a:lvl1pPr>
                      <a:lvl2pPr marL="742950" indent="-285750">
                        <a:spcBef>
                          <a:spcPct val="20000"/>
                        </a:spcBef>
                        <a:buClr>
                          <a:schemeClr val="tx1"/>
                        </a:buClr>
                        <a:buFont typeface="Wingdings" pitchFamily="2" charset="2"/>
                        <a:defRPr sz="2400">
                          <a:solidFill>
                            <a:schemeClr val="tx1"/>
                          </a:solidFill>
                          <a:latin typeface="Tahoma" pitchFamily="34" charset="0"/>
                        </a:defRPr>
                      </a:lvl2pPr>
                      <a:lvl3pPr marL="1143000" indent="-228600">
                        <a:spcBef>
                          <a:spcPct val="20000"/>
                        </a:spcBef>
                        <a:buClr>
                          <a:schemeClr val="hlink"/>
                        </a:buClr>
                        <a:buFont typeface="Wingdings" pitchFamily="2" charset="2"/>
                        <a:defRPr sz="2000">
                          <a:solidFill>
                            <a:schemeClr val="tx1"/>
                          </a:solidFill>
                          <a:latin typeface="Tahoma" pitchFamily="34" charset="0"/>
                        </a:defRPr>
                      </a:lvl3pPr>
                      <a:lvl4pPr marL="1600200" indent="-228600">
                        <a:spcBef>
                          <a:spcPct val="20000"/>
                        </a:spcBef>
                        <a:buClr>
                          <a:schemeClr val="tx1"/>
                        </a:buClr>
                        <a:buFont typeface="Wingdings" pitchFamily="2" charset="2"/>
                        <a:defRPr>
                          <a:solidFill>
                            <a:schemeClr val="tx1"/>
                          </a:solidFill>
                          <a:latin typeface="Tahoma" pitchFamily="34" charset="0"/>
                        </a:defRPr>
                      </a:lvl4pPr>
                      <a:lvl5pPr marL="2057400" indent="-228600">
                        <a:spcBef>
                          <a:spcPct val="20000"/>
                        </a:spcBef>
                        <a:buClr>
                          <a:schemeClr val="hlink"/>
                        </a:buClr>
                        <a:buFont typeface="Wingdings" pitchFamily="2" charset="2"/>
                        <a:defRPr>
                          <a:solidFill>
                            <a:schemeClr val="tx1"/>
                          </a:solidFill>
                          <a:latin typeface="Tahoma" pitchFamily="34" charset="0"/>
                        </a:defRPr>
                      </a:lvl5pPr>
                      <a:lvl6pPr marL="2514600" indent="-228600" fontAlgn="base">
                        <a:spcBef>
                          <a:spcPct val="20000"/>
                        </a:spcBef>
                        <a:spcAft>
                          <a:spcPct val="0"/>
                        </a:spcAft>
                        <a:buClr>
                          <a:schemeClr val="hlink"/>
                        </a:buClr>
                        <a:buFont typeface="Wingdings" pitchFamily="2" charset="2"/>
                        <a:defRPr>
                          <a:solidFill>
                            <a:schemeClr val="tx1"/>
                          </a:solidFill>
                          <a:latin typeface="Tahoma" pitchFamily="34" charset="0"/>
                        </a:defRPr>
                      </a:lvl6pPr>
                      <a:lvl7pPr marL="2971800" indent="-228600" fontAlgn="base">
                        <a:spcBef>
                          <a:spcPct val="20000"/>
                        </a:spcBef>
                        <a:spcAft>
                          <a:spcPct val="0"/>
                        </a:spcAft>
                        <a:buClr>
                          <a:schemeClr val="hlink"/>
                        </a:buClr>
                        <a:buFont typeface="Wingdings" pitchFamily="2" charset="2"/>
                        <a:defRPr>
                          <a:solidFill>
                            <a:schemeClr val="tx1"/>
                          </a:solidFill>
                          <a:latin typeface="Tahoma" pitchFamily="34" charset="0"/>
                        </a:defRPr>
                      </a:lvl7pPr>
                      <a:lvl8pPr marL="3429000" indent="-228600" fontAlgn="base">
                        <a:spcBef>
                          <a:spcPct val="20000"/>
                        </a:spcBef>
                        <a:spcAft>
                          <a:spcPct val="0"/>
                        </a:spcAft>
                        <a:buClr>
                          <a:schemeClr val="hlink"/>
                        </a:buClr>
                        <a:buFont typeface="Wingdings" pitchFamily="2" charset="2"/>
                        <a:defRPr>
                          <a:solidFill>
                            <a:schemeClr val="tx1"/>
                          </a:solidFill>
                          <a:latin typeface="Tahoma" pitchFamily="34" charset="0"/>
                        </a:defRPr>
                      </a:lvl8pPr>
                      <a:lvl9pPr marL="3886200" indent="-228600" fontAlgn="base">
                        <a:spcBef>
                          <a:spcPct val="20000"/>
                        </a:spcBef>
                        <a:spcAft>
                          <a:spcPct val="0"/>
                        </a:spcAft>
                        <a:buClr>
                          <a:schemeClr val="hlink"/>
                        </a:buClr>
                        <a:buFont typeface="Wingdings" pitchFamily="2" charset="2"/>
                        <a:defRPr>
                          <a:solidFill>
                            <a:schemeClr val="tx1"/>
                          </a:solidFill>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zh-TW" altLang="en-US" sz="1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天然災害組</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spcBef>
                          <a:spcPct val="20000"/>
                        </a:spcBef>
                        <a:buClr>
                          <a:schemeClr val="hlink"/>
                        </a:buClr>
                        <a:buFont typeface="Wingdings" pitchFamily="2" charset="2"/>
                        <a:defRPr sz="2800">
                          <a:solidFill>
                            <a:schemeClr val="tx1"/>
                          </a:solidFill>
                          <a:latin typeface="Tahoma" pitchFamily="34" charset="0"/>
                        </a:defRPr>
                      </a:lvl1pPr>
                      <a:lvl2pPr marL="742950" indent="-285750">
                        <a:spcBef>
                          <a:spcPct val="20000"/>
                        </a:spcBef>
                        <a:buClr>
                          <a:schemeClr val="tx1"/>
                        </a:buClr>
                        <a:buFont typeface="Wingdings" pitchFamily="2" charset="2"/>
                        <a:defRPr sz="2400">
                          <a:solidFill>
                            <a:schemeClr val="tx1"/>
                          </a:solidFill>
                          <a:latin typeface="Tahoma" pitchFamily="34" charset="0"/>
                        </a:defRPr>
                      </a:lvl2pPr>
                      <a:lvl3pPr marL="1143000" indent="-228600">
                        <a:spcBef>
                          <a:spcPct val="20000"/>
                        </a:spcBef>
                        <a:buClr>
                          <a:schemeClr val="hlink"/>
                        </a:buClr>
                        <a:buFont typeface="Wingdings" pitchFamily="2" charset="2"/>
                        <a:defRPr sz="2000">
                          <a:solidFill>
                            <a:schemeClr val="tx1"/>
                          </a:solidFill>
                          <a:latin typeface="Tahoma" pitchFamily="34" charset="0"/>
                        </a:defRPr>
                      </a:lvl3pPr>
                      <a:lvl4pPr marL="1600200" indent="-228600">
                        <a:spcBef>
                          <a:spcPct val="20000"/>
                        </a:spcBef>
                        <a:buClr>
                          <a:schemeClr val="tx1"/>
                        </a:buClr>
                        <a:buFont typeface="Wingdings" pitchFamily="2" charset="2"/>
                        <a:defRPr>
                          <a:solidFill>
                            <a:schemeClr val="tx1"/>
                          </a:solidFill>
                          <a:latin typeface="Tahoma" pitchFamily="34" charset="0"/>
                        </a:defRPr>
                      </a:lvl4pPr>
                      <a:lvl5pPr marL="2057400" indent="-228600">
                        <a:spcBef>
                          <a:spcPct val="20000"/>
                        </a:spcBef>
                        <a:buClr>
                          <a:schemeClr val="hlink"/>
                        </a:buClr>
                        <a:buFont typeface="Wingdings" pitchFamily="2" charset="2"/>
                        <a:defRPr>
                          <a:solidFill>
                            <a:schemeClr val="tx1"/>
                          </a:solidFill>
                          <a:latin typeface="Tahoma" pitchFamily="34" charset="0"/>
                        </a:defRPr>
                      </a:lvl5pPr>
                      <a:lvl6pPr marL="2514600" indent="-228600" fontAlgn="base">
                        <a:spcBef>
                          <a:spcPct val="20000"/>
                        </a:spcBef>
                        <a:spcAft>
                          <a:spcPct val="0"/>
                        </a:spcAft>
                        <a:buClr>
                          <a:schemeClr val="hlink"/>
                        </a:buClr>
                        <a:buFont typeface="Wingdings" pitchFamily="2" charset="2"/>
                        <a:defRPr>
                          <a:solidFill>
                            <a:schemeClr val="tx1"/>
                          </a:solidFill>
                          <a:latin typeface="Tahoma" pitchFamily="34" charset="0"/>
                        </a:defRPr>
                      </a:lvl6pPr>
                      <a:lvl7pPr marL="2971800" indent="-228600" fontAlgn="base">
                        <a:spcBef>
                          <a:spcPct val="20000"/>
                        </a:spcBef>
                        <a:spcAft>
                          <a:spcPct val="0"/>
                        </a:spcAft>
                        <a:buClr>
                          <a:schemeClr val="hlink"/>
                        </a:buClr>
                        <a:buFont typeface="Wingdings" pitchFamily="2" charset="2"/>
                        <a:defRPr>
                          <a:solidFill>
                            <a:schemeClr val="tx1"/>
                          </a:solidFill>
                          <a:latin typeface="Tahoma" pitchFamily="34" charset="0"/>
                        </a:defRPr>
                      </a:lvl7pPr>
                      <a:lvl8pPr marL="3429000" indent="-228600" fontAlgn="base">
                        <a:spcBef>
                          <a:spcPct val="20000"/>
                        </a:spcBef>
                        <a:spcAft>
                          <a:spcPct val="0"/>
                        </a:spcAft>
                        <a:buClr>
                          <a:schemeClr val="hlink"/>
                        </a:buClr>
                        <a:buFont typeface="Wingdings" pitchFamily="2" charset="2"/>
                        <a:defRPr>
                          <a:solidFill>
                            <a:schemeClr val="tx1"/>
                          </a:solidFill>
                          <a:latin typeface="Tahoma" pitchFamily="34" charset="0"/>
                        </a:defRPr>
                      </a:lvl8pPr>
                      <a:lvl9pPr marL="3886200" indent="-228600" fontAlgn="base">
                        <a:spcBef>
                          <a:spcPct val="20000"/>
                        </a:spcBef>
                        <a:spcAft>
                          <a:spcPct val="0"/>
                        </a:spcAft>
                        <a:buClr>
                          <a:schemeClr val="hlink"/>
                        </a:buClr>
                        <a:buFont typeface="Wingdings" pitchFamily="2" charset="2"/>
                        <a:defRPr>
                          <a:solidFill>
                            <a:schemeClr val="tx1"/>
                          </a:solidFill>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zh-TW" altLang="en-US" sz="1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資訊安全組</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spcBef>
                          <a:spcPct val="20000"/>
                        </a:spcBef>
                        <a:buClr>
                          <a:schemeClr val="hlink"/>
                        </a:buClr>
                        <a:buFont typeface="Wingdings" pitchFamily="2" charset="2"/>
                        <a:defRPr sz="2800">
                          <a:solidFill>
                            <a:schemeClr val="tx1"/>
                          </a:solidFill>
                          <a:latin typeface="Tahoma" pitchFamily="34" charset="0"/>
                        </a:defRPr>
                      </a:lvl1pPr>
                      <a:lvl2pPr marL="742950" indent="-285750">
                        <a:spcBef>
                          <a:spcPct val="20000"/>
                        </a:spcBef>
                        <a:buClr>
                          <a:schemeClr val="tx1"/>
                        </a:buClr>
                        <a:buFont typeface="Wingdings" pitchFamily="2" charset="2"/>
                        <a:defRPr sz="2400">
                          <a:solidFill>
                            <a:schemeClr val="tx1"/>
                          </a:solidFill>
                          <a:latin typeface="Tahoma" pitchFamily="34" charset="0"/>
                        </a:defRPr>
                      </a:lvl2pPr>
                      <a:lvl3pPr marL="1143000" indent="-228600">
                        <a:spcBef>
                          <a:spcPct val="20000"/>
                        </a:spcBef>
                        <a:buClr>
                          <a:schemeClr val="hlink"/>
                        </a:buClr>
                        <a:buFont typeface="Wingdings" pitchFamily="2" charset="2"/>
                        <a:defRPr sz="2000">
                          <a:solidFill>
                            <a:schemeClr val="tx1"/>
                          </a:solidFill>
                          <a:latin typeface="Tahoma" pitchFamily="34" charset="0"/>
                        </a:defRPr>
                      </a:lvl3pPr>
                      <a:lvl4pPr marL="1600200" indent="-228600">
                        <a:spcBef>
                          <a:spcPct val="20000"/>
                        </a:spcBef>
                        <a:buClr>
                          <a:schemeClr val="tx1"/>
                        </a:buClr>
                        <a:buFont typeface="Wingdings" pitchFamily="2" charset="2"/>
                        <a:defRPr>
                          <a:solidFill>
                            <a:schemeClr val="tx1"/>
                          </a:solidFill>
                          <a:latin typeface="Tahoma" pitchFamily="34" charset="0"/>
                        </a:defRPr>
                      </a:lvl4pPr>
                      <a:lvl5pPr marL="2057400" indent="-228600">
                        <a:spcBef>
                          <a:spcPct val="20000"/>
                        </a:spcBef>
                        <a:buClr>
                          <a:schemeClr val="hlink"/>
                        </a:buClr>
                        <a:buFont typeface="Wingdings" pitchFamily="2" charset="2"/>
                        <a:defRPr>
                          <a:solidFill>
                            <a:schemeClr val="tx1"/>
                          </a:solidFill>
                          <a:latin typeface="Tahoma" pitchFamily="34" charset="0"/>
                        </a:defRPr>
                      </a:lvl5pPr>
                      <a:lvl6pPr marL="2514600" indent="-228600" fontAlgn="base">
                        <a:spcBef>
                          <a:spcPct val="20000"/>
                        </a:spcBef>
                        <a:spcAft>
                          <a:spcPct val="0"/>
                        </a:spcAft>
                        <a:buClr>
                          <a:schemeClr val="hlink"/>
                        </a:buClr>
                        <a:buFont typeface="Wingdings" pitchFamily="2" charset="2"/>
                        <a:defRPr>
                          <a:solidFill>
                            <a:schemeClr val="tx1"/>
                          </a:solidFill>
                          <a:latin typeface="Tahoma" pitchFamily="34" charset="0"/>
                        </a:defRPr>
                      </a:lvl6pPr>
                      <a:lvl7pPr marL="2971800" indent="-228600" fontAlgn="base">
                        <a:spcBef>
                          <a:spcPct val="20000"/>
                        </a:spcBef>
                        <a:spcAft>
                          <a:spcPct val="0"/>
                        </a:spcAft>
                        <a:buClr>
                          <a:schemeClr val="hlink"/>
                        </a:buClr>
                        <a:buFont typeface="Wingdings" pitchFamily="2" charset="2"/>
                        <a:defRPr>
                          <a:solidFill>
                            <a:schemeClr val="tx1"/>
                          </a:solidFill>
                          <a:latin typeface="Tahoma" pitchFamily="34" charset="0"/>
                        </a:defRPr>
                      </a:lvl7pPr>
                      <a:lvl8pPr marL="3429000" indent="-228600" fontAlgn="base">
                        <a:spcBef>
                          <a:spcPct val="20000"/>
                        </a:spcBef>
                        <a:spcAft>
                          <a:spcPct val="0"/>
                        </a:spcAft>
                        <a:buClr>
                          <a:schemeClr val="hlink"/>
                        </a:buClr>
                        <a:buFont typeface="Wingdings" pitchFamily="2" charset="2"/>
                        <a:defRPr>
                          <a:solidFill>
                            <a:schemeClr val="tx1"/>
                          </a:solidFill>
                          <a:latin typeface="Tahoma" pitchFamily="34" charset="0"/>
                        </a:defRPr>
                      </a:lvl8pPr>
                      <a:lvl9pPr marL="3886200" indent="-228600" fontAlgn="base">
                        <a:spcBef>
                          <a:spcPct val="20000"/>
                        </a:spcBef>
                        <a:spcAft>
                          <a:spcPct val="0"/>
                        </a:spcAft>
                        <a:buClr>
                          <a:schemeClr val="hlink"/>
                        </a:buClr>
                        <a:buFont typeface="Wingdings" pitchFamily="2" charset="2"/>
                        <a:defRPr>
                          <a:solidFill>
                            <a:schemeClr val="tx1"/>
                          </a:solidFill>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zh-TW" altLang="en-US" sz="1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作業管制組</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70840">
                <a:tc>
                  <a:txBody>
                    <a:bodyPr/>
                    <a:lstStyle>
                      <a:lvl1pPr marL="342900" indent="-342900">
                        <a:spcBef>
                          <a:spcPct val="20000"/>
                        </a:spcBef>
                        <a:buClr>
                          <a:schemeClr val="hlink"/>
                        </a:buClr>
                        <a:buFont typeface="Wingdings" pitchFamily="2" charset="2"/>
                        <a:defRPr sz="2800">
                          <a:solidFill>
                            <a:schemeClr val="tx1"/>
                          </a:solidFill>
                          <a:latin typeface="Tahoma" pitchFamily="34" charset="0"/>
                        </a:defRPr>
                      </a:lvl1pPr>
                      <a:lvl2pPr marL="742950" indent="-285750">
                        <a:spcBef>
                          <a:spcPct val="20000"/>
                        </a:spcBef>
                        <a:buClr>
                          <a:schemeClr val="tx1"/>
                        </a:buClr>
                        <a:buFont typeface="Wingdings" pitchFamily="2" charset="2"/>
                        <a:defRPr sz="2400">
                          <a:solidFill>
                            <a:schemeClr val="tx1"/>
                          </a:solidFill>
                          <a:latin typeface="Tahoma" pitchFamily="34" charset="0"/>
                        </a:defRPr>
                      </a:lvl2pPr>
                      <a:lvl3pPr marL="1143000" indent="-228600">
                        <a:spcBef>
                          <a:spcPct val="20000"/>
                        </a:spcBef>
                        <a:buClr>
                          <a:schemeClr val="hlink"/>
                        </a:buClr>
                        <a:buFont typeface="Wingdings" pitchFamily="2" charset="2"/>
                        <a:defRPr sz="2000">
                          <a:solidFill>
                            <a:schemeClr val="tx1"/>
                          </a:solidFill>
                          <a:latin typeface="Tahoma" pitchFamily="34" charset="0"/>
                        </a:defRPr>
                      </a:lvl3pPr>
                      <a:lvl4pPr marL="1600200" indent="-228600">
                        <a:spcBef>
                          <a:spcPct val="20000"/>
                        </a:spcBef>
                        <a:buClr>
                          <a:schemeClr val="tx1"/>
                        </a:buClr>
                        <a:buFont typeface="Wingdings" pitchFamily="2" charset="2"/>
                        <a:defRPr>
                          <a:solidFill>
                            <a:schemeClr val="tx1"/>
                          </a:solidFill>
                          <a:latin typeface="Tahoma" pitchFamily="34" charset="0"/>
                        </a:defRPr>
                      </a:lvl4pPr>
                      <a:lvl5pPr marL="2057400" indent="-228600">
                        <a:spcBef>
                          <a:spcPct val="20000"/>
                        </a:spcBef>
                        <a:buClr>
                          <a:schemeClr val="hlink"/>
                        </a:buClr>
                        <a:buFont typeface="Wingdings" pitchFamily="2" charset="2"/>
                        <a:defRPr>
                          <a:solidFill>
                            <a:schemeClr val="tx1"/>
                          </a:solidFill>
                          <a:latin typeface="Tahoma" pitchFamily="34" charset="0"/>
                        </a:defRPr>
                      </a:lvl5pPr>
                      <a:lvl6pPr marL="2514600" indent="-228600" fontAlgn="base">
                        <a:spcBef>
                          <a:spcPct val="20000"/>
                        </a:spcBef>
                        <a:spcAft>
                          <a:spcPct val="0"/>
                        </a:spcAft>
                        <a:buClr>
                          <a:schemeClr val="hlink"/>
                        </a:buClr>
                        <a:buFont typeface="Wingdings" pitchFamily="2" charset="2"/>
                        <a:defRPr>
                          <a:solidFill>
                            <a:schemeClr val="tx1"/>
                          </a:solidFill>
                          <a:latin typeface="Tahoma" pitchFamily="34" charset="0"/>
                        </a:defRPr>
                      </a:lvl6pPr>
                      <a:lvl7pPr marL="2971800" indent="-228600" fontAlgn="base">
                        <a:spcBef>
                          <a:spcPct val="20000"/>
                        </a:spcBef>
                        <a:spcAft>
                          <a:spcPct val="0"/>
                        </a:spcAft>
                        <a:buClr>
                          <a:schemeClr val="hlink"/>
                        </a:buClr>
                        <a:buFont typeface="Wingdings" pitchFamily="2" charset="2"/>
                        <a:defRPr>
                          <a:solidFill>
                            <a:schemeClr val="tx1"/>
                          </a:solidFill>
                          <a:latin typeface="Tahoma" pitchFamily="34" charset="0"/>
                        </a:defRPr>
                      </a:lvl7pPr>
                      <a:lvl8pPr marL="3429000" indent="-228600" fontAlgn="base">
                        <a:spcBef>
                          <a:spcPct val="20000"/>
                        </a:spcBef>
                        <a:spcAft>
                          <a:spcPct val="0"/>
                        </a:spcAft>
                        <a:buClr>
                          <a:schemeClr val="hlink"/>
                        </a:buClr>
                        <a:buFont typeface="Wingdings" pitchFamily="2" charset="2"/>
                        <a:defRPr>
                          <a:solidFill>
                            <a:schemeClr val="tx1"/>
                          </a:solidFill>
                          <a:latin typeface="Tahoma" pitchFamily="34" charset="0"/>
                        </a:defRPr>
                      </a:lvl8pPr>
                      <a:lvl9pPr marL="3886200" indent="-228600" fontAlgn="base">
                        <a:spcBef>
                          <a:spcPct val="20000"/>
                        </a:spcBef>
                        <a:spcAft>
                          <a:spcPct val="0"/>
                        </a:spcAft>
                        <a:buClr>
                          <a:schemeClr val="hlink"/>
                        </a:buClr>
                        <a:buFont typeface="Wingdings" pitchFamily="2" charset="2"/>
                        <a:defRPr>
                          <a:solidFill>
                            <a:schemeClr val="tx1"/>
                          </a:solidFill>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zh-TW" altLang="en-US" sz="1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學務長</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spcBef>
                          <a:spcPct val="20000"/>
                        </a:spcBef>
                        <a:buClr>
                          <a:schemeClr val="hlink"/>
                        </a:buClr>
                        <a:buFont typeface="Wingdings" pitchFamily="2" charset="2"/>
                        <a:defRPr sz="2800">
                          <a:solidFill>
                            <a:schemeClr val="tx1"/>
                          </a:solidFill>
                          <a:latin typeface="Tahoma" pitchFamily="34" charset="0"/>
                        </a:defRPr>
                      </a:lvl1pPr>
                      <a:lvl2pPr marL="742950" indent="-285750">
                        <a:spcBef>
                          <a:spcPct val="20000"/>
                        </a:spcBef>
                        <a:buClr>
                          <a:schemeClr val="tx1"/>
                        </a:buClr>
                        <a:buFont typeface="Wingdings" pitchFamily="2" charset="2"/>
                        <a:defRPr sz="2400">
                          <a:solidFill>
                            <a:schemeClr val="tx1"/>
                          </a:solidFill>
                          <a:latin typeface="Tahoma" pitchFamily="34" charset="0"/>
                        </a:defRPr>
                      </a:lvl2pPr>
                      <a:lvl3pPr marL="1143000" indent="-228600">
                        <a:spcBef>
                          <a:spcPct val="20000"/>
                        </a:spcBef>
                        <a:buClr>
                          <a:schemeClr val="hlink"/>
                        </a:buClr>
                        <a:buFont typeface="Wingdings" pitchFamily="2" charset="2"/>
                        <a:defRPr sz="2000">
                          <a:solidFill>
                            <a:schemeClr val="tx1"/>
                          </a:solidFill>
                          <a:latin typeface="Tahoma" pitchFamily="34" charset="0"/>
                        </a:defRPr>
                      </a:lvl3pPr>
                      <a:lvl4pPr marL="1600200" indent="-228600">
                        <a:spcBef>
                          <a:spcPct val="20000"/>
                        </a:spcBef>
                        <a:buClr>
                          <a:schemeClr val="tx1"/>
                        </a:buClr>
                        <a:buFont typeface="Wingdings" pitchFamily="2" charset="2"/>
                        <a:defRPr>
                          <a:solidFill>
                            <a:schemeClr val="tx1"/>
                          </a:solidFill>
                          <a:latin typeface="Tahoma" pitchFamily="34" charset="0"/>
                        </a:defRPr>
                      </a:lvl4pPr>
                      <a:lvl5pPr marL="2057400" indent="-228600">
                        <a:spcBef>
                          <a:spcPct val="20000"/>
                        </a:spcBef>
                        <a:buClr>
                          <a:schemeClr val="hlink"/>
                        </a:buClr>
                        <a:buFont typeface="Wingdings" pitchFamily="2" charset="2"/>
                        <a:defRPr>
                          <a:solidFill>
                            <a:schemeClr val="tx1"/>
                          </a:solidFill>
                          <a:latin typeface="Tahoma" pitchFamily="34" charset="0"/>
                        </a:defRPr>
                      </a:lvl5pPr>
                      <a:lvl6pPr marL="2514600" indent="-228600" fontAlgn="base">
                        <a:spcBef>
                          <a:spcPct val="20000"/>
                        </a:spcBef>
                        <a:spcAft>
                          <a:spcPct val="0"/>
                        </a:spcAft>
                        <a:buClr>
                          <a:schemeClr val="hlink"/>
                        </a:buClr>
                        <a:buFont typeface="Wingdings" pitchFamily="2" charset="2"/>
                        <a:defRPr>
                          <a:solidFill>
                            <a:schemeClr val="tx1"/>
                          </a:solidFill>
                          <a:latin typeface="Tahoma" pitchFamily="34" charset="0"/>
                        </a:defRPr>
                      </a:lvl6pPr>
                      <a:lvl7pPr marL="2971800" indent="-228600" fontAlgn="base">
                        <a:spcBef>
                          <a:spcPct val="20000"/>
                        </a:spcBef>
                        <a:spcAft>
                          <a:spcPct val="0"/>
                        </a:spcAft>
                        <a:buClr>
                          <a:schemeClr val="hlink"/>
                        </a:buClr>
                        <a:buFont typeface="Wingdings" pitchFamily="2" charset="2"/>
                        <a:defRPr>
                          <a:solidFill>
                            <a:schemeClr val="tx1"/>
                          </a:solidFill>
                          <a:latin typeface="Tahoma" pitchFamily="34" charset="0"/>
                        </a:defRPr>
                      </a:lvl7pPr>
                      <a:lvl8pPr marL="3429000" indent="-228600" fontAlgn="base">
                        <a:spcBef>
                          <a:spcPct val="20000"/>
                        </a:spcBef>
                        <a:spcAft>
                          <a:spcPct val="0"/>
                        </a:spcAft>
                        <a:buClr>
                          <a:schemeClr val="hlink"/>
                        </a:buClr>
                        <a:buFont typeface="Wingdings" pitchFamily="2" charset="2"/>
                        <a:defRPr>
                          <a:solidFill>
                            <a:schemeClr val="tx1"/>
                          </a:solidFill>
                          <a:latin typeface="Tahoma" pitchFamily="34" charset="0"/>
                        </a:defRPr>
                      </a:lvl8pPr>
                      <a:lvl9pPr marL="3886200" indent="-228600" fontAlgn="base">
                        <a:spcBef>
                          <a:spcPct val="20000"/>
                        </a:spcBef>
                        <a:spcAft>
                          <a:spcPct val="0"/>
                        </a:spcAft>
                        <a:buClr>
                          <a:schemeClr val="hlink"/>
                        </a:buClr>
                        <a:buFont typeface="Wingdings" pitchFamily="2" charset="2"/>
                        <a:defRPr>
                          <a:solidFill>
                            <a:schemeClr val="tx1"/>
                          </a:solidFill>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zh-TW" altLang="en-US" sz="1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總務長</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spcBef>
                          <a:spcPct val="20000"/>
                        </a:spcBef>
                        <a:buClr>
                          <a:schemeClr val="hlink"/>
                        </a:buClr>
                        <a:buFont typeface="Wingdings" pitchFamily="2" charset="2"/>
                        <a:defRPr sz="2800">
                          <a:solidFill>
                            <a:schemeClr val="tx1"/>
                          </a:solidFill>
                          <a:latin typeface="Tahoma" pitchFamily="34" charset="0"/>
                        </a:defRPr>
                      </a:lvl1pPr>
                      <a:lvl2pPr marL="742950" indent="-285750">
                        <a:spcBef>
                          <a:spcPct val="20000"/>
                        </a:spcBef>
                        <a:buClr>
                          <a:schemeClr val="tx1"/>
                        </a:buClr>
                        <a:buFont typeface="Wingdings" pitchFamily="2" charset="2"/>
                        <a:defRPr sz="2400">
                          <a:solidFill>
                            <a:schemeClr val="tx1"/>
                          </a:solidFill>
                          <a:latin typeface="Tahoma" pitchFamily="34" charset="0"/>
                        </a:defRPr>
                      </a:lvl2pPr>
                      <a:lvl3pPr marL="1143000" indent="-228600">
                        <a:spcBef>
                          <a:spcPct val="20000"/>
                        </a:spcBef>
                        <a:buClr>
                          <a:schemeClr val="hlink"/>
                        </a:buClr>
                        <a:buFont typeface="Wingdings" pitchFamily="2" charset="2"/>
                        <a:defRPr sz="2000">
                          <a:solidFill>
                            <a:schemeClr val="tx1"/>
                          </a:solidFill>
                          <a:latin typeface="Tahoma" pitchFamily="34" charset="0"/>
                        </a:defRPr>
                      </a:lvl3pPr>
                      <a:lvl4pPr marL="1600200" indent="-228600">
                        <a:spcBef>
                          <a:spcPct val="20000"/>
                        </a:spcBef>
                        <a:buClr>
                          <a:schemeClr val="tx1"/>
                        </a:buClr>
                        <a:buFont typeface="Wingdings" pitchFamily="2" charset="2"/>
                        <a:defRPr>
                          <a:solidFill>
                            <a:schemeClr val="tx1"/>
                          </a:solidFill>
                          <a:latin typeface="Tahoma" pitchFamily="34" charset="0"/>
                        </a:defRPr>
                      </a:lvl4pPr>
                      <a:lvl5pPr marL="2057400" indent="-228600">
                        <a:spcBef>
                          <a:spcPct val="20000"/>
                        </a:spcBef>
                        <a:buClr>
                          <a:schemeClr val="hlink"/>
                        </a:buClr>
                        <a:buFont typeface="Wingdings" pitchFamily="2" charset="2"/>
                        <a:defRPr>
                          <a:solidFill>
                            <a:schemeClr val="tx1"/>
                          </a:solidFill>
                          <a:latin typeface="Tahoma" pitchFamily="34" charset="0"/>
                        </a:defRPr>
                      </a:lvl5pPr>
                      <a:lvl6pPr marL="2514600" indent="-228600" fontAlgn="base">
                        <a:spcBef>
                          <a:spcPct val="20000"/>
                        </a:spcBef>
                        <a:spcAft>
                          <a:spcPct val="0"/>
                        </a:spcAft>
                        <a:buClr>
                          <a:schemeClr val="hlink"/>
                        </a:buClr>
                        <a:buFont typeface="Wingdings" pitchFamily="2" charset="2"/>
                        <a:defRPr>
                          <a:solidFill>
                            <a:schemeClr val="tx1"/>
                          </a:solidFill>
                          <a:latin typeface="Tahoma" pitchFamily="34" charset="0"/>
                        </a:defRPr>
                      </a:lvl6pPr>
                      <a:lvl7pPr marL="2971800" indent="-228600" fontAlgn="base">
                        <a:spcBef>
                          <a:spcPct val="20000"/>
                        </a:spcBef>
                        <a:spcAft>
                          <a:spcPct val="0"/>
                        </a:spcAft>
                        <a:buClr>
                          <a:schemeClr val="hlink"/>
                        </a:buClr>
                        <a:buFont typeface="Wingdings" pitchFamily="2" charset="2"/>
                        <a:defRPr>
                          <a:solidFill>
                            <a:schemeClr val="tx1"/>
                          </a:solidFill>
                          <a:latin typeface="Tahoma" pitchFamily="34" charset="0"/>
                        </a:defRPr>
                      </a:lvl7pPr>
                      <a:lvl8pPr marL="3429000" indent="-228600" fontAlgn="base">
                        <a:spcBef>
                          <a:spcPct val="20000"/>
                        </a:spcBef>
                        <a:spcAft>
                          <a:spcPct val="0"/>
                        </a:spcAft>
                        <a:buClr>
                          <a:schemeClr val="hlink"/>
                        </a:buClr>
                        <a:buFont typeface="Wingdings" pitchFamily="2" charset="2"/>
                        <a:defRPr>
                          <a:solidFill>
                            <a:schemeClr val="tx1"/>
                          </a:solidFill>
                          <a:latin typeface="Tahoma" pitchFamily="34" charset="0"/>
                        </a:defRPr>
                      </a:lvl8pPr>
                      <a:lvl9pPr marL="3886200" indent="-228600" fontAlgn="base">
                        <a:spcBef>
                          <a:spcPct val="20000"/>
                        </a:spcBef>
                        <a:spcAft>
                          <a:spcPct val="0"/>
                        </a:spcAft>
                        <a:buClr>
                          <a:schemeClr val="hlink"/>
                        </a:buClr>
                        <a:buFont typeface="Wingdings" pitchFamily="2" charset="2"/>
                        <a:defRPr>
                          <a:solidFill>
                            <a:schemeClr val="tx1"/>
                          </a:solidFill>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zh-TW" altLang="en-US" sz="1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總務長</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spcBef>
                          <a:spcPct val="20000"/>
                        </a:spcBef>
                        <a:buClr>
                          <a:schemeClr val="hlink"/>
                        </a:buClr>
                        <a:buFont typeface="Wingdings" pitchFamily="2" charset="2"/>
                        <a:defRPr sz="2800">
                          <a:solidFill>
                            <a:schemeClr val="tx1"/>
                          </a:solidFill>
                          <a:latin typeface="Tahoma" pitchFamily="34" charset="0"/>
                        </a:defRPr>
                      </a:lvl1pPr>
                      <a:lvl2pPr marL="742950" indent="-285750">
                        <a:spcBef>
                          <a:spcPct val="20000"/>
                        </a:spcBef>
                        <a:buClr>
                          <a:schemeClr val="tx1"/>
                        </a:buClr>
                        <a:buFont typeface="Wingdings" pitchFamily="2" charset="2"/>
                        <a:defRPr sz="2400">
                          <a:solidFill>
                            <a:schemeClr val="tx1"/>
                          </a:solidFill>
                          <a:latin typeface="Tahoma" pitchFamily="34" charset="0"/>
                        </a:defRPr>
                      </a:lvl2pPr>
                      <a:lvl3pPr marL="1143000" indent="-228600">
                        <a:spcBef>
                          <a:spcPct val="20000"/>
                        </a:spcBef>
                        <a:buClr>
                          <a:schemeClr val="hlink"/>
                        </a:buClr>
                        <a:buFont typeface="Wingdings" pitchFamily="2" charset="2"/>
                        <a:defRPr sz="2000">
                          <a:solidFill>
                            <a:schemeClr val="tx1"/>
                          </a:solidFill>
                          <a:latin typeface="Tahoma" pitchFamily="34" charset="0"/>
                        </a:defRPr>
                      </a:lvl3pPr>
                      <a:lvl4pPr marL="1600200" indent="-228600">
                        <a:spcBef>
                          <a:spcPct val="20000"/>
                        </a:spcBef>
                        <a:buClr>
                          <a:schemeClr val="tx1"/>
                        </a:buClr>
                        <a:buFont typeface="Wingdings" pitchFamily="2" charset="2"/>
                        <a:defRPr>
                          <a:solidFill>
                            <a:schemeClr val="tx1"/>
                          </a:solidFill>
                          <a:latin typeface="Tahoma" pitchFamily="34" charset="0"/>
                        </a:defRPr>
                      </a:lvl4pPr>
                      <a:lvl5pPr marL="2057400" indent="-228600">
                        <a:spcBef>
                          <a:spcPct val="20000"/>
                        </a:spcBef>
                        <a:buClr>
                          <a:schemeClr val="hlink"/>
                        </a:buClr>
                        <a:buFont typeface="Wingdings" pitchFamily="2" charset="2"/>
                        <a:defRPr>
                          <a:solidFill>
                            <a:schemeClr val="tx1"/>
                          </a:solidFill>
                          <a:latin typeface="Tahoma" pitchFamily="34" charset="0"/>
                        </a:defRPr>
                      </a:lvl5pPr>
                      <a:lvl6pPr marL="2514600" indent="-228600" fontAlgn="base">
                        <a:spcBef>
                          <a:spcPct val="20000"/>
                        </a:spcBef>
                        <a:spcAft>
                          <a:spcPct val="0"/>
                        </a:spcAft>
                        <a:buClr>
                          <a:schemeClr val="hlink"/>
                        </a:buClr>
                        <a:buFont typeface="Wingdings" pitchFamily="2" charset="2"/>
                        <a:defRPr>
                          <a:solidFill>
                            <a:schemeClr val="tx1"/>
                          </a:solidFill>
                          <a:latin typeface="Tahoma" pitchFamily="34" charset="0"/>
                        </a:defRPr>
                      </a:lvl6pPr>
                      <a:lvl7pPr marL="2971800" indent="-228600" fontAlgn="base">
                        <a:spcBef>
                          <a:spcPct val="20000"/>
                        </a:spcBef>
                        <a:spcAft>
                          <a:spcPct val="0"/>
                        </a:spcAft>
                        <a:buClr>
                          <a:schemeClr val="hlink"/>
                        </a:buClr>
                        <a:buFont typeface="Wingdings" pitchFamily="2" charset="2"/>
                        <a:defRPr>
                          <a:solidFill>
                            <a:schemeClr val="tx1"/>
                          </a:solidFill>
                          <a:latin typeface="Tahoma" pitchFamily="34" charset="0"/>
                        </a:defRPr>
                      </a:lvl7pPr>
                      <a:lvl8pPr marL="3429000" indent="-228600" fontAlgn="base">
                        <a:spcBef>
                          <a:spcPct val="20000"/>
                        </a:spcBef>
                        <a:spcAft>
                          <a:spcPct val="0"/>
                        </a:spcAft>
                        <a:buClr>
                          <a:schemeClr val="hlink"/>
                        </a:buClr>
                        <a:buFont typeface="Wingdings" pitchFamily="2" charset="2"/>
                        <a:defRPr>
                          <a:solidFill>
                            <a:schemeClr val="tx1"/>
                          </a:solidFill>
                          <a:latin typeface="Tahoma" pitchFamily="34" charset="0"/>
                        </a:defRPr>
                      </a:lvl8pPr>
                      <a:lvl9pPr marL="3886200" indent="-228600" fontAlgn="base">
                        <a:spcBef>
                          <a:spcPct val="20000"/>
                        </a:spcBef>
                        <a:spcAft>
                          <a:spcPct val="0"/>
                        </a:spcAft>
                        <a:buClr>
                          <a:schemeClr val="hlink"/>
                        </a:buClr>
                        <a:buFont typeface="Wingdings" pitchFamily="2" charset="2"/>
                        <a:defRPr>
                          <a:solidFill>
                            <a:schemeClr val="tx1"/>
                          </a:solidFill>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zh-TW" altLang="en-US" sz="1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資訊長</a:t>
                      </a:r>
                      <a:endParaRPr kumimoji="0" lang="zh-TW" altLang="en-US" sz="18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endParaRPr>
                    </a:p>
                  </a:txBody>
                  <a:tcPr marL="68580" marR="68580"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lvl1pPr marL="342900" indent="-342900">
                        <a:spcBef>
                          <a:spcPct val="20000"/>
                        </a:spcBef>
                        <a:buClr>
                          <a:schemeClr val="hlink"/>
                        </a:buClr>
                        <a:buFont typeface="Wingdings" pitchFamily="2" charset="2"/>
                        <a:defRPr sz="2800">
                          <a:solidFill>
                            <a:schemeClr val="tx1"/>
                          </a:solidFill>
                          <a:latin typeface="Tahoma" pitchFamily="34" charset="0"/>
                        </a:defRPr>
                      </a:lvl1pPr>
                      <a:lvl2pPr marL="742950" indent="-285750">
                        <a:spcBef>
                          <a:spcPct val="20000"/>
                        </a:spcBef>
                        <a:buClr>
                          <a:schemeClr val="tx1"/>
                        </a:buClr>
                        <a:buFont typeface="Wingdings" pitchFamily="2" charset="2"/>
                        <a:defRPr sz="2400">
                          <a:solidFill>
                            <a:schemeClr val="tx1"/>
                          </a:solidFill>
                          <a:latin typeface="Tahoma" pitchFamily="34" charset="0"/>
                        </a:defRPr>
                      </a:lvl2pPr>
                      <a:lvl3pPr marL="1143000" indent="-228600">
                        <a:spcBef>
                          <a:spcPct val="20000"/>
                        </a:spcBef>
                        <a:buClr>
                          <a:schemeClr val="hlink"/>
                        </a:buClr>
                        <a:buFont typeface="Wingdings" pitchFamily="2" charset="2"/>
                        <a:defRPr sz="2000">
                          <a:solidFill>
                            <a:schemeClr val="tx1"/>
                          </a:solidFill>
                          <a:latin typeface="Tahoma" pitchFamily="34" charset="0"/>
                        </a:defRPr>
                      </a:lvl3pPr>
                      <a:lvl4pPr marL="1600200" indent="-228600">
                        <a:spcBef>
                          <a:spcPct val="20000"/>
                        </a:spcBef>
                        <a:buClr>
                          <a:schemeClr val="tx1"/>
                        </a:buClr>
                        <a:buFont typeface="Wingdings" pitchFamily="2" charset="2"/>
                        <a:defRPr>
                          <a:solidFill>
                            <a:schemeClr val="tx1"/>
                          </a:solidFill>
                          <a:latin typeface="Tahoma" pitchFamily="34" charset="0"/>
                        </a:defRPr>
                      </a:lvl4pPr>
                      <a:lvl5pPr marL="2057400" indent="-228600">
                        <a:spcBef>
                          <a:spcPct val="20000"/>
                        </a:spcBef>
                        <a:buClr>
                          <a:schemeClr val="hlink"/>
                        </a:buClr>
                        <a:buFont typeface="Wingdings" pitchFamily="2" charset="2"/>
                        <a:defRPr>
                          <a:solidFill>
                            <a:schemeClr val="tx1"/>
                          </a:solidFill>
                          <a:latin typeface="Tahoma" pitchFamily="34" charset="0"/>
                        </a:defRPr>
                      </a:lvl5pPr>
                      <a:lvl6pPr marL="2514600" indent="-228600" fontAlgn="base">
                        <a:spcBef>
                          <a:spcPct val="20000"/>
                        </a:spcBef>
                        <a:spcAft>
                          <a:spcPct val="0"/>
                        </a:spcAft>
                        <a:buClr>
                          <a:schemeClr val="hlink"/>
                        </a:buClr>
                        <a:buFont typeface="Wingdings" pitchFamily="2" charset="2"/>
                        <a:defRPr>
                          <a:solidFill>
                            <a:schemeClr val="tx1"/>
                          </a:solidFill>
                          <a:latin typeface="Tahoma" pitchFamily="34" charset="0"/>
                        </a:defRPr>
                      </a:lvl6pPr>
                      <a:lvl7pPr marL="2971800" indent="-228600" fontAlgn="base">
                        <a:spcBef>
                          <a:spcPct val="20000"/>
                        </a:spcBef>
                        <a:spcAft>
                          <a:spcPct val="0"/>
                        </a:spcAft>
                        <a:buClr>
                          <a:schemeClr val="hlink"/>
                        </a:buClr>
                        <a:buFont typeface="Wingdings" pitchFamily="2" charset="2"/>
                        <a:defRPr>
                          <a:solidFill>
                            <a:schemeClr val="tx1"/>
                          </a:solidFill>
                          <a:latin typeface="Tahoma" pitchFamily="34" charset="0"/>
                        </a:defRPr>
                      </a:lvl7pPr>
                      <a:lvl8pPr marL="3429000" indent="-228600" fontAlgn="base">
                        <a:spcBef>
                          <a:spcPct val="20000"/>
                        </a:spcBef>
                        <a:spcAft>
                          <a:spcPct val="0"/>
                        </a:spcAft>
                        <a:buClr>
                          <a:schemeClr val="hlink"/>
                        </a:buClr>
                        <a:buFont typeface="Wingdings" pitchFamily="2" charset="2"/>
                        <a:defRPr>
                          <a:solidFill>
                            <a:schemeClr val="tx1"/>
                          </a:solidFill>
                          <a:latin typeface="Tahoma" pitchFamily="34" charset="0"/>
                        </a:defRPr>
                      </a:lvl8pPr>
                      <a:lvl9pPr marL="3886200" indent="-228600" fontAlgn="base">
                        <a:spcBef>
                          <a:spcPct val="20000"/>
                        </a:spcBef>
                        <a:spcAft>
                          <a:spcPct val="0"/>
                        </a:spcAft>
                        <a:buClr>
                          <a:schemeClr val="hlink"/>
                        </a:buClr>
                        <a:buFont typeface="Wingdings" pitchFamily="2" charset="2"/>
                        <a:defRPr>
                          <a:solidFill>
                            <a:schemeClr val="tx1"/>
                          </a:solidFill>
                          <a:latin typeface="Tahoma" pitchFamily="34" charset="0"/>
                        </a:defRPr>
                      </a:lvl9pPr>
                    </a:lstStyle>
                    <a:p>
                      <a:pPr marL="342900" marR="0" lvl="0" indent="-342900" algn="ctr" defTabSz="914400" rtl="0" eaLnBrk="1" fontAlgn="base" latinLnBrk="0" hangingPunct="1">
                        <a:lnSpc>
                          <a:spcPct val="100000"/>
                        </a:lnSpc>
                        <a:spcBef>
                          <a:spcPct val="0"/>
                        </a:spcBef>
                        <a:spcAft>
                          <a:spcPct val="0"/>
                        </a:spcAft>
                        <a:buClr>
                          <a:schemeClr val="hlink"/>
                        </a:buClr>
                        <a:buSzTx/>
                        <a:buFont typeface="Wingdings" pitchFamily="2" charset="2"/>
                        <a:buNone/>
                        <a:tabLst/>
                      </a:pPr>
                      <a:r>
                        <a:rPr kumimoji="0" lang="zh-TW" altLang="en-US" sz="1400" b="0"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軍訓室主任</a:t>
                      </a:r>
                    </a:p>
                  </a:txBody>
                  <a:tcPr marL="68580" marR="68580" marT="45739" marB="457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92189" name="Text Box 127"/>
          <p:cNvSpPr txBox="1">
            <a:spLocks noChangeArrowheads="1"/>
          </p:cNvSpPr>
          <p:nvPr/>
        </p:nvSpPr>
        <p:spPr bwMode="auto">
          <a:xfrm>
            <a:off x="2555875" y="4076700"/>
            <a:ext cx="3529013" cy="1081088"/>
          </a:xfrm>
          <a:prstGeom prst="rect">
            <a:avLst/>
          </a:prstGeom>
          <a:solidFill>
            <a:srgbClr val="FFFF00"/>
          </a:solidFill>
          <a:ln w="19050" cmpd="thickThin">
            <a:solidFill>
              <a:srgbClr val="000000"/>
            </a:solidFill>
            <a:miter lim="800000"/>
            <a:headEnd/>
            <a:tailEnd/>
          </a:ln>
        </p:spPr>
        <p:txBody>
          <a:bodyPr/>
          <a:lstStyle/>
          <a:p>
            <a:pPr>
              <a:spcAft>
                <a:spcPts val="300"/>
              </a:spcAft>
            </a:pP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a:spcAft>
                <a:spcPts val="300"/>
              </a:spcAft>
            </a:pPr>
            <a:endParaRPr lang="zh-TW" altLang="en-US" sz="200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6" name="文字方塊 25"/>
          <p:cNvSpPr txBox="1"/>
          <p:nvPr/>
        </p:nvSpPr>
        <p:spPr>
          <a:xfrm>
            <a:off x="2555875" y="4076700"/>
            <a:ext cx="3529013" cy="461963"/>
          </a:xfrm>
          <a:prstGeom prst="rect">
            <a:avLst/>
          </a:prstGeom>
          <a:solidFill>
            <a:srgbClr val="008080"/>
          </a:solidFill>
          <a:ln>
            <a:solidFill>
              <a:schemeClr val="accent2">
                <a:lumMod val="60000"/>
                <a:lumOff val="40000"/>
              </a:schemeClr>
            </a:solidFill>
          </a:ln>
        </p:spPr>
        <p:txBody>
          <a:bodyPr>
            <a:spAutoFit/>
          </a:bodyPr>
          <a:lstStyle/>
          <a:p>
            <a:pPr algn="ctr">
              <a:defRPr/>
            </a:pPr>
            <a:r>
              <a:rPr lang="zh-TW" altLang="en-US" sz="2400"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校外協防救災單位</a:t>
            </a:r>
          </a:p>
        </p:txBody>
      </p:sp>
      <p:sp>
        <p:nvSpPr>
          <p:cNvPr id="23" name="向下箭號 22"/>
          <p:cNvSpPr/>
          <p:nvPr/>
        </p:nvSpPr>
        <p:spPr>
          <a:xfrm>
            <a:off x="5508625" y="4076700"/>
            <a:ext cx="576263" cy="1081088"/>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救災</a:t>
            </a:r>
          </a:p>
        </p:txBody>
      </p:sp>
      <p:sp>
        <p:nvSpPr>
          <p:cNvPr id="14" name="向右箭號 13"/>
          <p:cNvSpPr/>
          <p:nvPr/>
        </p:nvSpPr>
        <p:spPr>
          <a:xfrm rot="16200000">
            <a:off x="2310607" y="4321968"/>
            <a:ext cx="1066800" cy="5762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defRPr/>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通報</a:t>
            </a:r>
          </a:p>
        </p:txBody>
      </p:sp>
      <p:sp>
        <p:nvSpPr>
          <p:cNvPr id="27" name="弧形箭號 (左彎) 26"/>
          <p:cNvSpPr/>
          <p:nvPr/>
        </p:nvSpPr>
        <p:spPr>
          <a:xfrm rot="720399">
            <a:off x="7204078" y="2608425"/>
            <a:ext cx="1294429" cy="3295515"/>
          </a:xfrm>
          <a:prstGeom prst="curvedLeftArrow">
            <a:avLst>
              <a:gd name="adj1" fmla="val 25000"/>
              <a:gd name="adj2" fmla="val 50000"/>
              <a:gd name="adj3" fmla="val 22123"/>
            </a:avLst>
          </a:prstGeom>
          <a:solidFill>
            <a:schemeClr val="accent4">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2194" name="文字方塊 27"/>
          <p:cNvSpPr txBox="1">
            <a:spLocks noChangeArrowheads="1"/>
          </p:cNvSpPr>
          <p:nvPr/>
        </p:nvSpPr>
        <p:spPr bwMode="auto">
          <a:xfrm>
            <a:off x="7525048" y="3716338"/>
            <a:ext cx="461665" cy="1015663"/>
          </a:xfrm>
          <a:prstGeom prst="rect">
            <a:avLst/>
          </a:prstGeom>
          <a:solidFill>
            <a:srgbClr val="FF99FF"/>
          </a:solidFill>
          <a:ln w="9525">
            <a:noFill/>
            <a:miter lim="800000"/>
            <a:headEnd/>
            <a:tailEnd/>
          </a:ln>
        </p:spPr>
        <p:txBody>
          <a:bodyPr vert="eaVert" wrap="none">
            <a:spAutoFit/>
          </a:bodyPr>
          <a:lstStyle/>
          <a:p>
            <a:r>
              <a:rPr lang="zh-TW" altLang="en-US">
                <a:latin typeface="Times New Roman" panose="02020603050405020304" pitchFamily="18" charset="0"/>
                <a:ea typeface="標楷體" panose="03000509000000000000" pitchFamily="65" charset="-120"/>
                <a:cs typeface="Times New Roman" panose="02020603050405020304" pitchFamily="18" charset="0"/>
              </a:rPr>
              <a:t>事故調查</a:t>
            </a:r>
          </a:p>
        </p:txBody>
      </p:sp>
      <p:sp>
        <p:nvSpPr>
          <p:cNvPr id="31" name="弧形箭號 (下彎) 30"/>
          <p:cNvSpPr/>
          <p:nvPr/>
        </p:nvSpPr>
        <p:spPr>
          <a:xfrm rot="17368424">
            <a:off x="-610897" y="2534333"/>
            <a:ext cx="3874260" cy="1597780"/>
          </a:xfrm>
          <a:prstGeom prst="curvedDownArrow">
            <a:avLst>
              <a:gd name="adj1" fmla="val 25000"/>
              <a:gd name="adj2" fmla="val 51741"/>
              <a:gd name="adj3" fmla="val 39766"/>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2196" name="文字方塊 31"/>
          <p:cNvSpPr txBox="1">
            <a:spLocks noChangeArrowheads="1"/>
          </p:cNvSpPr>
          <p:nvPr/>
        </p:nvSpPr>
        <p:spPr bwMode="auto">
          <a:xfrm>
            <a:off x="971848" y="2997200"/>
            <a:ext cx="461665" cy="1015663"/>
          </a:xfrm>
          <a:prstGeom prst="rect">
            <a:avLst/>
          </a:prstGeom>
          <a:solidFill>
            <a:srgbClr val="FF9966"/>
          </a:solidFill>
          <a:ln w="9525">
            <a:noFill/>
            <a:miter lim="800000"/>
            <a:headEnd/>
            <a:tailEnd/>
          </a:ln>
        </p:spPr>
        <p:txBody>
          <a:bodyPr vert="eaVert" wrap="none">
            <a:spAutoFit/>
          </a:bodyPr>
          <a:lstStyle/>
          <a:p>
            <a:r>
              <a:rPr lang="zh-TW" altLang="en-US">
                <a:latin typeface="Times New Roman" panose="02020603050405020304" pitchFamily="18" charset="0"/>
                <a:ea typeface="標楷體" panose="03000509000000000000" pitchFamily="65" charset="-120"/>
                <a:cs typeface="Times New Roman" panose="02020603050405020304" pitchFamily="18" charset="0"/>
              </a:rPr>
              <a:t>調查結報</a:t>
            </a:r>
          </a:p>
        </p:txBody>
      </p:sp>
      <p:sp>
        <p:nvSpPr>
          <p:cNvPr id="92197" name="文字方塊 32"/>
          <p:cNvSpPr txBox="1">
            <a:spLocks noChangeArrowheads="1"/>
          </p:cNvSpPr>
          <p:nvPr/>
        </p:nvSpPr>
        <p:spPr bwMode="auto">
          <a:xfrm>
            <a:off x="6948488" y="1773238"/>
            <a:ext cx="1511300" cy="646112"/>
          </a:xfrm>
          <a:prstGeom prst="rect">
            <a:avLst/>
          </a:prstGeom>
          <a:noFill/>
          <a:ln w="28575">
            <a:solidFill>
              <a:srgbClr val="990033"/>
            </a:solidFill>
            <a:miter lim="800000"/>
            <a:headEnd/>
            <a:tailEnd/>
          </a:ln>
        </p:spPr>
        <p:txBody>
          <a:bodyPr>
            <a:spAutoFit/>
          </a:bodyPr>
          <a:lstStyle/>
          <a:p>
            <a:r>
              <a:rPr lang="zh-TW" altLang="en-US">
                <a:latin typeface="Times New Roman" panose="02020603050405020304" pitchFamily="18" charset="0"/>
                <a:ea typeface="標楷體" panose="03000509000000000000" pitchFamily="65" charset="-120"/>
                <a:cs typeface="Times New Roman" panose="02020603050405020304" pitchFamily="18" charset="0"/>
              </a:rPr>
              <a:t>各事業及目的主管機關</a:t>
            </a:r>
          </a:p>
        </p:txBody>
      </p:sp>
      <p:sp>
        <p:nvSpPr>
          <p:cNvPr id="35" name="向右箭號 34"/>
          <p:cNvSpPr/>
          <p:nvPr/>
        </p:nvSpPr>
        <p:spPr>
          <a:xfrm>
            <a:off x="5219700" y="1989138"/>
            <a:ext cx="1584325" cy="719137"/>
          </a:xfrm>
          <a:prstGeom prst="stripedRightArrow">
            <a:avLst>
              <a:gd name="adj1" fmla="val 50000"/>
              <a:gd name="adj2" fmla="val 42617"/>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2199" name="文字方塊 52"/>
          <p:cNvSpPr txBox="1">
            <a:spLocks noChangeArrowheads="1"/>
          </p:cNvSpPr>
          <p:nvPr/>
        </p:nvSpPr>
        <p:spPr bwMode="auto">
          <a:xfrm>
            <a:off x="5292080" y="2132856"/>
            <a:ext cx="1152624" cy="369332"/>
          </a:xfrm>
          <a:prstGeom prst="rect">
            <a:avLst/>
          </a:prstGeom>
          <a:solidFill>
            <a:schemeClr val="bg2"/>
          </a:solidFill>
          <a:ln w="9525">
            <a:noFill/>
            <a:miter lim="800000"/>
            <a:headEnd/>
            <a:tailEnd/>
          </a:ln>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事故通報</a:t>
            </a:r>
          </a:p>
        </p:txBody>
      </p:sp>
      <p:pic>
        <p:nvPicPr>
          <p:cNvPr id="3" name="圖片 2"/>
          <p:cNvPicPr>
            <a:picLocks noChangeAspect="1"/>
          </p:cNvPicPr>
          <p:nvPr/>
        </p:nvPicPr>
        <p:blipFill>
          <a:blip r:embed="rId3" cstate="print"/>
          <a:stretch>
            <a:fillRect/>
          </a:stretch>
        </p:blipFill>
        <p:spPr>
          <a:xfrm>
            <a:off x="215393" y="-73802"/>
            <a:ext cx="8785097" cy="865707"/>
          </a:xfrm>
          <a:prstGeom prst="rect">
            <a:avLst/>
          </a:prstGeom>
        </p:spPr>
      </p:pic>
      <p:sp>
        <p:nvSpPr>
          <p:cNvPr id="22" name="文字方塊 21"/>
          <p:cNvSpPr txBox="1"/>
          <p:nvPr/>
        </p:nvSpPr>
        <p:spPr>
          <a:xfrm>
            <a:off x="288652" y="6488668"/>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787976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vert="horz" lIns="0" rIns="0" bIns="0" anchor="b">
            <a:noAutofit/>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績效</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評核</a:t>
            </a:r>
          </a:p>
        </p:txBody>
      </p:sp>
      <p:sp>
        <p:nvSpPr>
          <p:cNvPr id="6" name="內容版面配置區 5"/>
          <p:cNvSpPr>
            <a:spLocks noGrp="1"/>
          </p:cNvSpPr>
          <p:nvPr>
            <p:ph idx="1"/>
          </p:nvPr>
        </p:nvSpPr>
        <p:spPr>
          <a:xfrm>
            <a:off x="323528" y="1412776"/>
            <a:ext cx="8568952" cy="4525963"/>
          </a:xfrm>
        </p:spPr>
        <p:txBody>
          <a:bodyPr>
            <a:normAutofit fontScale="85000" lnSpcReduction="10000"/>
          </a:bodyPr>
          <a:lstStyle/>
          <a:p>
            <a:pPr>
              <a:lnSpc>
                <a:spcPct val="160000"/>
              </a:lnSpc>
            </a:pPr>
            <a:r>
              <a:rPr lang="zh-TW" altLang="zh-TW" dirty="0">
                <a:latin typeface="Times New Roman" panose="02020603050405020304" pitchFamily="18" charset="0"/>
                <a:ea typeface="標楷體" panose="03000509000000000000" pitchFamily="65" charset="-120"/>
                <a:cs typeface="Times New Roman" panose="02020603050405020304" pitchFamily="18" charset="0"/>
              </a:rPr>
              <a:t>每一個</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安全衛生管理</a:t>
            </a:r>
            <a:r>
              <a:rPr lang="zh-TW" altLang="zh-TW"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方案</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60000"/>
              </a:lnSpc>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依據其目標</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進行評核，評核之主要目的為瞭解各項方案之執行程度、可執行性等</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60000"/>
              </a:lnSpc>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績效</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評核</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指標</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lnSpc>
                <a:spcPct val="160000"/>
              </a:lnSpc>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具有</a:t>
            </a:r>
            <a:r>
              <a:rPr lang="zh-TW"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可定性或定量</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之特性、並以簡明易懂為</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原則</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60000"/>
              </a:lnSpc>
            </a:pP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安</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衛績效指標經過選定之後，便應規劃績效量測</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基準</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ct val="160000"/>
              </a:lnSpc>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20085A-5DBB-4432-81C6-0F66A6FEB2A5}" type="slidenum">
              <a:rPr kumimoji="0" lang="zh-TW" altLang="en-US" sz="1200" b="0" i="0" u="none" strike="noStrike" kern="1200" cap="none" spc="0" normalizeH="0" baseline="0" noProof="0" smtClean="0">
                <a:ln>
                  <a:noFill/>
                </a:ln>
                <a:solidFill>
                  <a:prstClr val="black">
                    <a:tint val="75000"/>
                  </a:prstClr>
                </a:solidFill>
                <a:effectLst/>
                <a:uLnTx/>
                <a:uFillTx/>
                <a:latin typeface="微軟正黑體" pitchFamily="34" charset="-120"/>
                <a:ea typeface="微軟正黑體"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TW" altLang="en-US" sz="1200" b="0" i="0" u="none" strike="noStrike" kern="1200" cap="none" spc="0" normalizeH="0" baseline="0" noProof="0">
              <a:ln>
                <a:noFill/>
              </a:ln>
              <a:solidFill>
                <a:prstClr val="black">
                  <a:tint val="75000"/>
                </a:prstClr>
              </a:solidFill>
              <a:effectLst/>
              <a:uLnTx/>
              <a:uFillTx/>
              <a:latin typeface="微軟正黑體" pitchFamily="34" charset="-120"/>
              <a:ea typeface="微軟正黑體" pitchFamily="34" charset="-120"/>
              <a:cs typeface="+mn-cs"/>
            </a:endParaRPr>
          </a:p>
        </p:txBody>
      </p:sp>
      <p:sp>
        <p:nvSpPr>
          <p:cNvPr id="7" name="文字方塊 6"/>
          <p:cNvSpPr txBox="1"/>
          <p:nvPr/>
        </p:nvSpPr>
        <p:spPr>
          <a:xfrm>
            <a:off x="395536" y="5805264"/>
            <a:ext cx="3203848" cy="369332"/>
          </a:xfrm>
          <a:prstGeom prst="rect">
            <a:avLst/>
          </a:prstGeom>
          <a:no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1933785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46646"/>
            <a:ext cx="8229600" cy="850106"/>
          </a:xfrm>
        </p:spPr>
        <p:txBody>
          <a:bodyPr/>
          <a:lstStyle/>
          <a:p>
            <a:pPr algn="ct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主動式績效量</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用於</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檢查學校</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職業安全衛生作業及管理績效是否合於規定</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：目標、教育訓練、演練之達成率。</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63222-3884-42D2-8A9D-F71189E9DF7D}" type="slidenum">
              <a:rPr kumimoji="0" lang="en-US" altLang="zh-TW" sz="1200" b="0" i="0" u="none" strike="noStrike" kern="1200" cap="none" spc="0" normalizeH="0" baseline="0" noProof="0" smtClean="0">
                <a:ln>
                  <a:noFill/>
                </a:ln>
                <a:solidFill>
                  <a:prstClr val="black">
                    <a:tint val="75000"/>
                  </a:prstClr>
                </a:solidFill>
                <a:effectLst/>
                <a:uLnTx/>
                <a:uFillTx/>
                <a:latin typeface="微軟正黑體" pitchFamily="34" charset="-120"/>
                <a:ea typeface="微軟正黑體"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altLang="zh-TW" sz="1200" b="0" i="0" u="none" strike="noStrike" kern="1200" cap="none" spc="0" normalizeH="0" baseline="0" noProof="0" dirty="0">
              <a:ln>
                <a:noFill/>
              </a:ln>
              <a:solidFill>
                <a:prstClr val="black">
                  <a:tint val="75000"/>
                </a:prstClr>
              </a:solidFill>
              <a:effectLst/>
              <a:uLnTx/>
              <a:uFillTx/>
              <a:latin typeface="微軟正黑體" pitchFamily="34" charset="-120"/>
              <a:ea typeface="微軟正黑體" pitchFamily="34" charset="-120"/>
              <a:cs typeface="+mn-cs"/>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a:ea typeface="標楷體"/>
              <a:cs typeface="+mn-cs"/>
            </a:endParaRPr>
          </a:p>
        </p:txBody>
      </p:sp>
      <p:graphicFrame>
        <p:nvGraphicFramePr>
          <p:cNvPr id="6" name="物件 5"/>
          <p:cNvGraphicFramePr>
            <a:graphicFrameLocks noChangeAspect="1"/>
          </p:cNvGraphicFramePr>
          <p:nvPr>
            <p:extLst/>
          </p:nvPr>
        </p:nvGraphicFramePr>
        <p:xfrm>
          <a:off x="899592" y="2897009"/>
          <a:ext cx="6707620" cy="873388"/>
        </p:xfrm>
        <a:graphic>
          <a:graphicData uri="http://schemas.openxmlformats.org/presentationml/2006/ole">
            <mc:AlternateContent xmlns:mc="http://schemas.openxmlformats.org/markup-compatibility/2006">
              <mc:Choice xmlns:v="urn:schemas-microsoft-com:vml" Requires="v">
                <p:oleObj spid="_x0000_s12295" name="方程式" r:id="rId4" imgW="3048000" imgH="393700" progId="Equation.3">
                  <p:embed/>
                </p:oleObj>
              </mc:Choice>
              <mc:Fallback>
                <p:oleObj name="方程式" r:id="rId4" imgW="3048000" imgH="3937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2897009"/>
                        <a:ext cx="6707620" cy="87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矩形 6"/>
          <p:cNvSpPr/>
          <p:nvPr/>
        </p:nvSpPr>
        <p:spPr>
          <a:xfrm>
            <a:off x="971600" y="3645024"/>
            <a:ext cx="5022304" cy="193899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標楷體"/>
                <a:ea typeface="標楷體"/>
                <a:cs typeface="+mn-cs"/>
              </a:rPr>
              <a:t>N</a:t>
            </a:r>
            <a:r>
              <a:rPr kumimoji="0" lang="zh-TW" altLang="zh-TW" sz="2000" b="1" i="0" u="none" strike="noStrike" kern="1200" cap="none" spc="0" normalizeH="0" baseline="0" noProof="0" dirty="0">
                <a:ln>
                  <a:noFill/>
                </a:ln>
                <a:solidFill>
                  <a:prstClr val="black"/>
                </a:solidFill>
                <a:effectLst/>
                <a:uLnTx/>
                <a:uFillTx/>
                <a:latin typeface="標楷體"/>
                <a:ea typeface="標楷體"/>
                <a:cs typeface="+mn-cs"/>
              </a:rPr>
              <a:t>：方案達成數</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標楷體"/>
                <a:ea typeface="標楷體"/>
                <a:cs typeface="+mn-cs"/>
              </a:rPr>
              <a:t>B</a:t>
            </a:r>
            <a:r>
              <a:rPr kumimoji="0" lang="zh-TW" altLang="zh-TW" sz="2000" b="1" i="0" u="none" strike="noStrike" kern="1200" cap="none" spc="0" normalizeH="0" baseline="0" noProof="0" dirty="0">
                <a:ln>
                  <a:noFill/>
                </a:ln>
                <a:solidFill>
                  <a:prstClr val="black"/>
                </a:solidFill>
                <a:effectLst/>
                <a:uLnTx/>
                <a:uFillTx/>
                <a:latin typeface="標楷體"/>
                <a:ea typeface="標楷體"/>
                <a:cs typeface="+mn-cs"/>
              </a:rPr>
              <a:t>：延遲完成</a:t>
            </a:r>
            <a:r>
              <a:rPr kumimoji="0" lang="en-US" altLang="zh-TW" sz="2000" b="1" i="0" u="none" strike="noStrike" kern="1200" cap="none" spc="0" normalizeH="0" baseline="0" noProof="0" dirty="0">
                <a:ln>
                  <a:noFill/>
                </a:ln>
                <a:solidFill>
                  <a:prstClr val="black"/>
                </a:solidFill>
                <a:effectLst/>
                <a:uLnTx/>
                <a:uFillTx/>
                <a:latin typeface="標楷體"/>
                <a:ea typeface="標楷體"/>
                <a:cs typeface="+mn-cs"/>
              </a:rPr>
              <a:t>B=1-0.05X</a:t>
            </a:r>
            <a:endParaRPr kumimoji="0" lang="zh-TW" altLang="zh-TW" sz="2000" b="1" i="0" u="none" strike="noStrike" kern="1200" cap="none" spc="0" normalizeH="0" baseline="0" noProof="0" dirty="0">
              <a:ln>
                <a:noFill/>
              </a:ln>
              <a:solidFill>
                <a:prstClr val="black"/>
              </a:solidFill>
              <a:effectLst/>
              <a:uLnTx/>
              <a:uFillTx/>
              <a:latin typeface="標楷體"/>
              <a:ea typeface="標楷體"/>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標楷體"/>
                <a:ea typeface="標楷體"/>
                <a:cs typeface="+mn-cs"/>
              </a:rPr>
              <a:t>X</a:t>
            </a:r>
            <a:r>
              <a:rPr kumimoji="0" lang="zh-TW" altLang="zh-TW" sz="2000" b="1" i="0" u="none" strike="noStrike" kern="1200" cap="none" spc="0" normalizeH="0" baseline="0" noProof="0" dirty="0">
                <a:ln>
                  <a:noFill/>
                </a:ln>
                <a:solidFill>
                  <a:prstClr val="black"/>
                </a:solidFill>
                <a:effectLst/>
                <a:uLnTx/>
                <a:uFillTx/>
                <a:latin typeface="標楷體"/>
                <a:ea typeface="標楷體"/>
                <a:cs typeface="+mn-cs"/>
              </a:rPr>
              <a:t>：延遲週數</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標楷體"/>
                <a:ea typeface="標楷體"/>
                <a:cs typeface="+mn-cs"/>
              </a:rPr>
              <a:t>N</a:t>
            </a:r>
            <a:r>
              <a:rPr kumimoji="0" lang="zh-TW" altLang="zh-TW" sz="2000" b="1" i="0" u="none" strike="noStrike" kern="1200" cap="none" spc="0" normalizeH="0" baseline="0" noProof="0" dirty="0">
                <a:ln>
                  <a:noFill/>
                </a:ln>
                <a:solidFill>
                  <a:prstClr val="black"/>
                </a:solidFill>
                <a:effectLst/>
                <a:uLnTx/>
                <a:uFillTx/>
                <a:latin typeface="標楷體"/>
                <a:ea typeface="標楷體"/>
                <a:cs typeface="+mn-cs"/>
              </a:rPr>
              <a:t>：該年度所設定之安全衛生管理方案數。</a:t>
            </a: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a:ea typeface="標楷體"/>
              <a:cs typeface="+mn-cs"/>
            </a:endParaRPr>
          </a:p>
        </p:txBody>
      </p:sp>
      <p:pic>
        <p:nvPicPr>
          <p:cNvPr id="9" name="圖片 8"/>
          <p:cNvPicPr>
            <a:picLocks noChangeAspect="1"/>
          </p:cNvPicPr>
          <p:nvPr/>
        </p:nvPicPr>
        <p:blipFill>
          <a:blip r:embed="rId6" cstate="print"/>
          <a:stretch>
            <a:fillRect/>
          </a:stretch>
        </p:blipFill>
        <p:spPr>
          <a:xfrm>
            <a:off x="179451" y="-110369"/>
            <a:ext cx="8785097" cy="648877"/>
          </a:xfrm>
          <a:prstGeom prst="rect">
            <a:avLst/>
          </a:prstGeom>
        </p:spPr>
      </p:pic>
      <p:sp>
        <p:nvSpPr>
          <p:cNvPr id="10" name="文字方塊 9"/>
          <p:cNvSpPr txBox="1"/>
          <p:nvPr/>
        </p:nvSpPr>
        <p:spPr>
          <a:xfrm>
            <a:off x="539552" y="5949280"/>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040125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59435"/>
            <a:ext cx="8229600" cy="850106"/>
          </a:xfrm>
        </p:spPr>
        <p:txBody>
          <a:bodyPr/>
          <a:lstStyle/>
          <a:p>
            <a:pPr algn="ctr"/>
            <a:r>
              <a:rPr lang="zh-TW" altLang="zh-TW" dirty="0">
                <a:latin typeface="Times New Roman" panose="02020603050405020304" pitchFamily="18" charset="0"/>
                <a:ea typeface="標楷體" panose="03000509000000000000" pitchFamily="65" charset="-120"/>
                <a:cs typeface="Times New Roman" panose="02020603050405020304" pitchFamily="18" charset="0"/>
              </a:rPr>
              <a:t>主動式績效量</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測</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57200" y="1399380"/>
            <a:ext cx="8229600" cy="5053955"/>
          </a:xfrm>
        </p:spPr>
        <p:txBody>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用於</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檢查學校安全</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衛生作業及管理績效是否合於規定</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：目標、教育訓練、演練之達成率。</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63222-3884-42D2-8A9D-F71189E9DF7D}" type="slidenum">
              <a:rPr kumimoji="0" lang="en-US" altLang="zh-TW" sz="1200" b="0" i="0" u="none" strike="noStrike" kern="1200" cap="none" spc="0" normalizeH="0" baseline="0" noProof="0" smtClean="0">
                <a:ln>
                  <a:noFill/>
                </a:ln>
                <a:solidFill>
                  <a:prstClr val="black">
                    <a:tint val="75000"/>
                  </a:prstClr>
                </a:solidFill>
                <a:effectLst/>
                <a:uLnTx/>
                <a:uFillTx/>
                <a:latin typeface="微軟正黑體" pitchFamily="34" charset="-120"/>
                <a:ea typeface="微軟正黑體"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altLang="zh-TW" sz="1200" b="0" i="0" u="none" strike="noStrike" kern="1200" cap="none" spc="0" normalizeH="0" baseline="0" noProof="0" dirty="0">
              <a:ln>
                <a:noFill/>
              </a:ln>
              <a:solidFill>
                <a:prstClr val="black">
                  <a:tint val="75000"/>
                </a:prstClr>
              </a:solidFill>
              <a:effectLst/>
              <a:uLnTx/>
              <a:uFillTx/>
              <a:latin typeface="微軟正黑體" pitchFamily="34" charset="-120"/>
              <a:ea typeface="微軟正黑體" pitchFamily="34" charset="-120"/>
              <a:cs typeface="+mn-cs"/>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a:ea typeface="標楷體"/>
              <a:cs typeface="+mn-cs"/>
            </a:endParaRPr>
          </a:p>
        </p:txBody>
      </p:sp>
      <p:sp>
        <p:nvSpPr>
          <p:cNvPr id="7" name="矩形 6"/>
          <p:cNvSpPr/>
          <p:nvPr/>
        </p:nvSpPr>
        <p:spPr>
          <a:xfrm>
            <a:off x="1115616" y="3429000"/>
            <a:ext cx="5022304" cy="1938992"/>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標楷體"/>
                <a:ea typeface="標楷體"/>
                <a:cs typeface="+mn-cs"/>
              </a:rPr>
              <a:t>N</a:t>
            </a:r>
            <a:r>
              <a:rPr kumimoji="0" lang="zh-TW" altLang="en-US" sz="2000" b="1" i="0" u="none" strike="noStrike" kern="1200" cap="none" spc="0" normalizeH="0" baseline="0" noProof="0" dirty="0">
                <a:ln>
                  <a:noFill/>
                </a:ln>
                <a:solidFill>
                  <a:prstClr val="black"/>
                </a:solidFill>
                <a:effectLst/>
                <a:uLnTx/>
                <a:uFillTx/>
                <a:latin typeface="標楷體"/>
                <a:ea typeface="標楷體"/>
                <a:cs typeface="+mn-cs"/>
              </a:rPr>
              <a:t>：教育訓練總件數；</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標楷體"/>
                <a:ea typeface="標楷體"/>
                <a:cs typeface="+mn-cs"/>
              </a:rPr>
              <a:t>n</a:t>
            </a:r>
            <a:r>
              <a:rPr kumimoji="0" lang="zh-TW" altLang="en-US" sz="2000" b="1" i="0" u="none" strike="noStrike" kern="1200" cap="none" spc="0" normalizeH="0" baseline="0" noProof="0" dirty="0">
                <a:ln>
                  <a:noFill/>
                </a:ln>
                <a:solidFill>
                  <a:prstClr val="black"/>
                </a:solidFill>
                <a:effectLst/>
                <a:uLnTx/>
                <a:uFillTx/>
                <a:latin typeface="標楷體"/>
                <a:ea typeface="標楷體"/>
                <a:cs typeface="+mn-cs"/>
              </a:rPr>
              <a:t>：教育訓練達成之件數；</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標楷體"/>
                <a:ea typeface="標楷體"/>
                <a:cs typeface="+mn-cs"/>
              </a:rPr>
              <a:t>a</a:t>
            </a:r>
            <a:r>
              <a:rPr kumimoji="0" lang="zh-TW" altLang="en-US" sz="2000" b="1" i="0" u="none" strike="noStrike" kern="1200" cap="none" spc="0" normalizeH="0" baseline="0" noProof="0" dirty="0">
                <a:ln>
                  <a:noFill/>
                </a:ln>
                <a:solidFill>
                  <a:prstClr val="black"/>
                </a:solidFill>
                <a:effectLst/>
                <a:uLnTx/>
                <a:uFillTx/>
                <a:latin typeface="標楷體"/>
                <a:ea typeface="標楷體"/>
                <a:cs typeface="+mn-cs"/>
              </a:rPr>
              <a:t>：每件訓練應受訓人數；</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TW" sz="2000" b="1" i="0" u="none" strike="noStrike" kern="1200" cap="none" spc="0" normalizeH="0" baseline="0" noProof="0" dirty="0">
                <a:ln>
                  <a:noFill/>
                </a:ln>
                <a:solidFill>
                  <a:prstClr val="black"/>
                </a:solidFill>
                <a:effectLst/>
                <a:uLnTx/>
                <a:uFillTx/>
                <a:latin typeface="標楷體"/>
                <a:ea typeface="標楷體"/>
                <a:cs typeface="+mn-cs"/>
              </a:rPr>
              <a:t>b</a:t>
            </a:r>
            <a:r>
              <a:rPr kumimoji="0" lang="zh-TW" altLang="en-US" sz="2000" b="1" i="0" u="none" strike="noStrike" kern="1200" cap="none" spc="0" normalizeH="0" baseline="0" noProof="0" dirty="0">
                <a:ln>
                  <a:noFill/>
                </a:ln>
                <a:solidFill>
                  <a:prstClr val="black"/>
                </a:solidFill>
                <a:effectLst/>
                <a:uLnTx/>
                <a:uFillTx/>
                <a:latin typeface="標楷體"/>
                <a:ea typeface="標楷體"/>
                <a:cs typeface="+mn-cs"/>
              </a:rPr>
              <a:t>：每件訓練實際受訓人數。</a:t>
            </a: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a:ea typeface="標楷體"/>
              <a:cs typeface="+mn-cs"/>
            </a:endParaRPr>
          </a:p>
        </p:txBody>
      </p:sp>
      <p:graphicFrame>
        <p:nvGraphicFramePr>
          <p:cNvPr id="9" name="物件 8"/>
          <p:cNvGraphicFramePr>
            <a:graphicFrameLocks noChangeAspect="1"/>
          </p:cNvGraphicFramePr>
          <p:nvPr>
            <p:extLst/>
          </p:nvPr>
        </p:nvGraphicFramePr>
        <p:xfrm>
          <a:off x="971600" y="2708920"/>
          <a:ext cx="6517148" cy="725304"/>
        </p:xfrm>
        <a:graphic>
          <a:graphicData uri="http://schemas.openxmlformats.org/presentationml/2006/ole">
            <mc:AlternateContent xmlns:mc="http://schemas.openxmlformats.org/markup-compatibility/2006">
              <mc:Choice xmlns:v="urn:schemas-microsoft-com:vml" Requires="v">
                <p:oleObj spid="_x0000_s13319" name="方程式" r:id="rId4" imgW="3898900" imgH="431800" progId="Equation.3">
                  <p:embed/>
                </p:oleObj>
              </mc:Choice>
              <mc:Fallback>
                <p:oleObj name="方程式" r:id="rId4" imgW="38989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2708920"/>
                        <a:ext cx="6517148" cy="7253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圖片 5"/>
          <p:cNvPicPr>
            <a:picLocks noChangeAspect="1"/>
          </p:cNvPicPr>
          <p:nvPr/>
        </p:nvPicPr>
        <p:blipFill>
          <a:blip r:embed="rId6" cstate="print"/>
          <a:stretch>
            <a:fillRect/>
          </a:stretch>
        </p:blipFill>
        <p:spPr>
          <a:xfrm>
            <a:off x="372563" y="-92681"/>
            <a:ext cx="8791194" cy="646232"/>
          </a:xfrm>
          <a:prstGeom prst="rect">
            <a:avLst/>
          </a:prstGeom>
        </p:spPr>
      </p:pic>
      <p:sp>
        <p:nvSpPr>
          <p:cNvPr id="10" name="文字方塊 9"/>
          <p:cNvSpPr txBox="1"/>
          <p:nvPr/>
        </p:nvSpPr>
        <p:spPr>
          <a:xfrm>
            <a:off x="755576" y="5877272"/>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61570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8864" y="454198"/>
            <a:ext cx="8229600" cy="742554"/>
          </a:xfrm>
        </p:spPr>
        <p:txBody>
          <a:bodyPr/>
          <a:lstStyle/>
          <a:p>
            <a:pPr algn="ct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被</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動式</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績效量</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測</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67544" y="1412777"/>
            <a:ext cx="8229600" cy="3888432"/>
          </a:xfrm>
        </p:spPr>
        <p:txBody>
          <a:bodyPr>
            <a:normAutofit fontScale="85000" lnSpcReduction="10000"/>
          </a:bodyPr>
          <a:lstStyle/>
          <a:p>
            <a:r>
              <a:rPr lang="zh-TW" altLang="zh-TW" dirty="0">
                <a:latin typeface="Times New Roman" panose="02020603050405020304" pitchFamily="18" charset="0"/>
                <a:ea typeface="標楷體" panose="03000509000000000000" pitchFamily="65" charset="-120"/>
                <a:cs typeface="Times New Roman" panose="02020603050405020304" pitchFamily="18" charset="0"/>
              </a:rPr>
              <a:t>用於調查、分析與記錄職業安全衛生管理系統的缺失，以及意外事故、虛驚事故、財產損失</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等</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：目標、教育訓練、演練之達成率</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zh-TW" b="1" dirty="0">
                <a:latin typeface="Times New Roman" panose="02020603050405020304" pitchFamily="18" charset="0"/>
                <a:ea typeface="標楷體" panose="03000509000000000000" pitchFamily="65" charset="-120"/>
                <a:cs typeface="Times New Roman" panose="02020603050405020304" pitchFamily="18" charset="0"/>
              </a:rPr>
              <a:t>失能傷害頻率</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Disabling Frequency Rate</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；簡稱：</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F.R.</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每一百萬</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工時中發生失能的次數</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zh-TW" b="1" dirty="0" smtClean="0">
                <a:latin typeface="Times New Roman" panose="02020603050405020304" pitchFamily="18" charset="0"/>
                <a:ea typeface="標楷體" panose="03000509000000000000" pitchFamily="65" charset="-120"/>
                <a:cs typeface="Times New Roman" panose="02020603050405020304" pitchFamily="18" charset="0"/>
              </a:rPr>
              <a:t>失</a:t>
            </a:r>
            <a:r>
              <a:rPr lang="zh-TW" altLang="zh-TW" b="1" dirty="0">
                <a:latin typeface="Times New Roman" panose="02020603050405020304" pitchFamily="18" charset="0"/>
                <a:ea typeface="標楷體" panose="03000509000000000000" pitchFamily="65" charset="-120"/>
                <a:cs typeface="Times New Roman" panose="02020603050405020304" pitchFamily="18" charset="0"/>
              </a:rPr>
              <a:t>能傷害嚴重率</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Disabling Severity Rate</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；簡稱：</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S.R.</a:t>
            </a:r>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2"/>
            <a:r>
              <a:rPr lang="zh-TW" altLang="zh-TW" dirty="0" smtClean="0">
                <a:latin typeface="Times New Roman" panose="02020603050405020304" pitchFamily="18" charset="0"/>
                <a:ea typeface="標楷體" panose="03000509000000000000" pitchFamily="65" charset="-120"/>
                <a:cs typeface="Times New Roman" panose="02020603050405020304" pitchFamily="18" charset="0"/>
              </a:rPr>
              <a:t>失</a:t>
            </a:r>
            <a:r>
              <a:rPr lang="zh-TW" altLang="zh-TW" dirty="0">
                <a:latin typeface="Times New Roman" panose="02020603050405020304" pitchFamily="18" charset="0"/>
                <a:ea typeface="標楷體" panose="03000509000000000000" pitchFamily="65" charset="-120"/>
                <a:cs typeface="Times New Roman" panose="02020603050405020304" pitchFamily="18" charset="0"/>
              </a:rPr>
              <a:t>能傷害嚴重率是指每一百萬工時中，發生失能傷害所損失的日數：</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endParaRPr lang="zh-TW"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6588224" y="639187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463222-3884-42D2-8A9D-F71189E9DF7D}" type="slidenum">
              <a:rPr kumimoji="0" lang="en-US" altLang="zh-TW" sz="1200" b="0" i="0" u="none" strike="noStrike" kern="1200" cap="none" spc="0" normalizeH="0" baseline="0" noProof="0" smtClean="0">
                <a:ln>
                  <a:noFill/>
                </a:ln>
                <a:solidFill>
                  <a:prstClr val="black">
                    <a:tint val="75000"/>
                  </a:prstClr>
                </a:solidFill>
                <a:effectLst/>
                <a:uLnTx/>
                <a:uFillTx/>
                <a:latin typeface="微軟正黑體" pitchFamily="34" charset="-120"/>
                <a:ea typeface="微軟正黑體" pitchFamily="34"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altLang="zh-TW" sz="1200" b="0" i="0" u="none" strike="noStrike" kern="1200" cap="none" spc="0" normalizeH="0" baseline="0" noProof="0" dirty="0">
              <a:ln>
                <a:noFill/>
              </a:ln>
              <a:solidFill>
                <a:prstClr val="black">
                  <a:tint val="75000"/>
                </a:prstClr>
              </a:solidFill>
              <a:effectLst/>
              <a:uLnTx/>
              <a:uFillTx/>
              <a:latin typeface="微軟正黑體" pitchFamily="34" charset="-120"/>
              <a:ea typeface="微軟正黑體" pitchFamily="34" charset="-120"/>
              <a:cs typeface="+mn-cs"/>
            </a:endParaRP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a:ea typeface="標楷體"/>
              <a:cs typeface="+mn-cs"/>
            </a:endParaRPr>
          </a:p>
        </p:txBody>
      </p:sp>
      <p:sp>
        <p:nvSpPr>
          <p:cNvPr id="8"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a:ea typeface="標楷體"/>
              <a:cs typeface="+mn-cs"/>
            </a:endParaRP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a:ea typeface="標楷體"/>
              <a:cs typeface="+mn-cs"/>
            </a:endParaRPr>
          </a:p>
        </p:txBody>
      </p:sp>
      <p:graphicFrame>
        <p:nvGraphicFramePr>
          <p:cNvPr id="10" name="物件 9"/>
          <p:cNvGraphicFramePr>
            <a:graphicFrameLocks noChangeAspect="1"/>
          </p:cNvGraphicFramePr>
          <p:nvPr>
            <p:extLst>
              <p:ext uri="{D42A27DB-BD31-4B8C-83A1-F6EECF244321}">
                <p14:modId xmlns:p14="http://schemas.microsoft.com/office/powerpoint/2010/main" val="597330044"/>
              </p:ext>
            </p:extLst>
          </p:nvPr>
        </p:nvGraphicFramePr>
        <p:xfrm>
          <a:off x="395536" y="5229200"/>
          <a:ext cx="4009579" cy="756366"/>
        </p:xfrm>
        <a:graphic>
          <a:graphicData uri="http://schemas.openxmlformats.org/presentationml/2006/ole">
            <mc:AlternateContent xmlns:mc="http://schemas.openxmlformats.org/markup-compatibility/2006">
              <mc:Choice xmlns:v="urn:schemas-microsoft-com:vml" Requires="v">
                <p:oleObj spid="_x0000_s14348" name="方程式" r:id="rId4" imgW="2260600" imgH="419100" progId="Equation.3">
                  <p:embed/>
                </p:oleObj>
              </mc:Choice>
              <mc:Fallback>
                <p:oleObj name="方程式" r:id="rId4" imgW="22606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5229200"/>
                        <a:ext cx="4009579" cy="7563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Times New Roman"/>
              <a:ea typeface="標楷體"/>
              <a:cs typeface="+mn-cs"/>
            </a:endParaRPr>
          </a:p>
        </p:txBody>
      </p:sp>
      <p:graphicFrame>
        <p:nvGraphicFramePr>
          <p:cNvPr id="12" name="物件 11"/>
          <p:cNvGraphicFramePr>
            <a:graphicFrameLocks noChangeAspect="1"/>
          </p:cNvGraphicFramePr>
          <p:nvPr>
            <p:extLst>
              <p:ext uri="{D42A27DB-BD31-4B8C-83A1-F6EECF244321}">
                <p14:modId xmlns:p14="http://schemas.microsoft.com/office/powerpoint/2010/main" val="949467254"/>
              </p:ext>
            </p:extLst>
          </p:nvPr>
        </p:nvGraphicFramePr>
        <p:xfrm>
          <a:off x="4572000" y="5229200"/>
          <a:ext cx="4198945" cy="792088"/>
        </p:xfrm>
        <a:graphic>
          <a:graphicData uri="http://schemas.openxmlformats.org/presentationml/2006/ole">
            <mc:AlternateContent xmlns:mc="http://schemas.openxmlformats.org/markup-compatibility/2006">
              <mc:Choice xmlns:v="urn:schemas-microsoft-com:vml" Requires="v">
                <p:oleObj spid="_x0000_s14349" name="方程式" r:id="rId6" imgW="2260600" imgH="419100" progId="Equation.3">
                  <p:embed/>
                </p:oleObj>
              </mc:Choice>
              <mc:Fallback>
                <p:oleObj name="方程式" r:id="rId6" imgW="22606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5229200"/>
                        <a:ext cx="4198945" cy="792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圖片 6"/>
          <p:cNvPicPr>
            <a:picLocks noChangeAspect="1"/>
          </p:cNvPicPr>
          <p:nvPr/>
        </p:nvPicPr>
        <p:blipFill>
          <a:blip r:embed="rId8" cstate="print"/>
          <a:stretch>
            <a:fillRect/>
          </a:stretch>
        </p:blipFill>
        <p:spPr>
          <a:xfrm>
            <a:off x="352806" y="-84482"/>
            <a:ext cx="8791194" cy="646232"/>
          </a:xfrm>
          <a:prstGeom prst="rect">
            <a:avLst/>
          </a:prstGeom>
        </p:spPr>
      </p:pic>
      <p:sp>
        <p:nvSpPr>
          <p:cNvPr id="13" name="文字方塊 12"/>
          <p:cNvSpPr txBox="1"/>
          <p:nvPr/>
        </p:nvSpPr>
        <p:spPr>
          <a:xfrm>
            <a:off x="683568" y="6304002"/>
            <a:ext cx="3203848" cy="369332"/>
          </a:xfrm>
          <a:prstGeom prst="rect">
            <a:avLst/>
          </a:prstGeom>
          <a:solidFill>
            <a:schemeClr val="bg1"/>
          </a:solidFill>
        </p:spPr>
        <p:txBody>
          <a:bodyPr wrap="square" rtlCol="0">
            <a:sp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來源</a:t>
            </a:r>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中國勞工安全管理學會</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6826417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15616" y="2852936"/>
            <a:ext cx="7772400" cy="1362075"/>
          </a:xfrm>
        </p:spPr>
        <p:txBody>
          <a:bodyPr/>
          <a:lstStyle/>
          <a:p>
            <a:pPr algn="ctr"/>
            <a:r>
              <a:rPr lang="zh-TW" altLang="en-US" dirty="0">
                <a:latin typeface="Times New Roman" panose="02020603050405020304" pitchFamily="18" charset="0"/>
                <a:ea typeface="標楷體" panose="03000509000000000000" pitchFamily="65" charset="-120"/>
                <a:cs typeface="Times New Roman" panose="02020603050405020304" pitchFamily="18" charset="0"/>
              </a:rPr>
              <a:t>肆、結語及補充參考資料</a:t>
            </a: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65</a:t>
            </a:fld>
            <a:endParaRPr lang="en-US" altLang="zh-TW" dirty="0">
              <a:solidFill>
                <a:prstClr val="black">
                  <a:tint val="75000"/>
                </a:prstClr>
              </a:solidFill>
            </a:endParaRPr>
          </a:p>
        </p:txBody>
      </p:sp>
    </p:spTree>
    <p:extLst>
      <p:ext uri="{BB962C8B-B14F-4D97-AF65-F5344CB8AC3E}">
        <p14:creationId xmlns:p14="http://schemas.microsoft.com/office/powerpoint/2010/main" val="32405846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結語</a:t>
            </a:r>
          </a:p>
        </p:txBody>
      </p:sp>
      <p:sp>
        <p:nvSpPr>
          <p:cNvPr id="6" name="內容版面配置區 5"/>
          <p:cNvSpPr>
            <a:spLocks noGrp="1"/>
          </p:cNvSpPr>
          <p:nvPr>
            <p:ph idx="1"/>
          </p:nvPr>
        </p:nvSpPr>
        <p:spPr/>
        <p:txBody>
          <a:bodyPr>
            <a:normAutofit lnSpcReduction="10000"/>
          </a:bodyPr>
          <a:lstStyle/>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安全衛生</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查核功能</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學校安全衛生管理工作之績效評核</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評估管理工作之之有效性、符合性與完整性、提出矯正及</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預防措施</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安全衛生之矯正及預防</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確保</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安全衛生</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績效</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執</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行有效的預防</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措施</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修正管理工作運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行缺失 </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確認管理工作之</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有效性、符合性</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與完整性</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defRPr/>
            </a:pPr>
            <a:fld id="{F05D2A77-DC8F-49C5-B23E-DCF0C795371F}" type="slidenum">
              <a:rPr kumimoji="1" lang="en-US" altLang="zh-TW" smtClean="0">
                <a:solidFill>
                  <a:prstClr val="black">
                    <a:tint val="75000"/>
                  </a:prstClr>
                </a:solidFill>
              </a:rPr>
              <a:pPr fontAlgn="base">
                <a:spcBef>
                  <a:spcPct val="0"/>
                </a:spcBef>
                <a:spcAft>
                  <a:spcPct val="0"/>
                </a:spcAft>
                <a:defRPr/>
              </a:pPr>
              <a:t>66</a:t>
            </a:fld>
            <a:endParaRPr kumimoji="1" lang="en-US" altLang="zh-TW" dirty="0">
              <a:solidFill>
                <a:prstClr val="black">
                  <a:tint val="75000"/>
                </a:prstClr>
              </a:solidFill>
            </a:endParaRPr>
          </a:p>
        </p:txBody>
      </p:sp>
      <p:sp>
        <p:nvSpPr>
          <p:cNvPr id="7" name="文字方塊 6"/>
          <p:cNvSpPr txBox="1"/>
          <p:nvPr/>
        </p:nvSpPr>
        <p:spPr>
          <a:xfrm>
            <a:off x="4716016" y="6488668"/>
            <a:ext cx="3203848" cy="369332"/>
          </a:xfrm>
          <a:prstGeom prst="rect">
            <a:avLst/>
          </a:prstGeom>
          <a:noFill/>
        </p:spPr>
        <p:txBody>
          <a:bodyPr wrap="square" rtlCol="0">
            <a:spAutoFit/>
          </a:bodyPr>
          <a:lstStyle/>
          <a:p>
            <a:r>
              <a:rPr lang="zh-TW" altLang="en-US" dirty="0" smtClean="0"/>
              <a:t>來源</a:t>
            </a:r>
            <a:r>
              <a:rPr lang="en-US" altLang="zh-TW" dirty="0" smtClean="0"/>
              <a:t>:</a:t>
            </a:r>
            <a:r>
              <a:rPr lang="zh-TW" altLang="en-US" dirty="0" smtClean="0"/>
              <a:t>中國勞工安全管理學會</a:t>
            </a:r>
            <a:endParaRPr lang="zh-TW" altLang="en-US" dirty="0"/>
          </a:p>
        </p:txBody>
      </p:sp>
    </p:spTree>
    <p:extLst>
      <p:ext uri="{BB962C8B-B14F-4D97-AF65-F5344CB8AC3E}">
        <p14:creationId xmlns:p14="http://schemas.microsoft.com/office/powerpoint/2010/main" val="12019590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附錄  補充資料</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p:txBody>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一、學校安全衛生管理系統建立準則</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二、安全衛生管理系統手冊（參考）</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三、學校「安全衛生管理系統」稽核表（參考）</a:t>
            </a: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67</a:t>
            </a:fld>
            <a:endParaRPr lang="en-US" altLang="zh-TW" dirty="0">
              <a:solidFill>
                <a:prstClr val="black">
                  <a:tint val="75000"/>
                </a:prstClr>
              </a:solidFill>
            </a:endParaRPr>
          </a:p>
        </p:txBody>
      </p:sp>
    </p:spTree>
    <p:extLst>
      <p:ext uri="{BB962C8B-B14F-4D97-AF65-F5344CB8AC3E}">
        <p14:creationId xmlns:p14="http://schemas.microsoft.com/office/powerpoint/2010/main" val="11344024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資料來源</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57200" y="1600200"/>
            <a:ext cx="8435280" cy="4709120"/>
          </a:xfrm>
        </p:spPr>
        <p:txBody>
          <a:bodyPr>
            <a:normAutofit/>
          </a:bodyPr>
          <a:lstStyle/>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原編撰者：逢甲大學環境保護及安全衛生管理中心  張麗雲執行秘書</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續編撰者：劉榮昌技師</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參考資料：</a:t>
            </a:r>
            <a:endParaRPr lang="en-US" altLang="zh-TW" dirty="0" smtClean="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AutoNum type="arabicPeriod"/>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稽核  ─逢甲大學環境保護及安全衛生管理中心  編</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AutoNum type="arabicPeriod"/>
            </a:pP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種</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子</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師資培訓教材</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教育部 編</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AutoNum type="arabicPeriod"/>
            </a:pP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校園安全</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衛生管理系統建立</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準則</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安全衛生管理系統</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手冊（</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參考</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「大專校院安全</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衛生管理系統」稽核</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表</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成功</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大學 </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編及 教育部 審</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514350" indent="-514350">
              <a:buAutoNum type="arabicPeriod"/>
            </a:pPr>
            <a:endParaRPr lang="en-US" altLang="zh-TW" sz="2800"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68</a:t>
            </a:fld>
            <a:endParaRPr lang="en-US" altLang="zh-TW" dirty="0">
              <a:solidFill>
                <a:prstClr val="black">
                  <a:tint val="75000"/>
                </a:prstClr>
              </a:solidFill>
            </a:endParaRPr>
          </a:p>
        </p:txBody>
      </p:sp>
    </p:spTree>
    <p:extLst>
      <p:ext uri="{BB962C8B-B14F-4D97-AF65-F5344CB8AC3E}">
        <p14:creationId xmlns:p14="http://schemas.microsoft.com/office/powerpoint/2010/main" val="87785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52"/>
          <p:cNvGrpSpPr>
            <a:grpSpLocks/>
          </p:cNvGrpSpPr>
          <p:nvPr/>
        </p:nvGrpSpPr>
        <p:grpSpPr bwMode="auto">
          <a:xfrm>
            <a:off x="34925" y="692150"/>
            <a:ext cx="9072563" cy="5662613"/>
            <a:chOff x="22" y="436"/>
            <a:chExt cx="5715" cy="3567"/>
          </a:xfrm>
        </p:grpSpPr>
        <p:sp>
          <p:nvSpPr>
            <p:cNvPr id="8200" name="Line 215"/>
            <p:cNvSpPr>
              <a:spLocks noChangeShapeType="1"/>
            </p:cNvSpPr>
            <p:nvPr/>
          </p:nvSpPr>
          <p:spPr bwMode="auto">
            <a:xfrm flipH="1">
              <a:off x="3217" y="2620"/>
              <a:ext cx="2" cy="39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01" name="Line 214"/>
            <p:cNvSpPr>
              <a:spLocks noChangeShapeType="1"/>
            </p:cNvSpPr>
            <p:nvPr/>
          </p:nvSpPr>
          <p:spPr bwMode="auto">
            <a:xfrm flipV="1">
              <a:off x="4926" y="2937"/>
              <a:ext cx="4" cy="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02" name="Line 213"/>
            <p:cNvSpPr>
              <a:spLocks noChangeShapeType="1"/>
            </p:cNvSpPr>
            <p:nvPr/>
          </p:nvSpPr>
          <p:spPr bwMode="auto">
            <a:xfrm flipH="1">
              <a:off x="3467" y="2818"/>
              <a:ext cx="1" cy="2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03" name="Line 212"/>
            <p:cNvSpPr>
              <a:spLocks noChangeShapeType="1"/>
            </p:cNvSpPr>
            <p:nvPr/>
          </p:nvSpPr>
          <p:spPr bwMode="auto">
            <a:xfrm>
              <a:off x="5047" y="856"/>
              <a:ext cx="0" cy="5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04" name="Line 211"/>
            <p:cNvSpPr>
              <a:spLocks noChangeShapeType="1"/>
            </p:cNvSpPr>
            <p:nvPr/>
          </p:nvSpPr>
          <p:spPr bwMode="auto">
            <a:xfrm>
              <a:off x="4785" y="1442"/>
              <a:ext cx="5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05" name="Line 210"/>
            <p:cNvSpPr>
              <a:spLocks noChangeShapeType="1"/>
            </p:cNvSpPr>
            <p:nvPr/>
          </p:nvSpPr>
          <p:spPr bwMode="auto">
            <a:xfrm>
              <a:off x="375" y="1647"/>
              <a:ext cx="129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06" name="Line 209"/>
            <p:cNvSpPr>
              <a:spLocks noChangeShapeType="1"/>
            </p:cNvSpPr>
            <p:nvPr/>
          </p:nvSpPr>
          <p:spPr bwMode="auto">
            <a:xfrm>
              <a:off x="3586" y="1442"/>
              <a:ext cx="50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07" name="Line 208"/>
            <p:cNvSpPr>
              <a:spLocks noChangeShapeType="1"/>
            </p:cNvSpPr>
            <p:nvPr/>
          </p:nvSpPr>
          <p:spPr bwMode="auto">
            <a:xfrm flipH="1">
              <a:off x="3045" y="1442"/>
              <a:ext cx="3" cy="209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08" name="Line 207"/>
            <p:cNvSpPr>
              <a:spLocks noChangeShapeType="1"/>
            </p:cNvSpPr>
            <p:nvPr/>
          </p:nvSpPr>
          <p:spPr bwMode="auto">
            <a:xfrm flipH="1">
              <a:off x="1668" y="1651"/>
              <a:ext cx="7" cy="11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09" name="Line 206"/>
            <p:cNvSpPr>
              <a:spLocks noChangeShapeType="1"/>
            </p:cNvSpPr>
            <p:nvPr/>
          </p:nvSpPr>
          <p:spPr bwMode="auto">
            <a:xfrm>
              <a:off x="2437" y="1442"/>
              <a:ext cx="60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10" name="Line 205"/>
            <p:cNvSpPr>
              <a:spLocks noChangeShapeType="1"/>
            </p:cNvSpPr>
            <p:nvPr/>
          </p:nvSpPr>
          <p:spPr bwMode="auto">
            <a:xfrm>
              <a:off x="2438" y="1443"/>
              <a:ext cx="3" cy="16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11" name="Line 204"/>
            <p:cNvSpPr>
              <a:spLocks noChangeShapeType="1"/>
            </p:cNvSpPr>
            <p:nvPr/>
          </p:nvSpPr>
          <p:spPr bwMode="auto">
            <a:xfrm>
              <a:off x="1070" y="851"/>
              <a:ext cx="7" cy="23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12" name="Rectangle 203"/>
            <p:cNvSpPr>
              <a:spLocks noChangeArrowheads="1"/>
            </p:cNvSpPr>
            <p:nvPr/>
          </p:nvSpPr>
          <p:spPr bwMode="auto">
            <a:xfrm>
              <a:off x="935" y="1356"/>
              <a:ext cx="259" cy="193"/>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教材</a:t>
              </a:r>
            </a:p>
          </p:txBody>
        </p:sp>
        <p:sp>
          <p:nvSpPr>
            <p:cNvPr id="8213" name="Rectangle 202"/>
            <p:cNvSpPr>
              <a:spLocks noChangeArrowheads="1"/>
            </p:cNvSpPr>
            <p:nvPr/>
          </p:nvSpPr>
          <p:spPr bwMode="auto">
            <a:xfrm>
              <a:off x="781" y="2006"/>
              <a:ext cx="599" cy="719"/>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sz="1200">
                  <a:latin typeface="標楷體" panose="03000509000000000000" pitchFamily="65" charset="-120"/>
                  <a:ea typeface="標楷體" panose="03000509000000000000" pitchFamily="65" charset="-120"/>
                  <a:cs typeface="Arial" panose="020B0604020202020204" pitchFamily="34" charset="0"/>
                </a:rPr>
                <a:t>1. </a:t>
              </a:r>
              <a:r>
                <a:rPr lang="zh-TW" altLang="en-US" sz="1200">
                  <a:latin typeface="標楷體" panose="03000509000000000000" pitchFamily="65" charset="-120"/>
                  <a:ea typeface="標楷體" panose="03000509000000000000" pitchFamily="65" charset="-120"/>
                  <a:cs typeface="Arial" panose="020B0604020202020204" pitchFamily="34" charset="0"/>
                </a:rPr>
                <a:t>教材建立</a:t>
              </a:r>
              <a:r>
                <a:rPr lang="en-US" altLang="zh-TW" sz="1200">
                  <a:latin typeface="標楷體" panose="03000509000000000000" pitchFamily="65" charset="-120"/>
                  <a:ea typeface="標楷體" panose="03000509000000000000" pitchFamily="65" charset="-120"/>
                  <a:cs typeface="Arial" panose="020B0604020202020204" pitchFamily="34" charset="0"/>
                </a:rPr>
                <a:t>(</a:t>
              </a:r>
              <a:r>
                <a:rPr lang="zh-TW" altLang="en-US" sz="1200">
                  <a:latin typeface="標楷體" panose="03000509000000000000" pitchFamily="65" charset="-120"/>
                  <a:ea typeface="標楷體" panose="03000509000000000000" pitchFamily="65" charset="-120"/>
                  <a:cs typeface="Arial" panose="020B0604020202020204" pitchFamily="34" charset="0"/>
                </a:rPr>
                <a:t>通識）</a:t>
              </a:r>
            </a:p>
            <a:p>
              <a:r>
                <a:rPr lang="en-US" altLang="zh-TW" sz="1200">
                  <a:latin typeface="標楷體" panose="03000509000000000000" pitchFamily="65" charset="-120"/>
                  <a:ea typeface="標楷體" panose="03000509000000000000" pitchFamily="65" charset="-120"/>
                  <a:cs typeface="Arial" panose="020B0604020202020204" pitchFamily="34" charset="0"/>
                </a:rPr>
                <a:t>2. </a:t>
              </a:r>
              <a:r>
                <a:rPr lang="zh-TW" altLang="en-US" sz="1200">
                  <a:latin typeface="標楷體" panose="03000509000000000000" pitchFamily="65" charset="-120"/>
                  <a:ea typeface="標楷體" panose="03000509000000000000" pitchFamily="65" charset="-120"/>
                  <a:cs typeface="Arial" panose="020B0604020202020204" pitchFamily="34" charset="0"/>
                </a:rPr>
                <a:t>教材電子化</a:t>
              </a:r>
            </a:p>
          </p:txBody>
        </p:sp>
        <p:sp>
          <p:nvSpPr>
            <p:cNvPr id="8214" name="Line 201"/>
            <p:cNvSpPr>
              <a:spLocks noChangeShapeType="1"/>
            </p:cNvSpPr>
            <p:nvPr/>
          </p:nvSpPr>
          <p:spPr bwMode="auto">
            <a:xfrm flipH="1">
              <a:off x="360" y="1653"/>
              <a:ext cx="17" cy="11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15" name="Rectangle 200"/>
            <p:cNvSpPr>
              <a:spLocks noChangeArrowheads="1"/>
            </p:cNvSpPr>
            <p:nvPr/>
          </p:nvSpPr>
          <p:spPr bwMode="auto">
            <a:xfrm>
              <a:off x="22" y="2006"/>
              <a:ext cx="707" cy="715"/>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sz="1200">
                  <a:latin typeface="標楷體" panose="03000509000000000000" pitchFamily="65" charset="-120"/>
                  <a:ea typeface="標楷體" panose="03000509000000000000" pitchFamily="65" charset="-120"/>
                  <a:cs typeface="Arial" panose="020B0604020202020204" pitchFamily="34" charset="0"/>
                </a:rPr>
                <a:t>1. </a:t>
              </a:r>
              <a:r>
                <a:rPr lang="zh-TW" altLang="en-US" sz="1200">
                  <a:latin typeface="標楷體" panose="03000509000000000000" pitchFamily="65" charset="-120"/>
                  <a:ea typeface="標楷體" panose="03000509000000000000" pitchFamily="65" charset="-120"/>
                  <a:cs typeface="Arial" panose="020B0604020202020204" pitchFamily="34" charset="0"/>
                </a:rPr>
                <a:t>舊教材更新（通識課程）</a:t>
              </a:r>
            </a:p>
            <a:p>
              <a:r>
                <a:rPr lang="en-US" altLang="zh-TW" sz="1200">
                  <a:latin typeface="標楷體" panose="03000509000000000000" pitchFamily="65" charset="-120"/>
                  <a:ea typeface="標楷體" panose="03000509000000000000" pitchFamily="65" charset="-120"/>
                  <a:cs typeface="Arial" panose="020B0604020202020204" pitchFamily="34" charset="0"/>
                </a:rPr>
                <a:t>2. </a:t>
              </a:r>
              <a:r>
                <a:rPr lang="zh-TW" altLang="en-US" sz="1200">
                  <a:latin typeface="標楷體" panose="03000509000000000000" pitchFamily="65" charset="-120"/>
                  <a:ea typeface="標楷體" panose="03000509000000000000" pitchFamily="65" charset="-120"/>
                  <a:cs typeface="Arial" panose="020B0604020202020204" pitchFamily="34" charset="0"/>
                </a:rPr>
                <a:t>新教材建立（專業課程）</a:t>
              </a:r>
            </a:p>
            <a:p>
              <a:r>
                <a:rPr lang="en-US" altLang="zh-TW" sz="1200">
                  <a:latin typeface="標楷體" panose="03000509000000000000" pitchFamily="65" charset="-120"/>
                  <a:ea typeface="標楷體" panose="03000509000000000000" pitchFamily="65" charset="-120"/>
                  <a:cs typeface="Arial" panose="020B0604020202020204" pitchFamily="34" charset="0"/>
                </a:rPr>
                <a:t>3. </a:t>
              </a:r>
              <a:r>
                <a:rPr lang="zh-TW" altLang="en-US" sz="1200">
                  <a:latin typeface="標楷體" panose="03000509000000000000" pitchFamily="65" charset="-120"/>
                  <a:ea typeface="標楷體" panose="03000509000000000000" pitchFamily="65" charset="-120"/>
                  <a:cs typeface="Arial" panose="020B0604020202020204" pitchFamily="34" charset="0"/>
                </a:rPr>
                <a:t>教材電子化</a:t>
              </a:r>
            </a:p>
            <a:p>
              <a:r>
                <a:rPr lang="en-US" altLang="zh-TW" sz="1200">
                  <a:latin typeface="標楷體" panose="03000509000000000000" pitchFamily="65" charset="-120"/>
                  <a:ea typeface="標楷體" panose="03000509000000000000" pitchFamily="65" charset="-120"/>
                  <a:cs typeface="Arial" panose="020B0604020202020204" pitchFamily="34" charset="0"/>
                </a:rPr>
                <a:t>4. </a:t>
              </a:r>
              <a:r>
                <a:rPr lang="zh-TW" altLang="en-US" sz="1200">
                  <a:latin typeface="標楷體" panose="03000509000000000000" pitchFamily="65" charset="-120"/>
                  <a:ea typeface="標楷體" panose="03000509000000000000" pitchFamily="65" charset="-120"/>
                  <a:cs typeface="Arial" panose="020B0604020202020204" pitchFamily="34" charset="0"/>
                </a:rPr>
                <a:t>教材英文化</a:t>
              </a:r>
            </a:p>
          </p:txBody>
        </p:sp>
        <p:sp>
          <p:nvSpPr>
            <p:cNvPr id="8216" name="Rectangle 199"/>
            <p:cNvSpPr>
              <a:spLocks noChangeArrowheads="1"/>
            </p:cNvSpPr>
            <p:nvPr/>
          </p:nvSpPr>
          <p:spPr bwMode="auto">
            <a:xfrm>
              <a:off x="1474" y="1732"/>
              <a:ext cx="499" cy="174"/>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國中小</a:t>
              </a:r>
            </a:p>
          </p:txBody>
        </p:sp>
        <p:sp>
          <p:nvSpPr>
            <p:cNvPr id="8217" name="Line 198"/>
            <p:cNvSpPr>
              <a:spLocks noChangeShapeType="1"/>
            </p:cNvSpPr>
            <p:nvPr/>
          </p:nvSpPr>
          <p:spPr bwMode="auto">
            <a:xfrm>
              <a:off x="2741" y="861"/>
              <a:ext cx="0" cy="58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18" name="Rectangle 197"/>
            <p:cNvSpPr>
              <a:spLocks noChangeArrowheads="1"/>
            </p:cNvSpPr>
            <p:nvPr/>
          </p:nvSpPr>
          <p:spPr bwMode="auto">
            <a:xfrm>
              <a:off x="2038" y="1127"/>
              <a:ext cx="1250" cy="209"/>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200" dirty="0">
                  <a:latin typeface="標楷體" panose="03000509000000000000" pitchFamily="65" charset="-120"/>
                  <a:ea typeface="標楷體" panose="03000509000000000000" pitchFamily="65" charset="-120"/>
                  <a:cs typeface="Arial" panose="020B0604020202020204" pitchFamily="34" charset="0"/>
                </a:rPr>
                <a:t>學校安全衛生管理（驗證）</a:t>
              </a:r>
            </a:p>
          </p:txBody>
        </p:sp>
        <p:sp>
          <p:nvSpPr>
            <p:cNvPr id="8219" name="Rectangle 196"/>
            <p:cNvSpPr>
              <a:spLocks noChangeArrowheads="1"/>
            </p:cNvSpPr>
            <p:nvPr/>
          </p:nvSpPr>
          <p:spPr bwMode="auto">
            <a:xfrm>
              <a:off x="2109" y="1559"/>
              <a:ext cx="595" cy="328"/>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大學（專）</a:t>
              </a:r>
            </a:p>
            <a:p>
              <a:pPr algn="ctr"/>
              <a:r>
                <a:rPr lang="zh-TW" altLang="en-US" sz="1200">
                  <a:latin typeface="標楷體" panose="03000509000000000000" pitchFamily="65" charset="-120"/>
                  <a:ea typeface="標楷體" panose="03000509000000000000" pitchFamily="65" charset="-120"/>
                  <a:cs typeface="Arial" panose="020B0604020202020204" pitchFamily="34" charset="0"/>
                </a:rPr>
                <a:t>、高中職</a:t>
              </a:r>
            </a:p>
          </p:txBody>
        </p:sp>
        <p:sp>
          <p:nvSpPr>
            <p:cNvPr id="8220" name="Rectangle 195"/>
            <p:cNvSpPr>
              <a:spLocks noChangeArrowheads="1"/>
            </p:cNvSpPr>
            <p:nvPr/>
          </p:nvSpPr>
          <p:spPr bwMode="auto">
            <a:xfrm>
              <a:off x="2122" y="2004"/>
              <a:ext cx="590" cy="700"/>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sz="1200">
                  <a:latin typeface="標楷體" panose="03000509000000000000" pitchFamily="65" charset="-120"/>
                  <a:ea typeface="標楷體" panose="03000509000000000000" pitchFamily="65" charset="-120"/>
                  <a:cs typeface="Arial" panose="020B0604020202020204" pitchFamily="34" charset="0"/>
                </a:rPr>
                <a:t>1.</a:t>
              </a:r>
              <a:r>
                <a:rPr lang="zh-TW" altLang="en-US" sz="1200">
                  <a:latin typeface="標楷體" panose="03000509000000000000" pitchFamily="65" charset="-120"/>
                  <a:ea typeface="標楷體" panose="03000509000000000000" pitchFamily="65" charset="-120"/>
                  <a:cs typeface="Arial" panose="020B0604020202020204" pitchFamily="34" charset="0"/>
                </a:rPr>
                <a:t>驗證技術建立</a:t>
              </a:r>
            </a:p>
            <a:p>
              <a:r>
                <a:rPr lang="en-US" altLang="zh-TW" sz="1200">
                  <a:latin typeface="標楷體" panose="03000509000000000000" pitchFamily="65" charset="-120"/>
                  <a:ea typeface="標楷體" panose="03000509000000000000" pitchFamily="65" charset="-120"/>
                  <a:cs typeface="Arial" panose="020B0604020202020204" pitchFamily="34" charset="0"/>
                </a:rPr>
                <a:t>2.</a:t>
              </a:r>
              <a:r>
                <a:rPr lang="zh-TW" altLang="en-US" sz="1200">
                  <a:latin typeface="標楷體" panose="03000509000000000000" pitchFamily="65" charset="-120"/>
                  <a:ea typeface="標楷體" panose="03000509000000000000" pitchFamily="65" charset="-120"/>
                  <a:cs typeface="Arial" panose="020B0604020202020204" pitchFamily="34" charset="0"/>
                </a:rPr>
                <a:t>輔導實施</a:t>
              </a:r>
            </a:p>
            <a:p>
              <a:r>
                <a:rPr lang="en-US" altLang="zh-TW" sz="1200">
                  <a:latin typeface="標楷體" panose="03000509000000000000" pitchFamily="65" charset="-120"/>
                  <a:ea typeface="標楷體" panose="03000509000000000000" pitchFamily="65" charset="-120"/>
                  <a:cs typeface="Arial" panose="020B0604020202020204" pitchFamily="34" charset="0"/>
                </a:rPr>
                <a:t>3.</a:t>
              </a:r>
              <a:r>
                <a:rPr lang="zh-TW" altLang="en-US" sz="1200">
                  <a:latin typeface="標楷體" panose="03000509000000000000" pitchFamily="65" charset="-120"/>
                  <a:ea typeface="標楷體" panose="03000509000000000000" pitchFamily="65" charset="-120"/>
                  <a:cs typeface="Arial" panose="020B0604020202020204" pitchFamily="34" charset="0"/>
                </a:rPr>
                <a:t>試辦驗證</a:t>
              </a:r>
            </a:p>
            <a:p>
              <a:r>
                <a:rPr lang="en-US" altLang="zh-TW" sz="1200">
                  <a:latin typeface="標楷體" panose="03000509000000000000" pitchFamily="65" charset="-120"/>
                  <a:ea typeface="標楷體" panose="03000509000000000000" pitchFamily="65" charset="-120"/>
                  <a:cs typeface="Arial" panose="020B0604020202020204" pitchFamily="34" charset="0"/>
                </a:rPr>
                <a:t>4.</a:t>
              </a:r>
              <a:r>
                <a:rPr lang="zh-TW" altLang="en-US" sz="1200">
                  <a:latin typeface="標楷體" panose="03000509000000000000" pitchFamily="65" charset="-120"/>
                  <a:ea typeface="標楷體" panose="03000509000000000000" pitchFamily="65" charset="-120"/>
                  <a:cs typeface="Arial" panose="020B0604020202020204" pitchFamily="34" charset="0"/>
                </a:rPr>
                <a:t>驗證施行</a:t>
              </a:r>
            </a:p>
          </p:txBody>
        </p:sp>
        <p:sp>
          <p:nvSpPr>
            <p:cNvPr id="8221" name="Line 194"/>
            <p:cNvSpPr>
              <a:spLocks noChangeShapeType="1"/>
            </p:cNvSpPr>
            <p:nvPr/>
          </p:nvSpPr>
          <p:spPr bwMode="auto">
            <a:xfrm>
              <a:off x="3794" y="851"/>
              <a:ext cx="0" cy="5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22" name="Rectangle 193"/>
            <p:cNvSpPr>
              <a:spLocks noChangeArrowheads="1"/>
            </p:cNvSpPr>
            <p:nvPr/>
          </p:nvSpPr>
          <p:spPr bwMode="auto">
            <a:xfrm>
              <a:off x="839" y="1732"/>
              <a:ext cx="453" cy="174"/>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高中職</a:t>
              </a:r>
            </a:p>
          </p:txBody>
        </p:sp>
        <p:sp>
          <p:nvSpPr>
            <p:cNvPr id="8223" name="Rectangle 192"/>
            <p:cNvSpPr>
              <a:spLocks noChangeArrowheads="1"/>
            </p:cNvSpPr>
            <p:nvPr/>
          </p:nvSpPr>
          <p:spPr bwMode="auto">
            <a:xfrm>
              <a:off x="113" y="1732"/>
              <a:ext cx="544" cy="174"/>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大學（專）</a:t>
              </a:r>
            </a:p>
          </p:txBody>
        </p:sp>
        <p:sp>
          <p:nvSpPr>
            <p:cNvPr id="8224" name="Rectangle 191"/>
            <p:cNvSpPr>
              <a:spLocks noChangeArrowheads="1"/>
            </p:cNvSpPr>
            <p:nvPr/>
          </p:nvSpPr>
          <p:spPr bwMode="auto">
            <a:xfrm>
              <a:off x="3353" y="1109"/>
              <a:ext cx="1024" cy="208"/>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200" dirty="0">
                  <a:latin typeface="標楷體" panose="03000509000000000000" pitchFamily="65" charset="-120"/>
                  <a:ea typeface="標楷體" panose="03000509000000000000" pitchFamily="65" charset="-120"/>
                  <a:cs typeface="Arial" panose="020B0604020202020204" pitchFamily="34" charset="0"/>
                </a:rPr>
                <a:t>學校安全衛生督導評鑑</a:t>
              </a:r>
            </a:p>
          </p:txBody>
        </p:sp>
        <p:sp>
          <p:nvSpPr>
            <p:cNvPr id="8225" name="Rectangle 190"/>
            <p:cNvSpPr>
              <a:spLocks noChangeArrowheads="1"/>
            </p:cNvSpPr>
            <p:nvPr/>
          </p:nvSpPr>
          <p:spPr bwMode="auto">
            <a:xfrm>
              <a:off x="2786" y="1567"/>
              <a:ext cx="457" cy="326"/>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國中小</a:t>
              </a:r>
            </a:p>
          </p:txBody>
        </p:sp>
        <p:sp>
          <p:nvSpPr>
            <p:cNvPr id="8226" name="Rectangle 189"/>
            <p:cNvSpPr>
              <a:spLocks noChangeArrowheads="1"/>
            </p:cNvSpPr>
            <p:nvPr/>
          </p:nvSpPr>
          <p:spPr bwMode="auto">
            <a:xfrm>
              <a:off x="2764" y="2006"/>
              <a:ext cx="532" cy="698"/>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sz="1200">
                  <a:latin typeface="標楷體" panose="03000509000000000000" pitchFamily="65" charset="-120"/>
                  <a:ea typeface="標楷體" panose="03000509000000000000" pitchFamily="65" charset="-120"/>
                  <a:cs typeface="Arial" panose="020B0604020202020204" pitchFamily="34" charset="0"/>
                </a:rPr>
                <a:t>1.</a:t>
              </a:r>
              <a:r>
                <a:rPr lang="zh-TW" altLang="en-US" sz="1200">
                  <a:latin typeface="標楷體" panose="03000509000000000000" pitchFamily="65" charset="-120"/>
                  <a:ea typeface="標楷體" panose="03000509000000000000" pitchFamily="65" charset="-120"/>
                  <a:cs typeface="Arial" panose="020B0604020202020204" pitchFamily="34" charset="0"/>
                </a:rPr>
                <a:t>輔導技術建立</a:t>
              </a:r>
            </a:p>
            <a:p>
              <a:r>
                <a:rPr lang="en-US" altLang="zh-TW" sz="1200">
                  <a:latin typeface="標楷體" panose="03000509000000000000" pitchFamily="65" charset="-120"/>
                  <a:ea typeface="標楷體" panose="03000509000000000000" pitchFamily="65" charset="-120"/>
                  <a:cs typeface="Arial" panose="020B0604020202020204" pitchFamily="34" charset="0"/>
                </a:rPr>
                <a:t>2.</a:t>
              </a:r>
              <a:r>
                <a:rPr lang="zh-TW" altLang="en-US" sz="1200">
                  <a:latin typeface="標楷體" panose="03000509000000000000" pitchFamily="65" charset="-120"/>
                  <a:ea typeface="標楷體" panose="03000509000000000000" pitchFamily="65" charset="-120"/>
                  <a:cs typeface="Arial" panose="020B0604020202020204" pitchFamily="34" charset="0"/>
                </a:rPr>
                <a:t>輔導人員養成</a:t>
              </a:r>
            </a:p>
            <a:p>
              <a:r>
                <a:rPr lang="en-US" altLang="zh-TW" sz="1200">
                  <a:latin typeface="標楷體" panose="03000509000000000000" pitchFamily="65" charset="-120"/>
                  <a:ea typeface="標楷體" panose="03000509000000000000" pitchFamily="65" charset="-120"/>
                  <a:cs typeface="Arial" panose="020B0604020202020204" pitchFamily="34" charset="0"/>
                </a:rPr>
                <a:t>3</a:t>
              </a:r>
              <a:r>
                <a:rPr lang="zh-TW" altLang="en-US" sz="1200">
                  <a:latin typeface="標楷體" panose="03000509000000000000" pitchFamily="65" charset="-120"/>
                  <a:ea typeface="標楷體" panose="03000509000000000000" pitchFamily="65" charset="-120"/>
                  <a:cs typeface="Arial" panose="020B0604020202020204" pitchFamily="34" charset="0"/>
                </a:rPr>
                <a:t>推動安衛管理制度</a:t>
              </a:r>
            </a:p>
          </p:txBody>
        </p:sp>
        <p:sp>
          <p:nvSpPr>
            <p:cNvPr id="8227" name="Line 188"/>
            <p:cNvSpPr>
              <a:spLocks noChangeShapeType="1"/>
            </p:cNvSpPr>
            <p:nvPr/>
          </p:nvSpPr>
          <p:spPr bwMode="auto">
            <a:xfrm flipH="1">
              <a:off x="3575" y="1445"/>
              <a:ext cx="9" cy="14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28" name="Line 187"/>
            <p:cNvSpPr>
              <a:spLocks noChangeShapeType="1"/>
            </p:cNvSpPr>
            <p:nvPr/>
          </p:nvSpPr>
          <p:spPr bwMode="auto">
            <a:xfrm flipH="1">
              <a:off x="4069" y="1445"/>
              <a:ext cx="27" cy="14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29" name="Rectangle 186"/>
            <p:cNvSpPr>
              <a:spLocks noChangeArrowheads="1"/>
            </p:cNvSpPr>
            <p:nvPr/>
          </p:nvSpPr>
          <p:spPr bwMode="auto">
            <a:xfrm>
              <a:off x="3859" y="1561"/>
              <a:ext cx="467" cy="330"/>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事故發生</a:t>
              </a:r>
            </a:p>
          </p:txBody>
        </p:sp>
        <p:sp>
          <p:nvSpPr>
            <p:cNvPr id="8230" name="Rectangle 185"/>
            <p:cNvSpPr>
              <a:spLocks noChangeArrowheads="1"/>
            </p:cNvSpPr>
            <p:nvPr/>
          </p:nvSpPr>
          <p:spPr bwMode="auto">
            <a:xfrm>
              <a:off x="3879" y="1996"/>
              <a:ext cx="543" cy="828"/>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sz="1200" dirty="0">
                  <a:latin typeface="標楷體" panose="03000509000000000000" pitchFamily="65" charset="-120"/>
                  <a:ea typeface="標楷體" panose="03000509000000000000" pitchFamily="65" charset="-120"/>
                  <a:cs typeface="Arial" panose="020B0604020202020204" pitchFamily="34" charset="0"/>
                </a:rPr>
                <a:t>1.</a:t>
              </a:r>
              <a:r>
                <a:rPr lang="zh-TW" altLang="en-US" sz="1200" dirty="0">
                  <a:latin typeface="標楷體" panose="03000509000000000000" pitchFamily="65" charset="-120"/>
                  <a:ea typeface="標楷體" panose="03000509000000000000" pitchFamily="65" charset="-120"/>
                  <a:cs typeface="Arial" panose="020B0604020202020204" pitchFamily="34" charset="0"/>
                </a:rPr>
                <a:t>事故通報系統</a:t>
              </a:r>
            </a:p>
            <a:p>
              <a:r>
                <a:rPr lang="en-US" altLang="zh-TW" sz="1200" dirty="0">
                  <a:latin typeface="標楷體" panose="03000509000000000000" pitchFamily="65" charset="-120"/>
                  <a:ea typeface="標楷體" panose="03000509000000000000" pitchFamily="65" charset="-120"/>
                  <a:cs typeface="Arial" panose="020B0604020202020204" pitchFamily="34" charset="0"/>
                </a:rPr>
                <a:t>2.</a:t>
              </a:r>
              <a:r>
                <a:rPr lang="zh-TW" altLang="en-US" sz="1200" dirty="0">
                  <a:latin typeface="標楷體" panose="03000509000000000000" pitchFamily="65" charset="-120"/>
                  <a:ea typeface="標楷體" panose="03000509000000000000" pitchFamily="65" charset="-120"/>
                  <a:cs typeface="Arial" panose="020B0604020202020204" pitchFamily="34" charset="0"/>
                </a:rPr>
                <a:t>改善計畫通報系統</a:t>
              </a:r>
            </a:p>
            <a:p>
              <a:r>
                <a:rPr lang="en-US" altLang="zh-TW" sz="1200" dirty="0">
                  <a:latin typeface="標楷體" panose="03000509000000000000" pitchFamily="65" charset="-120"/>
                  <a:ea typeface="標楷體" panose="03000509000000000000" pitchFamily="65" charset="-120"/>
                  <a:cs typeface="Arial" panose="020B0604020202020204" pitchFamily="34" charset="0"/>
                </a:rPr>
                <a:t>3.</a:t>
              </a:r>
              <a:r>
                <a:rPr lang="zh-TW" altLang="en-US" sz="1200" dirty="0">
                  <a:latin typeface="標楷體" panose="03000509000000000000" pitchFamily="65" charset="-120"/>
                  <a:ea typeface="標楷體" panose="03000509000000000000" pitchFamily="65" charset="-120"/>
                  <a:cs typeface="Arial" panose="020B0604020202020204" pitchFamily="34" charset="0"/>
                </a:rPr>
                <a:t>追蹤報告通報系統</a:t>
              </a:r>
            </a:p>
          </p:txBody>
        </p:sp>
        <p:sp>
          <p:nvSpPr>
            <p:cNvPr id="8231" name="Rectangle 184"/>
            <p:cNvSpPr>
              <a:spLocks noChangeArrowheads="1"/>
            </p:cNvSpPr>
            <p:nvPr/>
          </p:nvSpPr>
          <p:spPr bwMode="auto">
            <a:xfrm>
              <a:off x="3416" y="1561"/>
              <a:ext cx="347" cy="327"/>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平時</a:t>
              </a:r>
            </a:p>
          </p:txBody>
        </p:sp>
        <p:sp>
          <p:nvSpPr>
            <p:cNvPr id="8232" name="Line 183"/>
            <p:cNvSpPr>
              <a:spLocks noChangeShapeType="1"/>
            </p:cNvSpPr>
            <p:nvPr/>
          </p:nvSpPr>
          <p:spPr bwMode="auto">
            <a:xfrm>
              <a:off x="5373" y="1442"/>
              <a:ext cx="4" cy="149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33" name="Line 182"/>
            <p:cNvSpPr>
              <a:spLocks noChangeShapeType="1"/>
            </p:cNvSpPr>
            <p:nvPr/>
          </p:nvSpPr>
          <p:spPr bwMode="auto">
            <a:xfrm>
              <a:off x="4783" y="1442"/>
              <a:ext cx="7" cy="14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34" name="Rectangle 181"/>
            <p:cNvSpPr>
              <a:spLocks noChangeArrowheads="1"/>
            </p:cNvSpPr>
            <p:nvPr/>
          </p:nvSpPr>
          <p:spPr bwMode="auto">
            <a:xfrm>
              <a:off x="5128" y="2156"/>
              <a:ext cx="609" cy="611"/>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sz="1200">
                  <a:latin typeface="標楷體" panose="03000509000000000000" pitchFamily="65" charset="-120"/>
                  <a:ea typeface="標楷體" panose="03000509000000000000" pitchFamily="65" charset="-120"/>
                  <a:cs typeface="Arial" panose="020B0604020202020204" pitchFamily="34" charset="0"/>
                </a:rPr>
                <a:t>1.</a:t>
              </a:r>
              <a:r>
                <a:rPr lang="zh-TW" altLang="en-US" sz="1200">
                  <a:latin typeface="標楷體" panose="03000509000000000000" pitchFamily="65" charset="-120"/>
                  <a:ea typeface="標楷體" panose="03000509000000000000" pitchFamily="65" charset="-120"/>
                  <a:cs typeface="Arial" panose="020B0604020202020204" pitchFamily="34" charset="0"/>
                </a:rPr>
                <a:t>外語化</a:t>
              </a:r>
            </a:p>
            <a:p>
              <a:r>
                <a:rPr lang="en-US" altLang="zh-TW" sz="1200">
                  <a:latin typeface="標楷體" panose="03000509000000000000" pitchFamily="65" charset="-120"/>
                  <a:ea typeface="標楷體" panose="03000509000000000000" pitchFamily="65" charset="-120"/>
                  <a:cs typeface="Arial" panose="020B0604020202020204" pitchFamily="34" charset="0"/>
                </a:rPr>
                <a:t>2.</a:t>
              </a:r>
              <a:r>
                <a:rPr lang="zh-TW" altLang="en-US" sz="1200">
                  <a:latin typeface="標楷體" panose="03000509000000000000" pitchFamily="65" charset="-120"/>
                  <a:ea typeface="標楷體" panose="03000509000000000000" pitchFamily="65" charset="-120"/>
                  <a:cs typeface="Arial" panose="020B0604020202020204" pitchFamily="34" charset="0"/>
                </a:rPr>
                <a:t>輔導技術培養</a:t>
              </a:r>
            </a:p>
            <a:p>
              <a:r>
                <a:rPr lang="en-US" altLang="zh-TW" sz="1200">
                  <a:latin typeface="標楷體" panose="03000509000000000000" pitchFamily="65" charset="-120"/>
                  <a:ea typeface="標楷體" panose="03000509000000000000" pitchFamily="65" charset="-120"/>
                  <a:cs typeface="Arial" panose="020B0604020202020204" pitchFamily="34" charset="0"/>
                </a:rPr>
                <a:t>3.</a:t>
              </a:r>
              <a:r>
                <a:rPr lang="zh-TW" altLang="en-US" sz="1200">
                  <a:latin typeface="標楷體" panose="03000509000000000000" pitchFamily="65" charset="-120"/>
                  <a:ea typeface="標楷體" panose="03000509000000000000" pitchFamily="65" charset="-120"/>
                  <a:cs typeface="Arial" panose="020B0604020202020204" pitchFamily="34" charset="0"/>
                </a:rPr>
                <a:t>國中小現有輔導</a:t>
              </a:r>
            </a:p>
          </p:txBody>
        </p:sp>
        <p:sp>
          <p:nvSpPr>
            <p:cNvPr id="8235" name="Rectangle 180"/>
            <p:cNvSpPr>
              <a:spLocks noChangeArrowheads="1"/>
            </p:cNvSpPr>
            <p:nvPr/>
          </p:nvSpPr>
          <p:spPr bwMode="auto">
            <a:xfrm>
              <a:off x="4445" y="1567"/>
              <a:ext cx="703" cy="339"/>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dirty="0">
                  <a:latin typeface="標楷體" panose="03000509000000000000" pitchFamily="65" charset="-120"/>
                  <a:ea typeface="標楷體" panose="03000509000000000000" pitchFamily="65" charset="-120"/>
                  <a:cs typeface="Arial" panose="020B0604020202020204" pitchFamily="34" charset="0"/>
                </a:rPr>
                <a:t>新增人才（培育國中小教師）</a:t>
              </a:r>
            </a:p>
          </p:txBody>
        </p:sp>
        <p:sp>
          <p:nvSpPr>
            <p:cNvPr id="8236" name="Rectangle 179"/>
            <p:cNvSpPr>
              <a:spLocks noChangeArrowheads="1"/>
            </p:cNvSpPr>
            <p:nvPr/>
          </p:nvSpPr>
          <p:spPr bwMode="auto">
            <a:xfrm>
              <a:off x="5177" y="1567"/>
              <a:ext cx="470" cy="458"/>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現有安衛</a:t>
              </a:r>
            </a:p>
            <a:p>
              <a:pPr algn="ctr"/>
              <a:r>
                <a:rPr lang="zh-TW" altLang="en-US" sz="1200">
                  <a:latin typeface="標楷體" panose="03000509000000000000" pitchFamily="65" charset="-120"/>
                  <a:ea typeface="標楷體" panose="03000509000000000000" pitchFamily="65" charset="-120"/>
                  <a:cs typeface="Arial" panose="020B0604020202020204" pitchFamily="34" charset="0"/>
                </a:rPr>
                <a:t>種子師資</a:t>
              </a:r>
            </a:p>
            <a:p>
              <a:pPr algn="ctr"/>
              <a:r>
                <a:rPr lang="zh-TW" altLang="en-US" sz="1200">
                  <a:latin typeface="標楷體" panose="03000509000000000000" pitchFamily="65" charset="-120"/>
                  <a:ea typeface="標楷體" panose="03000509000000000000" pitchFamily="65" charset="-120"/>
                  <a:cs typeface="Arial" panose="020B0604020202020204" pitchFamily="34" charset="0"/>
                </a:rPr>
                <a:t>（儲備）</a:t>
              </a:r>
            </a:p>
          </p:txBody>
        </p:sp>
        <p:sp>
          <p:nvSpPr>
            <p:cNvPr id="8237" name="Rectangle 178"/>
            <p:cNvSpPr>
              <a:spLocks noChangeArrowheads="1"/>
            </p:cNvSpPr>
            <p:nvPr/>
          </p:nvSpPr>
          <p:spPr bwMode="auto">
            <a:xfrm>
              <a:off x="4530" y="1101"/>
              <a:ext cx="981" cy="243"/>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學校安全衛生後續人才培育</a:t>
              </a:r>
            </a:p>
          </p:txBody>
        </p:sp>
        <p:sp>
          <p:nvSpPr>
            <p:cNvPr id="8238" name="Line 177"/>
            <p:cNvSpPr>
              <a:spLocks noChangeShapeType="1"/>
            </p:cNvSpPr>
            <p:nvPr/>
          </p:nvSpPr>
          <p:spPr bwMode="auto">
            <a:xfrm>
              <a:off x="1077" y="853"/>
              <a:ext cx="396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39" name="Line 176"/>
            <p:cNvSpPr>
              <a:spLocks noChangeShapeType="1"/>
            </p:cNvSpPr>
            <p:nvPr/>
          </p:nvSpPr>
          <p:spPr bwMode="auto">
            <a:xfrm>
              <a:off x="2744" y="663"/>
              <a:ext cx="0" cy="1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40" name="Rectangle 175"/>
            <p:cNvSpPr>
              <a:spLocks noChangeArrowheads="1"/>
            </p:cNvSpPr>
            <p:nvPr/>
          </p:nvSpPr>
          <p:spPr bwMode="auto">
            <a:xfrm>
              <a:off x="1837" y="436"/>
              <a:ext cx="1926" cy="237"/>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dirty="0">
                  <a:latin typeface="標楷體" panose="03000509000000000000" pitchFamily="65" charset="-120"/>
                  <a:ea typeface="標楷體" panose="03000509000000000000" pitchFamily="65" charset="-120"/>
                  <a:cs typeface="Arial" panose="020B0604020202020204" pitchFamily="34" charset="0"/>
                </a:rPr>
                <a:t>學校安全</a:t>
              </a:r>
              <a:r>
                <a:rPr lang="zh-TW" altLang="en-US" sz="1200" dirty="0" smtClean="0">
                  <a:latin typeface="標楷體" panose="03000509000000000000" pitchFamily="65" charset="-120"/>
                  <a:ea typeface="標楷體" panose="03000509000000000000" pitchFamily="65" charset="-120"/>
                  <a:cs typeface="Arial" panose="020B0604020202020204" pitchFamily="34" charset="0"/>
                </a:rPr>
                <a:t>衛生歷年來及未來工作推行之重點</a:t>
              </a:r>
              <a:endParaRPr lang="zh-TW" altLang="en-US" sz="1200" dirty="0">
                <a:latin typeface="標楷體" panose="03000509000000000000" pitchFamily="65" charset="-120"/>
                <a:ea typeface="標楷體" panose="03000509000000000000" pitchFamily="65" charset="-120"/>
                <a:cs typeface="Arial" panose="020B0604020202020204" pitchFamily="34" charset="0"/>
              </a:endParaRPr>
            </a:p>
          </p:txBody>
        </p:sp>
        <p:sp>
          <p:nvSpPr>
            <p:cNvPr id="8241" name="Rectangle 174"/>
            <p:cNvSpPr>
              <a:spLocks noChangeArrowheads="1"/>
            </p:cNvSpPr>
            <p:nvPr/>
          </p:nvSpPr>
          <p:spPr bwMode="auto">
            <a:xfrm>
              <a:off x="612" y="1017"/>
              <a:ext cx="907" cy="208"/>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學校安全衛生教育</a:t>
              </a:r>
            </a:p>
          </p:txBody>
        </p:sp>
        <p:sp>
          <p:nvSpPr>
            <p:cNvPr id="8242" name="Rectangle 173"/>
            <p:cNvSpPr>
              <a:spLocks noChangeArrowheads="1"/>
            </p:cNvSpPr>
            <p:nvPr/>
          </p:nvSpPr>
          <p:spPr bwMode="auto">
            <a:xfrm>
              <a:off x="1431" y="2005"/>
              <a:ext cx="598" cy="722"/>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sz="1200">
                  <a:latin typeface="標楷體" panose="03000509000000000000" pitchFamily="65" charset="-120"/>
                  <a:ea typeface="標楷體" panose="03000509000000000000" pitchFamily="65" charset="-120"/>
                  <a:cs typeface="Arial" panose="020B0604020202020204" pitchFamily="34" charset="0"/>
                </a:rPr>
                <a:t>1. </a:t>
              </a:r>
              <a:r>
                <a:rPr lang="zh-TW" altLang="en-US" sz="1200">
                  <a:latin typeface="標楷體" panose="03000509000000000000" pitchFamily="65" charset="-120"/>
                  <a:ea typeface="標楷體" panose="03000509000000000000" pitchFamily="65" charset="-120"/>
                  <a:cs typeface="Arial" panose="020B0604020202020204" pitchFamily="34" charset="0"/>
                </a:rPr>
                <a:t>教材建立</a:t>
              </a:r>
              <a:r>
                <a:rPr lang="en-US" altLang="zh-TW" sz="1200">
                  <a:latin typeface="標楷體" panose="03000509000000000000" pitchFamily="65" charset="-120"/>
                  <a:ea typeface="標楷體" panose="03000509000000000000" pitchFamily="65" charset="-120"/>
                  <a:cs typeface="Arial" panose="020B0604020202020204" pitchFamily="34" charset="0"/>
                </a:rPr>
                <a:t>(</a:t>
              </a:r>
              <a:r>
                <a:rPr lang="zh-TW" altLang="en-US" sz="1200">
                  <a:latin typeface="標楷體" panose="03000509000000000000" pitchFamily="65" charset="-120"/>
                  <a:ea typeface="標楷體" panose="03000509000000000000" pitchFamily="65" charset="-120"/>
                  <a:cs typeface="Arial" panose="020B0604020202020204" pitchFamily="34" charset="0"/>
                </a:rPr>
                <a:t>通識）</a:t>
              </a:r>
            </a:p>
            <a:p>
              <a:r>
                <a:rPr lang="en-US" altLang="zh-TW" sz="1200">
                  <a:latin typeface="標楷體" panose="03000509000000000000" pitchFamily="65" charset="-120"/>
                  <a:ea typeface="標楷體" panose="03000509000000000000" pitchFamily="65" charset="-120"/>
                  <a:cs typeface="Arial" panose="020B0604020202020204" pitchFamily="34" charset="0"/>
                </a:rPr>
                <a:t>2. </a:t>
              </a:r>
              <a:r>
                <a:rPr lang="zh-TW" altLang="en-US" sz="1200">
                  <a:latin typeface="標楷體" panose="03000509000000000000" pitchFamily="65" charset="-120"/>
                  <a:ea typeface="標楷體" panose="03000509000000000000" pitchFamily="65" charset="-120"/>
                  <a:cs typeface="Arial" panose="020B0604020202020204" pitchFamily="34" charset="0"/>
                </a:rPr>
                <a:t>教材電子化</a:t>
              </a:r>
            </a:p>
          </p:txBody>
        </p:sp>
        <p:sp>
          <p:nvSpPr>
            <p:cNvPr id="8243" name="Rectangle 172"/>
            <p:cNvSpPr>
              <a:spLocks noChangeArrowheads="1"/>
            </p:cNvSpPr>
            <p:nvPr/>
          </p:nvSpPr>
          <p:spPr bwMode="auto">
            <a:xfrm>
              <a:off x="612" y="3173"/>
              <a:ext cx="953" cy="255"/>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各層級安衛教材彙整系統</a:t>
              </a:r>
            </a:p>
          </p:txBody>
        </p:sp>
        <p:sp>
          <p:nvSpPr>
            <p:cNvPr id="8244" name="Line 171"/>
            <p:cNvSpPr>
              <a:spLocks noChangeShapeType="1"/>
            </p:cNvSpPr>
            <p:nvPr/>
          </p:nvSpPr>
          <p:spPr bwMode="auto">
            <a:xfrm flipV="1">
              <a:off x="352" y="2822"/>
              <a:ext cx="1318" cy="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45" name="Rectangle 170"/>
            <p:cNvSpPr>
              <a:spLocks noChangeArrowheads="1"/>
            </p:cNvSpPr>
            <p:nvPr/>
          </p:nvSpPr>
          <p:spPr bwMode="auto">
            <a:xfrm>
              <a:off x="2736" y="3146"/>
              <a:ext cx="557" cy="301"/>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dirty="0">
                  <a:latin typeface="標楷體" panose="03000509000000000000" pitchFamily="65" charset="-120"/>
                  <a:ea typeface="標楷體" panose="03000509000000000000" pitchFamily="65" charset="-120"/>
                  <a:cs typeface="Arial" panose="020B0604020202020204" pitchFamily="34" charset="0"/>
                </a:rPr>
                <a:t>國中小安</a:t>
              </a:r>
              <a:r>
                <a:rPr lang="zh-TW" altLang="en-US" sz="1200" dirty="0" smtClean="0">
                  <a:latin typeface="標楷體" panose="03000509000000000000" pitchFamily="65" charset="-120"/>
                  <a:ea typeface="標楷體" panose="03000509000000000000" pitchFamily="65" charset="-120"/>
                  <a:cs typeface="Arial" panose="020B0604020202020204" pitchFamily="34" charset="0"/>
                </a:rPr>
                <a:t>衛管理</a:t>
              </a:r>
              <a:r>
                <a:rPr lang="zh-TW" altLang="en-US" sz="1200" dirty="0">
                  <a:latin typeface="標楷體" panose="03000509000000000000" pitchFamily="65" charset="-120"/>
                  <a:ea typeface="標楷體" panose="03000509000000000000" pitchFamily="65" charset="-120"/>
                  <a:cs typeface="Arial" panose="020B0604020202020204" pitchFamily="34" charset="0"/>
                </a:rPr>
                <a:t>系統</a:t>
              </a:r>
            </a:p>
          </p:txBody>
        </p:sp>
        <p:sp>
          <p:nvSpPr>
            <p:cNvPr id="8246" name="Line 169"/>
            <p:cNvSpPr>
              <a:spLocks noChangeShapeType="1"/>
            </p:cNvSpPr>
            <p:nvPr/>
          </p:nvSpPr>
          <p:spPr bwMode="auto">
            <a:xfrm>
              <a:off x="4782" y="2933"/>
              <a:ext cx="58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47" name="Line 168"/>
            <p:cNvSpPr>
              <a:spLocks noChangeShapeType="1"/>
            </p:cNvSpPr>
            <p:nvPr/>
          </p:nvSpPr>
          <p:spPr bwMode="auto">
            <a:xfrm>
              <a:off x="5083" y="2942"/>
              <a:ext cx="1" cy="78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48" name="Rectangle 167"/>
            <p:cNvSpPr>
              <a:spLocks noChangeArrowheads="1"/>
            </p:cNvSpPr>
            <p:nvPr/>
          </p:nvSpPr>
          <p:spPr bwMode="auto">
            <a:xfrm>
              <a:off x="4694" y="3669"/>
              <a:ext cx="726" cy="290"/>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學校安全衛生人才資料庫</a:t>
              </a:r>
            </a:p>
          </p:txBody>
        </p:sp>
        <p:sp>
          <p:nvSpPr>
            <p:cNvPr id="8249" name="Line 166"/>
            <p:cNvSpPr>
              <a:spLocks noChangeShapeType="1"/>
            </p:cNvSpPr>
            <p:nvPr/>
          </p:nvSpPr>
          <p:spPr bwMode="auto">
            <a:xfrm>
              <a:off x="3580" y="2926"/>
              <a:ext cx="49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50" name="Line 165"/>
            <p:cNvSpPr>
              <a:spLocks noChangeShapeType="1"/>
            </p:cNvSpPr>
            <p:nvPr/>
          </p:nvSpPr>
          <p:spPr bwMode="auto">
            <a:xfrm>
              <a:off x="3829" y="2926"/>
              <a:ext cx="1" cy="8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51" name="Line 164"/>
            <p:cNvSpPr>
              <a:spLocks noChangeShapeType="1"/>
            </p:cNvSpPr>
            <p:nvPr/>
          </p:nvSpPr>
          <p:spPr bwMode="auto">
            <a:xfrm>
              <a:off x="2427" y="3528"/>
              <a:ext cx="612" cy="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52" name="Rectangle 163"/>
            <p:cNvSpPr>
              <a:spLocks noChangeArrowheads="1"/>
            </p:cNvSpPr>
            <p:nvPr/>
          </p:nvSpPr>
          <p:spPr bwMode="auto">
            <a:xfrm>
              <a:off x="3563" y="3676"/>
              <a:ext cx="632" cy="327"/>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學校安衛評鑑事故調查系統</a:t>
              </a:r>
            </a:p>
          </p:txBody>
        </p:sp>
        <p:sp>
          <p:nvSpPr>
            <p:cNvPr id="8253" name="Line 162"/>
            <p:cNvSpPr>
              <a:spLocks noChangeShapeType="1"/>
            </p:cNvSpPr>
            <p:nvPr/>
          </p:nvSpPr>
          <p:spPr bwMode="auto">
            <a:xfrm flipV="1">
              <a:off x="3216" y="3008"/>
              <a:ext cx="1709"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54" name="Line 161"/>
            <p:cNvSpPr>
              <a:spLocks noChangeShapeType="1"/>
            </p:cNvSpPr>
            <p:nvPr/>
          </p:nvSpPr>
          <p:spPr bwMode="auto">
            <a:xfrm>
              <a:off x="1085" y="2916"/>
              <a:ext cx="213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55" name="Rectangle 160"/>
            <p:cNvSpPr>
              <a:spLocks noChangeArrowheads="1"/>
            </p:cNvSpPr>
            <p:nvPr/>
          </p:nvSpPr>
          <p:spPr bwMode="auto">
            <a:xfrm>
              <a:off x="3334" y="1997"/>
              <a:ext cx="523" cy="821"/>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en-US" altLang="zh-TW" sz="1200">
                  <a:latin typeface="標楷體" panose="03000509000000000000" pitchFamily="65" charset="-120"/>
                  <a:ea typeface="標楷體" panose="03000509000000000000" pitchFamily="65" charset="-120"/>
                  <a:cs typeface="Arial" panose="020B0604020202020204" pitchFamily="34" charset="0"/>
                </a:rPr>
                <a:t>1.</a:t>
              </a:r>
              <a:r>
                <a:rPr lang="zh-TW" altLang="en-US" sz="1200">
                  <a:latin typeface="標楷體" panose="03000509000000000000" pitchFamily="65" charset="-120"/>
                  <a:ea typeface="標楷體" panose="03000509000000000000" pitchFamily="65" charset="-120"/>
                  <a:cs typeface="Arial" panose="020B0604020202020204" pitchFamily="34" charset="0"/>
                </a:rPr>
                <a:t>評鑑策略之訂定</a:t>
              </a:r>
            </a:p>
            <a:p>
              <a:r>
                <a:rPr lang="en-US" altLang="zh-TW" sz="1200">
                  <a:latin typeface="標楷體" panose="03000509000000000000" pitchFamily="65" charset="-120"/>
                  <a:ea typeface="標楷體" panose="03000509000000000000" pitchFamily="65" charset="-120"/>
                  <a:cs typeface="Arial" panose="020B0604020202020204" pitchFamily="34" charset="0"/>
                </a:rPr>
                <a:t>2.</a:t>
              </a:r>
              <a:r>
                <a:rPr lang="zh-TW" altLang="en-US" sz="1200">
                  <a:latin typeface="標楷體" panose="03000509000000000000" pitchFamily="65" charset="-120"/>
                  <a:ea typeface="標楷體" panose="03000509000000000000" pitchFamily="65" charset="-120"/>
                  <a:cs typeface="Arial" panose="020B0604020202020204" pitchFamily="34" charset="0"/>
                </a:rPr>
                <a:t>分期評鑑</a:t>
              </a:r>
            </a:p>
            <a:p>
              <a:r>
                <a:rPr lang="en-US" altLang="zh-TW" sz="1200">
                  <a:latin typeface="標楷體" panose="03000509000000000000" pitchFamily="65" charset="-120"/>
                  <a:ea typeface="標楷體" panose="03000509000000000000" pitchFamily="65" charset="-120"/>
                  <a:cs typeface="Arial" panose="020B0604020202020204" pitchFamily="34" charset="0"/>
                </a:rPr>
                <a:t>3.</a:t>
              </a:r>
              <a:r>
                <a:rPr lang="zh-TW" altLang="en-US" sz="1200">
                  <a:latin typeface="標楷體" panose="03000509000000000000" pitchFamily="65" charset="-120"/>
                  <a:ea typeface="標楷體" panose="03000509000000000000" pitchFamily="65" charset="-120"/>
                  <a:cs typeface="Arial" panose="020B0604020202020204" pitchFamily="34" charset="0"/>
                </a:rPr>
                <a:t>結合驗證系統事故調查</a:t>
              </a:r>
            </a:p>
          </p:txBody>
        </p:sp>
        <p:sp>
          <p:nvSpPr>
            <p:cNvPr id="8256" name="Line 159"/>
            <p:cNvSpPr>
              <a:spLocks noChangeShapeType="1"/>
            </p:cNvSpPr>
            <p:nvPr/>
          </p:nvSpPr>
          <p:spPr bwMode="auto">
            <a:xfrm flipV="1">
              <a:off x="2448" y="3079"/>
              <a:ext cx="1015" cy="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57" name="Line 158"/>
            <p:cNvSpPr>
              <a:spLocks noChangeShapeType="1"/>
            </p:cNvSpPr>
            <p:nvPr/>
          </p:nvSpPr>
          <p:spPr bwMode="auto">
            <a:xfrm flipH="1" flipV="1">
              <a:off x="2432" y="3393"/>
              <a:ext cx="0" cy="1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58" name="Line 157"/>
            <p:cNvSpPr>
              <a:spLocks noChangeShapeType="1"/>
            </p:cNvSpPr>
            <p:nvPr/>
          </p:nvSpPr>
          <p:spPr bwMode="auto">
            <a:xfrm>
              <a:off x="2727" y="3534"/>
              <a:ext cx="1"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59" name="Rectangle 156"/>
            <p:cNvSpPr>
              <a:spLocks noChangeArrowheads="1"/>
            </p:cNvSpPr>
            <p:nvPr/>
          </p:nvSpPr>
          <p:spPr bwMode="auto">
            <a:xfrm>
              <a:off x="2467" y="3674"/>
              <a:ext cx="556" cy="329"/>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a:latin typeface="標楷體" panose="03000509000000000000" pitchFamily="65" charset="-120"/>
                  <a:ea typeface="標楷體" panose="03000509000000000000" pitchFamily="65" charset="-120"/>
                  <a:cs typeface="Arial" panose="020B0604020202020204" pitchFamily="34" charset="0"/>
                </a:rPr>
                <a:t>學校安衛管管理系統</a:t>
              </a:r>
            </a:p>
          </p:txBody>
        </p:sp>
        <p:sp>
          <p:nvSpPr>
            <p:cNvPr id="8260" name="Line 155"/>
            <p:cNvSpPr>
              <a:spLocks noChangeShapeType="1"/>
            </p:cNvSpPr>
            <p:nvPr/>
          </p:nvSpPr>
          <p:spPr bwMode="auto">
            <a:xfrm>
              <a:off x="2594" y="3086"/>
              <a:ext cx="4" cy="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lIns="36000" tIns="10800" rIns="36000" bIns="10800" anchor="ctr" anchorCtr="1"/>
            <a:lstStyle/>
            <a:p>
              <a:endParaRPr lang="zh-TW" altLang="en-US">
                <a:latin typeface="標楷體" panose="03000509000000000000" pitchFamily="65" charset="-120"/>
                <a:ea typeface="標楷體" panose="03000509000000000000" pitchFamily="65" charset="-120"/>
              </a:endParaRPr>
            </a:p>
          </p:txBody>
        </p:sp>
        <p:sp>
          <p:nvSpPr>
            <p:cNvPr id="8261" name="Rectangle 154"/>
            <p:cNvSpPr>
              <a:spLocks noChangeArrowheads="1"/>
            </p:cNvSpPr>
            <p:nvPr/>
          </p:nvSpPr>
          <p:spPr bwMode="auto">
            <a:xfrm>
              <a:off x="2012" y="3133"/>
              <a:ext cx="704" cy="378"/>
            </a:xfrm>
            <a:prstGeom prst="rect">
              <a:avLst/>
            </a:prstGeom>
            <a:solidFill>
              <a:srgbClr val="FFFFFF"/>
            </a:solidFill>
            <a:ln w="9525">
              <a:solidFill>
                <a:srgbClr val="000000"/>
              </a:solidFill>
              <a:miter lim="800000"/>
              <a:headEnd/>
              <a:tailEnd/>
            </a:ln>
          </p:spPr>
          <p:txBody>
            <a:bodyPr lIns="36000" tIns="10800" rIns="36000" bIns="10800" anchor="ctr" anchorCtr="1"/>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algn="ctr" eaLnBrk="1" hangingPunct="1"/>
              <a:r>
                <a:rPr lang="zh-TW" altLang="en-US" sz="1200" dirty="0">
                  <a:latin typeface="標楷體" panose="03000509000000000000" pitchFamily="65" charset="-120"/>
                  <a:ea typeface="標楷體" panose="03000509000000000000" pitchFamily="65" charset="-120"/>
                  <a:cs typeface="Arial" panose="020B0604020202020204" pitchFamily="34" charset="0"/>
                </a:rPr>
                <a:t>大學（專）、高中職自主管理系統</a:t>
              </a:r>
            </a:p>
          </p:txBody>
        </p:sp>
      </p:grpSp>
      <p:sp>
        <p:nvSpPr>
          <p:cNvPr id="8195" name="Rectangle 246"/>
          <p:cNvSpPr>
            <a:spLocks noChangeArrowheads="1"/>
          </p:cNvSpPr>
          <p:nvPr/>
        </p:nvSpPr>
        <p:spPr bwMode="auto">
          <a:xfrm>
            <a:off x="2647951" y="6451699"/>
            <a:ext cx="4084290" cy="307777"/>
          </a:xfrm>
          <a:prstGeom prst="rect">
            <a:avLst/>
          </a:prstGeom>
          <a:solidFill>
            <a:schemeClr val="bg1"/>
          </a:solidFill>
          <a:ln>
            <a:noFill/>
          </a:ln>
          <a:extLst/>
        </p:spPr>
        <p:txBody>
          <a:bodyPr wrap="square" anchor="ctr">
            <a:spAutoFit/>
          </a:bodyPr>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1400" dirty="0">
                <a:latin typeface="標楷體" panose="03000509000000000000" pitchFamily="65" charset="-120"/>
                <a:ea typeface="標楷體" panose="03000509000000000000" pitchFamily="65" charset="-120"/>
                <a:cs typeface="Arial" panose="020B0604020202020204" pitchFamily="34" charset="0"/>
              </a:rPr>
              <a:t>圖一 學校安全</a:t>
            </a:r>
            <a:r>
              <a:rPr lang="zh-TW" altLang="en-US" sz="1400" dirty="0" smtClean="0">
                <a:latin typeface="標楷體" panose="03000509000000000000" pitchFamily="65" charset="-120"/>
                <a:ea typeface="標楷體" panose="03000509000000000000" pitchFamily="65" charset="-120"/>
                <a:cs typeface="Arial" panose="020B0604020202020204" pitchFamily="34" charset="0"/>
              </a:rPr>
              <a:t>衛生歷年來及未來工作推行之重點</a:t>
            </a:r>
            <a:endParaRPr lang="zh-TW" altLang="en-US" sz="1400" dirty="0">
              <a:latin typeface="標楷體" panose="03000509000000000000" pitchFamily="65" charset="-120"/>
              <a:ea typeface="標楷體" panose="03000509000000000000" pitchFamily="65" charset="-120"/>
              <a:cs typeface="Arial" panose="020B0604020202020204" pitchFamily="34" charset="0"/>
            </a:endParaRPr>
          </a:p>
        </p:txBody>
      </p:sp>
      <p:sp>
        <p:nvSpPr>
          <p:cNvPr id="8196" name="Rectangle 250"/>
          <p:cNvSpPr>
            <a:spLocks noChangeArrowheads="1"/>
          </p:cNvSpPr>
          <p:nvPr/>
        </p:nvSpPr>
        <p:spPr bwMode="auto">
          <a:xfrm>
            <a:off x="1136135" y="123534"/>
            <a:ext cx="70070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r>
              <a:rPr lang="zh-TW" altLang="en-US" sz="2800" dirty="0">
                <a:latin typeface="標楷體" panose="03000509000000000000" pitchFamily="65" charset="-120"/>
                <a:ea typeface="標楷體" panose="03000509000000000000" pitchFamily="65" charset="-120"/>
              </a:rPr>
              <a:t>學校安全</a:t>
            </a:r>
            <a:r>
              <a:rPr lang="zh-TW" altLang="en-US" sz="2800" dirty="0" smtClean="0">
                <a:latin typeface="標楷體" panose="03000509000000000000" pitchFamily="65" charset="-120"/>
                <a:ea typeface="標楷體" panose="03000509000000000000" pitchFamily="65" charset="-120"/>
              </a:rPr>
              <a:t>衛生歷年來及未來工作推行之重點</a:t>
            </a:r>
            <a:endParaRPr lang="zh-TW" altLang="en-US" sz="2800" dirty="0">
              <a:latin typeface="標楷體" panose="03000509000000000000" pitchFamily="65" charset="-120"/>
              <a:ea typeface="標楷體" panose="03000509000000000000" pitchFamily="65" charset="-120"/>
            </a:endParaRPr>
          </a:p>
        </p:txBody>
      </p:sp>
      <p:sp>
        <p:nvSpPr>
          <p:cNvPr id="9472" name="Rectangle 256"/>
          <p:cNvSpPr>
            <a:spLocks noChangeArrowheads="1"/>
          </p:cNvSpPr>
          <p:nvPr/>
        </p:nvSpPr>
        <p:spPr bwMode="auto">
          <a:xfrm>
            <a:off x="3235326" y="1628775"/>
            <a:ext cx="1984374" cy="4752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9473" name="Rectangle 257"/>
          <p:cNvSpPr>
            <a:spLocks noChangeArrowheads="1"/>
          </p:cNvSpPr>
          <p:nvPr/>
        </p:nvSpPr>
        <p:spPr bwMode="auto">
          <a:xfrm>
            <a:off x="5292725" y="1628775"/>
            <a:ext cx="1727200" cy="4752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9474" name="Rectangle 258"/>
          <p:cNvSpPr>
            <a:spLocks noChangeArrowheads="1"/>
          </p:cNvSpPr>
          <p:nvPr/>
        </p:nvSpPr>
        <p:spPr bwMode="auto">
          <a:xfrm>
            <a:off x="7056438" y="1700213"/>
            <a:ext cx="2087562" cy="4752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Verdana" panose="020B0604030504040204" pitchFamily="34" charset="0"/>
                <a:ea typeface="新細明體" panose="02020500000000000000" pitchFamily="18" charset="-120"/>
              </a:defRPr>
            </a:lvl1pPr>
            <a:lvl2pPr marL="742950" indent="-285750" eaLnBrk="0" hangingPunct="0">
              <a:defRPr kumimoji="1">
                <a:solidFill>
                  <a:schemeClr val="tx1"/>
                </a:solidFill>
                <a:latin typeface="Verdana" panose="020B0604030504040204" pitchFamily="34" charset="0"/>
                <a:ea typeface="新細明體" panose="02020500000000000000" pitchFamily="18" charset="-120"/>
              </a:defRPr>
            </a:lvl2pPr>
            <a:lvl3pPr marL="1143000" indent="-228600" eaLnBrk="0" hangingPunct="0">
              <a:defRPr kumimoji="1">
                <a:solidFill>
                  <a:schemeClr val="tx1"/>
                </a:solidFill>
                <a:latin typeface="Verdana" panose="020B0604030504040204" pitchFamily="34" charset="0"/>
                <a:ea typeface="新細明體" panose="02020500000000000000" pitchFamily="18" charset="-120"/>
              </a:defRPr>
            </a:lvl3pPr>
            <a:lvl4pPr marL="1600200" indent="-228600" eaLnBrk="0" hangingPunct="0">
              <a:defRPr kumimoji="1">
                <a:solidFill>
                  <a:schemeClr val="tx1"/>
                </a:solidFill>
                <a:latin typeface="Verdana" panose="020B0604030504040204" pitchFamily="34" charset="0"/>
                <a:ea typeface="新細明體" panose="02020500000000000000" pitchFamily="18" charset="-120"/>
              </a:defRPr>
            </a:lvl4pPr>
            <a:lvl5pPr marL="2057400" indent="-228600" eaLnBrk="0" hangingPunct="0">
              <a:defRPr kumimoji="1">
                <a:solidFill>
                  <a:schemeClr val="tx1"/>
                </a:solidFill>
                <a:latin typeface="Verdana" panose="020B060403050404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Verdana" panose="020B0604030504040204" pitchFamily="34" charset="0"/>
                <a:ea typeface="新細明體" panose="02020500000000000000" pitchFamily="18" charset="-120"/>
              </a:defRPr>
            </a:lvl9pPr>
          </a:lstStyle>
          <a:p>
            <a:pPr eaLnBrk="1" hangingPunct="1"/>
            <a:endParaRPr lang="zh-TW" altLang="en-US">
              <a:latin typeface="標楷體" panose="03000509000000000000" pitchFamily="65" charset="-120"/>
              <a:ea typeface="標楷體" panose="03000509000000000000" pitchFamily="65" charset="-120"/>
            </a:endParaRPr>
          </a:p>
        </p:txBody>
      </p:sp>
      <p:sp>
        <p:nvSpPr>
          <p:cNvPr id="2" name="投影片編號版面配置區 1"/>
          <p:cNvSpPr>
            <a:spLocks noGrp="1"/>
          </p:cNvSpPr>
          <p:nvPr>
            <p:ph type="sldNum" sz="quarter" idx="12"/>
          </p:nvPr>
        </p:nvSpPr>
        <p:spPr/>
        <p:txBody>
          <a:bodyPr/>
          <a:lstStyle/>
          <a:p>
            <a:fld id="{FAC29E01-1ADD-4909-8D08-D684D4B4C1D2}" type="slidenum">
              <a:rPr lang="en-US" altLang="zh-TW" smtClean="0">
                <a:latin typeface="標楷體" panose="03000509000000000000" pitchFamily="65" charset="-120"/>
              </a:rPr>
              <a:pPr/>
              <a:t>7</a:t>
            </a:fld>
            <a:endParaRPr lang="en-US" altLang="zh-TW">
              <a:latin typeface="標楷體" panose="03000509000000000000" pitchFamily="65" charset="-120"/>
            </a:endParaRPr>
          </a:p>
        </p:txBody>
      </p:sp>
      <p:sp>
        <p:nvSpPr>
          <p:cNvPr id="71" name="文字方塊 70"/>
          <p:cNvSpPr txBox="1"/>
          <p:nvPr/>
        </p:nvSpPr>
        <p:spPr>
          <a:xfrm>
            <a:off x="0" y="6021288"/>
            <a:ext cx="3203848" cy="369332"/>
          </a:xfrm>
          <a:prstGeom prst="rect">
            <a:avLst/>
          </a:prstGeom>
          <a:solidFill>
            <a:schemeClr val="bg1"/>
          </a:solid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來源</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中國勞工安全管理學會</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9187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72"/>
                                        </p:tgtEl>
                                        <p:attrNameLst>
                                          <p:attrName>style.visibility</p:attrName>
                                        </p:attrNameLst>
                                      </p:cBhvr>
                                      <p:to>
                                        <p:strVal val="visible"/>
                                      </p:to>
                                    </p:set>
                                    <p:anim calcmode="lin" valueType="num">
                                      <p:cBhvr additive="base">
                                        <p:cTn id="7" dur="500" fill="hold"/>
                                        <p:tgtEl>
                                          <p:spTgt spid="9472"/>
                                        </p:tgtEl>
                                        <p:attrNameLst>
                                          <p:attrName>ppt_x</p:attrName>
                                        </p:attrNameLst>
                                      </p:cBhvr>
                                      <p:tavLst>
                                        <p:tav tm="0">
                                          <p:val>
                                            <p:strVal val="#ppt_x"/>
                                          </p:val>
                                        </p:tav>
                                        <p:tav tm="100000">
                                          <p:val>
                                            <p:strVal val="#ppt_x"/>
                                          </p:val>
                                        </p:tav>
                                      </p:tavLst>
                                    </p:anim>
                                    <p:anim calcmode="lin" valueType="num">
                                      <p:cBhvr additive="base">
                                        <p:cTn id="8" dur="500" fill="hold"/>
                                        <p:tgtEl>
                                          <p:spTgt spid="94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473"/>
                                        </p:tgtEl>
                                        <p:attrNameLst>
                                          <p:attrName>style.visibility</p:attrName>
                                        </p:attrNameLst>
                                      </p:cBhvr>
                                      <p:to>
                                        <p:strVal val="visible"/>
                                      </p:to>
                                    </p:set>
                                    <p:anim calcmode="lin" valueType="num">
                                      <p:cBhvr additive="base">
                                        <p:cTn id="11" dur="500" fill="hold"/>
                                        <p:tgtEl>
                                          <p:spTgt spid="9473"/>
                                        </p:tgtEl>
                                        <p:attrNameLst>
                                          <p:attrName>ppt_x</p:attrName>
                                        </p:attrNameLst>
                                      </p:cBhvr>
                                      <p:tavLst>
                                        <p:tav tm="0">
                                          <p:val>
                                            <p:strVal val="#ppt_x"/>
                                          </p:val>
                                        </p:tav>
                                        <p:tav tm="100000">
                                          <p:val>
                                            <p:strVal val="#ppt_x"/>
                                          </p:val>
                                        </p:tav>
                                      </p:tavLst>
                                    </p:anim>
                                    <p:anim calcmode="lin" valueType="num">
                                      <p:cBhvr additive="base">
                                        <p:cTn id="12" dur="500" fill="hold"/>
                                        <p:tgtEl>
                                          <p:spTgt spid="94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74"/>
                                        </p:tgtEl>
                                        <p:attrNameLst>
                                          <p:attrName>style.visibility</p:attrName>
                                        </p:attrNameLst>
                                      </p:cBhvr>
                                      <p:to>
                                        <p:strVal val="visible"/>
                                      </p:to>
                                    </p:set>
                                    <p:anim calcmode="lin" valueType="num">
                                      <p:cBhvr additive="base">
                                        <p:cTn id="15" dur="500" fill="hold"/>
                                        <p:tgtEl>
                                          <p:spTgt spid="9474"/>
                                        </p:tgtEl>
                                        <p:attrNameLst>
                                          <p:attrName>ppt_x</p:attrName>
                                        </p:attrNameLst>
                                      </p:cBhvr>
                                      <p:tavLst>
                                        <p:tav tm="0">
                                          <p:val>
                                            <p:strVal val="#ppt_x"/>
                                          </p:val>
                                        </p:tav>
                                        <p:tav tm="100000">
                                          <p:val>
                                            <p:strVal val="#ppt_x"/>
                                          </p:val>
                                        </p:tav>
                                      </p:tavLst>
                                    </p:anim>
                                    <p:anim calcmode="lin" valueType="num">
                                      <p:cBhvr additive="base">
                                        <p:cTn id="16" dur="500" fill="hold"/>
                                        <p:tgtEl>
                                          <p:spTgt spid="9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 grpId="0" animBg="1"/>
      <p:bldP spid="9473" grpId="0" animBg="1"/>
      <p:bldP spid="947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0"/>
            <a:ext cx="7848872" cy="1124744"/>
          </a:xfrm>
        </p:spPr>
        <p:txBody>
          <a:bodyPr/>
          <a:lstStyle/>
          <a:p>
            <a:pPr algn="l"/>
            <a:r>
              <a:rPr lang="en-US" altLang="zh-TW" sz="3200" cap="all"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200" cap="all"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3200" cap="all"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、學校得參考之安全衛生管理系統手冊與</a:t>
            </a:r>
            <a:r>
              <a:rPr lang="zh-TW" altLang="en-US" sz="3200" cap="all"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安全衛生</a:t>
            </a:r>
            <a:r>
              <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管理系統稽</a:t>
            </a:r>
            <a:r>
              <a:rPr lang="en-US" altLang="zh-TW"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查核</a:t>
            </a:r>
            <a:r>
              <a:rPr lang="en-US" altLang="zh-TW"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表簡介</a:t>
            </a:r>
            <a:br>
              <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br>
            <a:endPar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457200" y="1124744"/>
            <a:ext cx="8229600" cy="5328592"/>
          </a:xfrm>
        </p:spPr>
        <p:txBody>
          <a:bodyPr/>
          <a:lstStyle/>
          <a:p>
            <a:pPr marL="0" indent="0">
              <a:buNone/>
            </a:pPr>
            <a:r>
              <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一、教育部基於學校應自主管理之精神與學校適用職業安全衛生法規之需要，於教育部資訊及科技教育司於網域提供</a:t>
            </a:r>
            <a:r>
              <a:rPr lang="en-US" altLang="zh-TW"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安全衛生管理系統管理手冊</a:t>
            </a:r>
            <a:r>
              <a:rPr lang="en-US" altLang="zh-TW"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範例公學校參考；</a:t>
            </a:r>
            <a:endParaRPr lang="en-US" altLang="zh-TW"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二、本校可將手冊闡述的職安衛政策，做為學校安衛管理工作的基本規定和準則及執行職安衛管理作業文件之依據</a:t>
            </a:r>
            <a:r>
              <a:rPr lang="en-US" altLang="zh-TW"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安全衛生管理系統管理手冊既是職安衛管理體系的指導性文件，同時也是進行職安衛體系教育的重要教材和對外的宣傳資料</a:t>
            </a:r>
            <a:r>
              <a:rPr lang="en-US" altLang="zh-TW"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cap="all" dirty="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a:defRPr/>
            </a:pPr>
            <a:fld id="{2C463222-3884-42D2-8A9D-F71189E9DF7D}" type="slidenum">
              <a:rPr lang="en-US" altLang="zh-TW" smtClean="0">
                <a:solidFill>
                  <a:prstClr val="black">
                    <a:tint val="75000"/>
                  </a:prstClr>
                </a:solidFill>
              </a:rPr>
              <a:pPr>
                <a:defRPr/>
              </a:pPr>
              <a:t>8</a:t>
            </a:fld>
            <a:endParaRPr lang="en-US" altLang="zh-TW" dirty="0">
              <a:solidFill>
                <a:prstClr val="black">
                  <a:tint val="75000"/>
                </a:prstClr>
              </a:solidFill>
            </a:endParaRPr>
          </a:p>
        </p:txBody>
      </p:sp>
    </p:spTree>
    <p:extLst>
      <p:ext uri="{BB962C8B-B14F-4D97-AF65-F5344CB8AC3E}">
        <p14:creationId xmlns:p14="http://schemas.microsoft.com/office/powerpoint/2010/main" val="2872471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971600" y="260648"/>
            <a:ext cx="8172400" cy="1042893"/>
          </a:xfrm>
        </p:spPr>
        <p:txBody>
          <a:bodyPr/>
          <a:lstStyle/>
          <a:p>
            <a:pPr algn="ctr" eaLnBrk="1" hangingPunct="1"/>
            <a:r>
              <a:rPr lang="zh-TW" altLang="en-US" sz="3600" b="1"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學校安全衛生管理系統驗證規範</a:t>
            </a:r>
            <a:r>
              <a:rPr lang="en-US" altLang="zh-TW" sz="3600" b="1"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3600" b="1"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3600" b="1"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內容與要求事項</a:t>
            </a:r>
            <a:r>
              <a:rPr lang="en-US" altLang="zh-TW" sz="3600" b="1"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以下以</a:t>
            </a:r>
            <a:r>
              <a:rPr lang="en-US" altLang="zh-TW" sz="2400" b="1"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97-105</a:t>
            </a:r>
            <a:r>
              <a:rPr lang="zh-TW" altLang="en-US" sz="2400" b="1"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年大專校院驗證為例</a:t>
            </a:r>
            <a:r>
              <a:rPr lang="en-US" altLang="zh-TW" sz="3600" b="1"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600" b="1" dirty="0" smtClean="0">
              <a:solidFill>
                <a:srgbClr val="3333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9459" name="Rectangle 3"/>
          <p:cNvSpPr>
            <a:spLocks noGrp="1" noChangeArrowheads="1"/>
          </p:cNvSpPr>
          <p:nvPr>
            <p:ph type="body" sz="half" idx="1"/>
          </p:nvPr>
        </p:nvSpPr>
        <p:spPr>
          <a:xfrm>
            <a:off x="21609" y="1412776"/>
            <a:ext cx="4316288" cy="4943574"/>
          </a:xfrm>
        </p:spPr>
        <p:txBody>
          <a:bodyPr/>
          <a:lstStyle/>
          <a:p>
            <a:pPr eaLnBrk="1" hangingPunct="1">
              <a:lnSpc>
                <a:spcPct val="80000"/>
              </a:lnSpc>
            </a:pP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4.1</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一般要求事項</a:t>
            </a:r>
          </a:p>
          <a:p>
            <a:pPr eaLnBrk="1" hangingPunct="1">
              <a:lnSpc>
                <a:spcPct val="80000"/>
              </a:lnSpc>
            </a:pP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4.2</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安全衛生政策</a:t>
            </a:r>
          </a:p>
          <a:p>
            <a:pPr eaLnBrk="1" hangingPunct="1">
              <a:lnSpc>
                <a:spcPct val="80000"/>
              </a:lnSpc>
            </a:pP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4.3</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安全衛生工作內容規劃</a:t>
            </a:r>
          </a:p>
          <a:p>
            <a:pPr lvl="1" eaLnBrk="1" hangingPunct="1">
              <a:lnSpc>
                <a:spcPct val="80000"/>
              </a:lnSpc>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4.3.1</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危害鑑定、風險評估及決定控制措施</a:t>
            </a:r>
          </a:p>
          <a:p>
            <a:pPr lvl="1" eaLnBrk="1" hangingPunct="1">
              <a:lnSpc>
                <a:spcPct val="80000"/>
              </a:lnSpc>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4.3.2</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法規與其他要求</a:t>
            </a:r>
          </a:p>
          <a:p>
            <a:pPr lvl="1" eaLnBrk="1" hangingPunct="1">
              <a:lnSpc>
                <a:spcPct val="80000"/>
              </a:lnSpc>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4.3.3</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目標與方案</a:t>
            </a:r>
          </a:p>
          <a:p>
            <a:pPr eaLnBrk="1" hangingPunct="1">
              <a:lnSpc>
                <a:spcPct val="80000"/>
              </a:lnSpc>
            </a:pPr>
            <a:r>
              <a:rPr lang="en-US" altLang="zh-TW" sz="2000" b="1" dirty="0" smtClean="0">
                <a:latin typeface="Times New Roman" panose="02020603050405020304" pitchFamily="18" charset="0"/>
                <a:ea typeface="標楷體" panose="03000509000000000000" pitchFamily="65" charset="-120"/>
                <a:cs typeface="Times New Roman" panose="02020603050405020304" pitchFamily="18" charset="0"/>
              </a:rPr>
              <a:t>4.4</a:t>
            </a:r>
            <a:r>
              <a:rPr lang="zh-TW" altLang="en-US" sz="2000" b="1" dirty="0" smtClean="0">
                <a:latin typeface="Times New Roman" panose="02020603050405020304" pitchFamily="18" charset="0"/>
                <a:ea typeface="標楷體" panose="03000509000000000000" pitchFamily="65" charset="-120"/>
                <a:cs typeface="Times New Roman" panose="02020603050405020304" pitchFamily="18" charset="0"/>
              </a:rPr>
              <a:t>安全衛生工作之實施</a:t>
            </a:r>
          </a:p>
          <a:p>
            <a:pPr lvl="1" eaLnBrk="1" hangingPunct="1">
              <a:lnSpc>
                <a:spcPct val="80000"/>
              </a:lnSpc>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4.4.1</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責任與義務</a:t>
            </a:r>
          </a:p>
          <a:p>
            <a:pPr lvl="1" eaLnBrk="1" hangingPunct="1">
              <a:lnSpc>
                <a:spcPct val="80000"/>
              </a:lnSpc>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4.4.2</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能力與訓練</a:t>
            </a:r>
          </a:p>
          <a:p>
            <a:pPr lvl="1" eaLnBrk="1" hangingPunct="1">
              <a:lnSpc>
                <a:spcPct val="80000"/>
              </a:lnSpc>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4.4.3</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溝通與諮詢</a:t>
            </a:r>
          </a:p>
          <a:p>
            <a:pPr lvl="1" eaLnBrk="1" hangingPunct="1">
              <a:lnSpc>
                <a:spcPct val="80000"/>
              </a:lnSpc>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4.4.4</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文件化與文件管制</a:t>
            </a:r>
          </a:p>
          <a:p>
            <a:pPr lvl="1" eaLnBrk="1" hangingPunct="1">
              <a:lnSpc>
                <a:spcPct val="80000"/>
              </a:lnSpc>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4.4.45</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作業管制</a:t>
            </a: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方案實施、變更</a:t>
            </a: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eaLnBrk="1" hangingPunct="1">
              <a:lnSpc>
                <a:spcPct val="80000"/>
              </a:lnSpc>
            </a:pPr>
            <a:r>
              <a:rPr lang="en-US" altLang="zh-TW" sz="1800" b="1" dirty="0" smtClean="0">
                <a:latin typeface="Times New Roman" panose="02020603050405020304" pitchFamily="18" charset="0"/>
                <a:ea typeface="標楷體" panose="03000509000000000000" pitchFamily="65" charset="-120"/>
                <a:cs typeface="Times New Roman" panose="02020603050405020304" pitchFamily="18" charset="0"/>
              </a:rPr>
              <a:t>4.4.6</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緊急應變</a:t>
            </a:r>
          </a:p>
        </p:txBody>
      </p:sp>
      <p:sp>
        <p:nvSpPr>
          <p:cNvPr id="19460" name="Rectangle 4"/>
          <p:cNvSpPr>
            <a:spLocks noGrp="1" noChangeArrowheads="1"/>
          </p:cNvSpPr>
          <p:nvPr>
            <p:ph type="body" sz="half" idx="2"/>
          </p:nvPr>
        </p:nvSpPr>
        <p:spPr>
          <a:xfrm>
            <a:off x="4648200" y="1412777"/>
            <a:ext cx="4038600" cy="4297242"/>
          </a:xfrm>
        </p:spPr>
        <p:txBody>
          <a:bodyPr>
            <a:normAutofit lnSpcReduction="10000"/>
          </a:bodyPr>
          <a:lstStyle/>
          <a:p>
            <a:pPr eaLnBrk="1" hangingPunct="1"/>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4.5</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稽核與檢查</a:t>
            </a:r>
          </a:p>
          <a:p>
            <a:pPr lvl="1" eaLnBrk="1" hangingPunct="1"/>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4.5.1</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作業績效評估</a:t>
            </a:r>
          </a:p>
          <a:p>
            <a:pPr lvl="1" eaLnBrk="1" hangingPunct="1"/>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4.5.2</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守規性評估</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現有教育部查核</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4.5.3</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系統</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p>
          <a:p>
            <a:pPr lvl="1" eaLnBrk="1" hangingPunct="1"/>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4.5.4</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改善追蹤管制措施</a:t>
            </a:r>
          </a:p>
          <a:p>
            <a:pPr lvl="1" eaLnBrk="1" hangingPunct="1"/>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4.5.5</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事故調查</a:t>
            </a:r>
          </a:p>
          <a:p>
            <a:pPr lvl="1" eaLnBrk="1" hangingPunct="1"/>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4.5.6</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紀錄管制</a:t>
            </a:r>
          </a:p>
          <a:p>
            <a:pPr lvl="1" eaLnBrk="1" hangingPunct="1"/>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4.5.7</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稽核</a:t>
            </a:r>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系所內部稽核與外部稽核</a:t>
            </a:r>
            <a:r>
              <a:rPr lang="en-US" altLang="zh-TW"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a:p>
            <a:pPr eaLnBrk="1" hangingPunct="1"/>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4.6</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管理階層審查</a:t>
            </a:r>
          </a:p>
        </p:txBody>
      </p:sp>
      <p:sp>
        <p:nvSpPr>
          <p:cNvPr id="19461" name="投影片編號版面配置區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3600">
                <a:solidFill>
                  <a:schemeClr val="tx1"/>
                </a:solidFill>
                <a:latin typeface="Arial" panose="020B0604020202020204" pitchFamily="34" charset="0"/>
                <a:ea typeface="新細明體" panose="02020500000000000000" pitchFamily="18" charset="-120"/>
              </a:defRPr>
            </a:lvl1pPr>
            <a:lvl2pPr marL="742950" indent="-285750" eaLnBrk="0" hangingPunct="0">
              <a:defRPr kumimoji="1" sz="3600">
                <a:solidFill>
                  <a:schemeClr val="tx1"/>
                </a:solidFill>
                <a:latin typeface="Arial" panose="020B0604020202020204" pitchFamily="34" charset="0"/>
                <a:ea typeface="新細明體" panose="02020500000000000000" pitchFamily="18" charset="-120"/>
              </a:defRPr>
            </a:lvl2pPr>
            <a:lvl3pPr marL="1143000" indent="-228600" eaLnBrk="0" hangingPunct="0">
              <a:defRPr kumimoji="1" sz="3600">
                <a:solidFill>
                  <a:schemeClr val="tx1"/>
                </a:solidFill>
                <a:latin typeface="Arial" panose="020B0604020202020204" pitchFamily="34" charset="0"/>
                <a:ea typeface="新細明體" panose="02020500000000000000" pitchFamily="18" charset="-120"/>
              </a:defRPr>
            </a:lvl3pPr>
            <a:lvl4pPr marL="1600200" indent="-228600" eaLnBrk="0" hangingPunct="0">
              <a:defRPr kumimoji="1" sz="3600">
                <a:solidFill>
                  <a:schemeClr val="tx1"/>
                </a:solidFill>
                <a:latin typeface="Arial" panose="020B0604020202020204" pitchFamily="34" charset="0"/>
                <a:ea typeface="新細明體" panose="02020500000000000000" pitchFamily="18" charset="-120"/>
              </a:defRPr>
            </a:lvl4pPr>
            <a:lvl5pPr marL="2057400" indent="-228600" eaLnBrk="0" hangingPunct="0">
              <a:defRPr kumimoji="1" sz="36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sz="36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sz="36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sz="36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sz="3600">
                <a:solidFill>
                  <a:schemeClr val="tx1"/>
                </a:solidFill>
                <a:latin typeface="Arial" panose="020B0604020202020204" pitchFamily="34" charset="0"/>
                <a:ea typeface="新細明體" panose="02020500000000000000" pitchFamily="18" charset="-120"/>
              </a:defRPr>
            </a:lvl9pPr>
          </a:lstStyle>
          <a:p>
            <a:pPr eaLnBrk="1" hangingPunct="1"/>
            <a:fld id="{24DCC03A-5BC6-41A9-8D6A-7006ED01C0B7}" type="slidenum">
              <a:rPr kumimoji="0" lang="en-US" altLang="zh-TW" sz="1000"/>
              <a:pPr eaLnBrk="1" hangingPunct="1"/>
              <a:t>9</a:t>
            </a:fld>
            <a:endParaRPr kumimoji="0" lang="en-US" altLang="zh-TW" sz="1000"/>
          </a:p>
        </p:txBody>
      </p:sp>
      <p:sp>
        <p:nvSpPr>
          <p:cNvPr id="2" name="文字方塊 1"/>
          <p:cNvSpPr txBox="1"/>
          <p:nvPr/>
        </p:nvSpPr>
        <p:spPr>
          <a:xfrm>
            <a:off x="429387" y="5823881"/>
            <a:ext cx="8075240" cy="646331"/>
          </a:xfrm>
          <a:prstGeom prst="rect">
            <a:avLst/>
          </a:prstGeom>
          <a:solidFill>
            <a:srgbClr val="FFFF00"/>
          </a:solidFill>
          <a:ln w="12700">
            <a:solidFill>
              <a:schemeClr val="tx1"/>
            </a:solidFill>
          </a:ln>
        </p:spPr>
        <p:txBody>
          <a:bodyPr wrap="square" rtlCol="0">
            <a:spAutoFit/>
          </a:bodyPr>
          <a:lstStyle/>
          <a:p>
            <a:r>
              <a:rPr lang="zh-TW" altLang="en-US" dirty="0">
                <a:latin typeface="標楷體" panose="03000509000000000000" pitchFamily="65" charset="-120"/>
                <a:ea typeface="標楷體" panose="03000509000000000000" pitchFamily="65" charset="-120"/>
              </a:rPr>
              <a:t>其他如消防、環保</a:t>
            </a:r>
            <a:r>
              <a:rPr lang="zh-TW" altLang="en-US" dirty="0" smtClean="0">
                <a:latin typeface="標楷體" panose="03000509000000000000" pitchFamily="65" charset="-120"/>
                <a:ea typeface="標楷體" panose="03000509000000000000" pitchFamily="65" charset="-120"/>
              </a:rPr>
              <a:t>、輻射、醫藥、農政等目的事業主管機關規定事項與職業安全衛生有關之文件</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含</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程序或標準或表單等文件需於稽核時提供審查。</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33575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9892</Words>
  <Application>Microsoft Office PowerPoint</Application>
  <PresentationFormat>如螢幕大小 (4:3)</PresentationFormat>
  <Paragraphs>1083</Paragraphs>
  <Slides>68</Slides>
  <Notes>64</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68</vt:i4>
      </vt:variant>
    </vt:vector>
  </HeadingPairs>
  <TitlesOfParts>
    <vt:vector size="70" baseType="lpstr">
      <vt:lpstr>Office 佈景主題</vt:lpstr>
      <vt:lpstr>方程式</vt:lpstr>
      <vt:lpstr>PowerPoint 簡報</vt:lpstr>
      <vt:lpstr>本教材中所有投影片內容(含文字檔及圖檔)著作權皆屬於本部所有。  一、種子師資：對任一單張投影片之教材須完整擷取進行授課，不得將任一單張投影片內容任意進行修改及編輯。  二、作為一般授課使用之參考資料時需標註引用出處。</vt:lpstr>
      <vt:lpstr>安全衛生實務</vt:lpstr>
      <vt:lpstr>PowerPoint 簡報</vt:lpstr>
      <vt:lpstr>壹、前言  一、學校安全衛生管理系統建立準則 二、學校得參考之安全衛生管理系統手冊與安全         衛生管理系統稽(查核)表簡介 三、未設置實驗場所學校得就其他目的事業主管     機關法規有關職業安全衛生事項亦納入學校     安全衛生管理系統自主管理與查核 </vt:lpstr>
      <vt:lpstr>一、學校安全衛生管理系統建立準則</vt:lpstr>
      <vt:lpstr>PowerPoint 簡報</vt:lpstr>
      <vt:lpstr> 二、學校得參考之安全衛生管理系統手冊與安全衛生管理系統稽(查核)表簡介 </vt:lpstr>
      <vt:lpstr>學校安全衛生管理系統驗證規範 內容與要求事項(以下以97-105年大專校院驗證為例)</vt:lpstr>
      <vt:lpstr>學校適用職業安全衛生法勞工人數計算</vt:lpstr>
      <vt:lpstr>職業安全衛生管理辦法依學校場所風險性之分類</vt:lpstr>
      <vt:lpstr>職業安全衛生管理辦法依學校勞工人數規模應設置之安全衛生組織及管理人員</vt:lpstr>
      <vt:lpstr>PDCA之管理程序</vt:lpstr>
      <vt:lpstr>規劃(Plan)</vt:lpstr>
      <vt:lpstr>規劃(Plan)新</vt:lpstr>
      <vt:lpstr>規劃(Plan)新</vt:lpstr>
      <vt:lpstr>職業安全衛生管理計畫-計畫項目</vt:lpstr>
      <vt:lpstr>PowerPoint 簡報</vt:lpstr>
      <vt:lpstr>實施與運作(Do)</vt:lpstr>
      <vt:lpstr>查核與矯正(Check)</vt:lpstr>
      <vt:lpstr>管理階層審查(Action)</vt:lpstr>
      <vt:lpstr>職業安全衛生自主管理-查核之分類</vt:lpstr>
      <vt:lpstr>1.職安衛管理系統查核</vt:lpstr>
      <vt:lpstr>2.作業場所安全查核</vt:lpstr>
      <vt:lpstr>3.適法性查核</vt:lpstr>
      <vt:lpstr>查核項目之規劃(1)</vt:lpstr>
      <vt:lpstr>查核項目之規劃(3)</vt:lpstr>
      <vt:lpstr>查核注意事項</vt:lpstr>
      <vt:lpstr>查核注意事項</vt:lpstr>
      <vt:lpstr>查核計畫-範例(5)</vt:lpstr>
      <vt:lpstr>貳、查核計畫</vt:lpstr>
      <vt:lpstr>查核計畫-流程</vt:lpstr>
      <vt:lpstr>查核計畫-範例(1)</vt:lpstr>
      <vt:lpstr>查核計畫-項目(1)</vt:lpstr>
      <vt:lpstr>查核計畫-項目(2)</vt:lpstr>
      <vt:lpstr>查核計畫-項目(3)</vt:lpstr>
      <vt:lpstr>查核計畫-範例(3)</vt:lpstr>
      <vt:lpstr>查核計畫-範例(7)</vt:lpstr>
      <vt:lpstr>查核計畫-範例(8)</vt:lpstr>
      <vt:lpstr>查核計畫-範例(9)</vt:lpstr>
      <vt:lpstr>查核文件(1)</vt:lpstr>
      <vt:lpstr>查核文件(2)</vt:lpstr>
      <vt:lpstr>參、查核實例—範例</vt:lpstr>
      <vt:lpstr>OO大學安全衛生政策經校長簽署後各單位張貼例</vt:lpstr>
      <vt:lpstr>2.職業安全衛生管理計畫-目標及方案</vt:lpstr>
      <vt:lpstr>政策、目標及方案</vt:lpstr>
      <vt:lpstr>3. 法規及其他要求事項</vt:lpstr>
      <vt:lpstr>4. 職業安全衛生單位架構與責任</vt:lpstr>
      <vt:lpstr>組織架構</vt:lpstr>
      <vt:lpstr>PowerPoint 簡報</vt:lpstr>
      <vt:lpstr>5. 能力、訓練與認知</vt:lpstr>
      <vt:lpstr>安全衛生教育訓練</vt:lpstr>
      <vt:lpstr>安全衛生教育訓練</vt:lpstr>
      <vt:lpstr>6. 溝通</vt:lpstr>
      <vt:lpstr>7. 作業管制</vt:lpstr>
      <vt:lpstr>1.承攬外包商管理</vt:lpstr>
      <vt:lpstr>2. 健康管理與促進</vt:lpstr>
      <vt:lpstr>3. 緊急事件準備與應變 (1)</vt:lpstr>
      <vt:lpstr>3. 緊急事件準備與應變 (2)</vt:lpstr>
      <vt:lpstr>應變組織運作範例</vt:lpstr>
      <vt:lpstr>績效評核</vt:lpstr>
      <vt:lpstr>主動式績效量測(1)</vt:lpstr>
      <vt:lpstr>主動式績效量測(1)</vt:lpstr>
      <vt:lpstr>被動式績效量測</vt:lpstr>
      <vt:lpstr>肆、結語及補充參考資料</vt:lpstr>
      <vt:lpstr>結語</vt:lpstr>
      <vt:lpstr>附錄  補充資料</vt:lpstr>
      <vt:lpstr>資料來源</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ytdai</dc:creator>
  <cp:lastModifiedBy>User</cp:lastModifiedBy>
  <cp:revision>53</cp:revision>
  <dcterms:created xsi:type="dcterms:W3CDTF">2017-04-04T09:35:48Z</dcterms:created>
  <dcterms:modified xsi:type="dcterms:W3CDTF">2018-07-11T06:36:54Z</dcterms:modified>
</cp:coreProperties>
</file>